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  <p:sldMasterId id="2147483756" r:id="rId2"/>
    <p:sldMasterId id="2147483768" r:id="rId3"/>
    <p:sldMasterId id="2147483780" r:id="rId4"/>
    <p:sldMasterId id="2147483816" r:id="rId5"/>
  </p:sldMasterIdLst>
  <p:notesMasterIdLst>
    <p:notesMasterId r:id="rId26"/>
  </p:notesMasterIdLst>
  <p:handoutMasterIdLst>
    <p:handoutMasterId r:id="rId27"/>
  </p:handoutMasterIdLst>
  <p:sldIdLst>
    <p:sldId id="261" r:id="rId6"/>
    <p:sldId id="451" r:id="rId7"/>
    <p:sldId id="452" r:id="rId8"/>
    <p:sldId id="453" r:id="rId9"/>
    <p:sldId id="492" r:id="rId10"/>
    <p:sldId id="493" r:id="rId11"/>
    <p:sldId id="513" r:id="rId12"/>
    <p:sldId id="514" r:id="rId13"/>
    <p:sldId id="517" r:id="rId14"/>
    <p:sldId id="515" r:id="rId15"/>
    <p:sldId id="516" r:id="rId16"/>
    <p:sldId id="518" r:id="rId17"/>
    <p:sldId id="519" r:id="rId18"/>
    <p:sldId id="520" r:id="rId19"/>
    <p:sldId id="522" r:id="rId20"/>
    <p:sldId id="521" r:id="rId21"/>
    <p:sldId id="529" r:id="rId22"/>
    <p:sldId id="523" r:id="rId23"/>
    <p:sldId id="524" r:id="rId24"/>
    <p:sldId id="462" r:id="rId2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C6D9F1"/>
    <a:srgbClr val="F2F2F2"/>
    <a:srgbClr val="FFFFFF"/>
    <a:srgbClr val="F2DCDB"/>
    <a:srgbClr val="FDEADA"/>
    <a:srgbClr val="FFFFCC"/>
    <a:srgbClr val="EBF6F9"/>
    <a:srgbClr val="EEEAF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60" autoAdjust="0"/>
    <p:restoredTop sz="95455" autoAdjust="0"/>
  </p:normalViewPr>
  <p:slideViewPr>
    <p:cSldViewPr>
      <p:cViewPr varScale="1">
        <p:scale>
          <a:sx n="88" d="100"/>
          <a:sy n="88" d="100"/>
        </p:scale>
        <p:origin x="33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880278498376512E-2"/>
          <c:y val="8.3182763593104156E-2"/>
          <c:w val="0.33793130911318242"/>
          <c:h val="0.810729374733663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explosion val="17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771-4D34-857D-0F11C90E323D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771-4D34-857D-0F11C90E323D}"/>
              </c:ext>
            </c:extLst>
          </c:dPt>
          <c:dLbls>
            <c:dLbl>
              <c:idx val="0"/>
              <c:layout>
                <c:manualLayout>
                  <c:x val="0.14721266798020174"/>
                  <c:y val="-0.129956686099205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00793449867621"/>
                      <c:h val="0.287954625955667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771-4D34-857D-0F11C90E323D}"/>
                </c:ext>
              </c:extLst>
            </c:dLbl>
            <c:dLbl>
              <c:idx val="1"/>
              <c:layout>
                <c:manualLayout>
                  <c:x val="-0.14972326738872668"/>
                  <c:y val="-5.6851707757345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771-4D34-857D-0F11C90E32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</c:v>
                </c:pt>
                <c:pt idx="1">
                  <c:v>Непрограммные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0.90200000000000002</c:v>
                </c:pt>
                <c:pt idx="1">
                  <c:v>9.8000000000000032E-2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71-4D34-857D-0F11C90E32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6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7741038977528583"/>
          <c:y val="0.11258982920026428"/>
          <c:w val="0.48454917046254131"/>
          <c:h val="0.457733147123191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38100">
      <a:solidFill>
        <a:srgbClr val="8064A2">
          <a:lumMod val="40000"/>
          <a:lumOff val="60000"/>
        </a:srgbClr>
      </a:solidFill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344272625839608"/>
          <c:y val="0.16752422703348063"/>
          <c:w val="0.26165813043922131"/>
          <c:h val="0.745130058198009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explosion val="17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A4-4B86-9F10-8E9C1B93C8B1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3A4-4B86-9F10-8E9C1B93C8B1}"/>
              </c:ext>
            </c:extLst>
          </c:dPt>
          <c:dPt>
            <c:idx val="2"/>
            <c:bubble3D val="0"/>
            <c:explosion val="16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3A4-4B86-9F10-8E9C1B93C8B1}"/>
              </c:ext>
            </c:extLst>
          </c:dPt>
          <c:dLbls>
            <c:dLbl>
              <c:idx val="0"/>
              <c:layout>
                <c:manualLayout>
                  <c:x val="0.13641453250972876"/>
                  <c:y val="-3.1426104030460699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00793449867621"/>
                      <c:h val="0.287954625955667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3A4-4B86-9F10-8E9C1B93C8B1}"/>
                </c:ext>
              </c:extLst>
            </c:dLbl>
            <c:dLbl>
              <c:idx val="1"/>
              <c:layout>
                <c:manualLayout>
                  <c:x val="-0.14972326738872668"/>
                  <c:y val="-5.685170775734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3A4-4B86-9F10-8E9C1B93C8B1}"/>
                </c:ext>
              </c:extLst>
            </c:dLbl>
            <c:dLbl>
              <c:idx val="2"/>
              <c:layout>
                <c:manualLayout>
                  <c:x val="-6.2525296444531295E-2"/>
                  <c:y val="-6.559912514822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3A4-4B86-9F10-8E9C1B93C8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Федеральный бюджет</c:v>
                </c:pt>
                <c:pt idx="1">
                  <c:v>Областной бюджет</c:v>
                </c:pt>
                <c:pt idx="2">
                  <c:v>Местный бюджет</c:v>
                </c:pt>
              </c:strCache>
            </c:strRef>
          </c:cat>
          <c:val>
            <c:numRef>
              <c:f>Лист1!$B$2:$B$4</c:f>
              <c:numCache>
                <c:formatCode>#,##0.0\ _₽</c:formatCode>
                <c:ptCount val="3"/>
                <c:pt idx="0">
                  <c:v>234.3</c:v>
                </c:pt>
                <c:pt idx="1">
                  <c:v>738.4</c:v>
                </c:pt>
                <c:pt idx="2">
                  <c:v>100.3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A4-4B86-9F10-8E9C1B93C8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6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2677264268231194"/>
          <c:y val="0.33554948675510132"/>
          <c:w val="0.43847801042589241"/>
          <c:h val="0.598302392043689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38100">
      <a:solidFill>
        <a:srgbClr val="8064A2">
          <a:lumMod val="40000"/>
          <a:lumOff val="60000"/>
        </a:srgbClr>
      </a:solidFill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4FB1CD-B30C-4951-BE3D-A13AD4574EB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02AEC45-8091-416B-BD0F-B04CE28BF99E}">
      <dgm:prSet custT="1"/>
      <dgm:spPr/>
      <dgm:t>
        <a:bodyPr/>
        <a:lstStyle/>
        <a:p>
          <a:r>
            <a:rPr lang="ru-RU" sz="1600" b="1" dirty="0" smtClean="0">
              <a:latin typeface="Cambria" panose="02040503050406030204" pitchFamily="18" charset="0"/>
              <a:ea typeface="Cambria" panose="02040503050406030204" pitchFamily="18" charset="0"/>
            </a:rPr>
            <a:t>Бесплатным молоком обеспечены обучающиеся в муниципальных учреждениях и частных школах с 1-4 классы</a:t>
          </a:r>
          <a:endParaRPr lang="ru-RU" sz="16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34D64D5-CA43-479E-8F80-7DBAF629CFC3}" type="parTrans" cxnId="{1EE31D28-25E0-4420-8049-505C9F59054F}">
      <dgm:prSet/>
      <dgm:spPr/>
      <dgm:t>
        <a:bodyPr/>
        <a:lstStyle/>
        <a:p>
          <a:endParaRPr lang="ru-RU"/>
        </a:p>
      </dgm:t>
    </dgm:pt>
    <dgm:pt modelId="{8471C6BD-2306-4A96-985A-10CAC5202DA2}" type="sibTrans" cxnId="{1EE31D28-25E0-4420-8049-505C9F59054F}">
      <dgm:prSet/>
      <dgm:spPr/>
      <dgm:t>
        <a:bodyPr/>
        <a:lstStyle/>
        <a:p>
          <a:endParaRPr lang="ru-RU"/>
        </a:p>
      </dgm:t>
    </dgm:pt>
    <dgm:pt modelId="{2EE592CF-0608-4C4B-B976-EE2D7B652C91}">
      <dgm:prSet custT="1"/>
      <dgm:spPr/>
      <dgm:t>
        <a:bodyPr/>
        <a:lstStyle/>
        <a:p>
          <a:pPr rtl="0"/>
          <a:r>
            <a:rPr lang="ru-RU" sz="1600" b="1" dirty="0" smtClean="0">
              <a:latin typeface="Cambria" panose="02040503050406030204" pitchFamily="18" charset="0"/>
              <a:ea typeface="Cambria" panose="02040503050406030204" pitchFamily="18" charset="0"/>
            </a:rPr>
            <a:t>Обучающиеся в муниципальных учреждениях и частных школах обеспеченные бесплатным льготным питанием</a:t>
          </a:r>
          <a:endParaRPr lang="ru-RU" sz="1600" b="1" noProof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AA9D65A-5A8B-40D3-8C04-CDAF4B4640F8}" type="parTrans" cxnId="{A20E8183-A2C0-471D-ABF3-079802500785}">
      <dgm:prSet/>
      <dgm:spPr/>
      <dgm:t>
        <a:bodyPr/>
        <a:lstStyle/>
        <a:p>
          <a:endParaRPr lang="ru-RU"/>
        </a:p>
      </dgm:t>
    </dgm:pt>
    <dgm:pt modelId="{5DED95F6-B362-4E7B-A877-9A305228B297}" type="sibTrans" cxnId="{A20E8183-A2C0-471D-ABF3-079802500785}">
      <dgm:prSet/>
      <dgm:spPr/>
      <dgm:t>
        <a:bodyPr/>
        <a:lstStyle/>
        <a:p>
          <a:endParaRPr lang="ru-RU"/>
        </a:p>
      </dgm:t>
    </dgm:pt>
    <dgm:pt modelId="{B556CA1C-D855-4A4D-8495-04F7A3639664}">
      <dgm:prSet custT="1"/>
      <dgm:spPr/>
      <dgm:t>
        <a:bodyPr/>
        <a:lstStyle/>
        <a:p>
          <a:pPr rtl="0"/>
          <a:r>
            <a:rPr lang="ru-RU" sz="1600" b="1" noProof="0" dirty="0" smtClean="0">
              <a:latin typeface="Cambria" panose="02040503050406030204" pitchFamily="18" charset="0"/>
              <a:ea typeface="Cambria" panose="02040503050406030204" pitchFamily="18" charset="0"/>
            </a:rPr>
            <a:t>В том числе, горячее питание и молоко получили 205 обучающихся в частных школах и 44 человека в частных школах, относящихся к социальной категории детей в соответствии с Социальным кодексом Ленинградской области.	</a:t>
          </a:r>
          <a:endParaRPr lang="ru-RU" sz="1600" b="1" noProof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4F0692F-5895-4F58-BAB7-9AC82CB85CF4}" type="parTrans" cxnId="{4B16CB85-A872-4951-B94B-1F1A1FF18EE6}">
      <dgm:prSet/>
      <dgm:spPr/>
      <dgm:t>
        <a:bodyPr/>
        <a:lstStyle/>
        <a:p>
          <a:endParaRPr lang="ru-RU"/>
        </a:p>
      </dgm:t>
    </dgm:pt>
    <dgm:pt modelId="{BB0EDC4B-1D83-41F3-8BB8-B92390DC8D6B}" type="sibTrans" cxnId="{4B16CB85-A872-4951-B94B-1F1A1FF18EE6}">
      <dgm:prSet/>
      <dgm:spPr/>
      <dgm:t>
        <a:bodyPr/>
        <a:lstStyle/>
        <a:p>
          <a:endParaRPr lang="ru-RU"/>
        </a:p>
      </dgm:t>
    </dgm:pt>
    <dgm:pt modelId="{7F079CDE-7DCD-4E8E-B36D-B9822B3D0307}" type="pres">
      <dgm:prSet presAssocID="{554FB1CD-B30C-4951-BE3D-A13AD4574EB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A28586F-4373-4606-9292-D0215BE99058}" type="pres">
      <dgm:prSet presAssocID="{554FB1CD-B30C-4951-BE3D-A13AD4574EBB}" presName="Name1" presStyleCnt="0"/>
      <dgm:spPr/>
    </dgm:pt>
    <dgm:pt modelId="{DA3AE094-22EA-411D-B7ED-6B0B908888B1}" type="pres">
      <dgm:prSet presAssocID="{554FB1CD-B30C-4951-BE3D-A13AD4574EBB}" presName="cycle" presStyleCnt="0"/>
      <dgm:spPr/>
    </dgm:pt>
    <dgm:pt modelId="{FD096935-0D3B-4204-BC59-3B8B8EED8843}" type="pres">
      <dgm:prSet presAssocID="{554FB1CD-B30C-4951-BE3D-A13AD4574EBB}" presName="srcNode" presStyleLbl="node1" presStyleIdx="0" presStyleCnt="3"/>
      <dgm:spPr/>
    </dgm:pt>
    <dgm:pt modelId="{9CE1FB19-D8A1-4678-81DB-E5C5E1064CFD}" type="pres">
      <dgm:prSet presAssocID="{554FB1CD-B30C-4951-BE3D-A13AD4574EBB}" presName="conn" presStyleLbl="parChTrans1D2" presStyleIdx="0" presStyleCnt="1"/>
      <dgm:spPr/>
      <dgm:t>
        <a:bodyPr/>
        <a:lstStyle/>
        <a:p>
          <a:endParaRPr lang="ru-RU"/>
        </a:p>
      </dgm:t>
    </dgm:pt>
    <dgm:pt modelId="{BC690B23-1593-463C-B199-8D4F8E8CBD9B}" type="pres">
      <dgm:prSet presAssocID="{554FB1CD-B30C-4951-BE3D-A13AD4574EBB}" presName="extraNode" presStyleLbl="node1" presStyleIdx="0" presStyleCnt="3"/>
      <dgm:spPr/>
    </dgm:pt>
    <dgm:pt modelId="{78EA97C5-30C4-427C-BBBB-EB4698F48D16}" type="pres">
      <dgm:prSet presAssocID="{554FB1CD-B30C-4951-BE3D-A13AD4574EBB}" presName="dstNode" presStyleLbl="node1" presStyleIdx="0" presStyleCnt="3"/>
      <dgm:spPr/>
    </dgm:pt>
    <dgm:pt modelId="{9DB7F38E-AC32-458F-A453-9D73934B73DC}" type="pres">
      <dgm:prSet presAssocID="{B02AEC45-8091-416B-BD0F-B04CE28BF99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97A849-EEF1-4922-BCA8-0E673917B647}" type="pres">
      <dgm:prSet presAssocID="{B02AEC45-8091-416B-BD0F-B04CE28BF99E}" presName="accent_1" presStyleCnt="0"/>
      <dgm:spPr/>
    </dgm:pt>
    <dgm:pt modelId="{1DAB96C9-A4AE-4819-B185-818CF28DF59D}" type="pres">
      <dgm:prSet presAssocID="{B02AEC45-8091-416B-BD0F-B04CE28BF99E}" presName="accentRepeatNode" presStyleLbl="solidFgAcc1" presStyleIdx="0" presStyleCnt="3" custLinFactNeighborX="-11211" custLinFactNeighborY="2296"/>
      <dgm:spPr/>
    </dgm:pt>
    <dgm:pt modelId="{5F6D87CB-FD6A-42B8-819C-078167F5F31B}" type="pres">
      <dgm:prSet presAssocID="{2EE592CF-0608-4C4B-B976-EE2D7B652C9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F13864-7391-446C-8791-DA686965C0FD}" type="pres">
      <dgm:prSet presAssocID="{2EE592CF-0608-4C4B-B976-EE2D7B652C91}" presName="accent_2" presStyleCnt="0"/>
      <dgm:spPr/>
    </dgm:pt>
    <dgm:pt modelId="{85AAE716-B340-4B97-9130-AFBAD3C1FD3D}" type="pres">
      <dgm:prSet presAssocID="{2EE592CF-0608-4C4B-B976-EE2D7B652C91}" presName="accentRepeatNode" presStyleLbl="solidFgAcc1" presStyleIdx="1" presStyleCnt="3"/>
      <dgm:spPr/>
    </dgm:pt>
    <dgm:pt modelId="{03B10182-2F28-4D2F-BF61-B26EEB17D62E}" type="pres">
      <dgm:prSet presAssocID="{B556CA1C-D855-4A4D-8495-04F7A3639664}" presName="text_3" presStyleLbl="node1" presStyleIdx="2" presStyleCnt="3" custScaleY="111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148661-869A-4760-8876-75C992540D05}" type="pres">
      <dgm:prSet presAssocID="{B556CA1C-D855-4A4D-8495-04F7A3639664}" presName="accent_3" presStyleCnt="0"/>
      <dgm:spPr/>
    </dgm:pt>
    <dgm:pt modelId="{FA2F5B4C-95B1-40C9-8005-E5F12943F989}" type="pres">
      <dgm:prSet presAssocID="{B556CA1C-D855-4A4D-8495-04F7A3639664}" presName="accentRepeatNode" presStyleLbl="solidFgAcc1" presStyleIdx="2" presStyleCnt="3"/>
      <dgm:spPr/>
    </dgm:pt>
  </dgm:ptLst>
  <dgm:cxnLst>
    <dgm:cxn modelId="{DFB3CB91-AE99-4232-B365-234BCA6B043D}" type="presOf" srcId="{554FB1CD-B30C-4951-BE3D-A13AD4574EBB}" destId="{7F079CDE-7DCD-4E8E-B36D-B9822B3D0307}" srcOrd="0" destOrd="0" presId="urn:microsoft.com/office/officeart/2008/layout/VerticalCurvedList"/>
    <dgm:cxn modelId="{1EE31D28-25E0-4420-8049-505C9F59054F}" srcId="{554FB1CD-B30C-4951-BE3D-A13AD4574EBB}" destId="{B02AEC45-8091-416B-BD0F-B04CE28BF99E}" srcOrd="0" destOrd="0" parTransId="{734D64D5-CA43-479E-8F80-7DBAF629CFC3}" sibTransId="{8471C6BD-2306-4A96-985A-10CAC5202DA2}"/>
    <dgm:cxn modelId="{A20E8183-A2C0-471D-ABF3-079802500785}" srcId="{554FB1CD-B30C-4951-BE3D-A13AD4574EBB}" destId="{2EE592CF-0608-4C4B-B976-EE2D7B652C91}" srcOrd="1" destOrd="0" parTransId="{4AA9D65A-5A8B-40D3-8C04-CDAF4B4640F8}" sibTransId="{5DED95F6-B362-4E7B-A877-9A305228B297}"/>
    <dgm:cxn modelId="{0632944F-2284-4F5A-A5EC-EF731C649F42}" type="presOf" srcId="{B556CA1C-D855-4A4D-8495-04F7A3639664}" destId="{03B10182-2F28-4D2F-BF61-B26EEB17D62E}" srcOrd="0" destOrd="0" presId="urn:microsoft.com/office/officeart/2008/layout/VerticalCurvedList"/>
    <dgm:cxn modelId="{0F3D7D43-B80E-495B-9345-4E25FB661154}" type="presOf" srcId="{B02AEC45-8091-416B-BD0F-B04CE28BF99E}" destId="{9DB7F38E-AC32-458F-A453-9D73934B73DC}" srcOrd="0" destOrd="0" presId="urn:microsoft.com/office/officeart/2008/layout/VerticalCurvedList"/>
    <dgm:cxn modelId="{2EACA2FA-39E2-4444-9557-A1D887E363AD}" type="presOf" srcId="{8471C6BD-2306-4A96-985A-10CAC5202DA2}" destId="{9CE1FB19-D8A1-4678-81DB-E5C5E1064CFD}" srcOrd="0" destOrd="0" presId="urn:microsoft.com/office/officeart/2008/layout/VerticalCurvedList"/>
    <dgm:cxn modelId="{4B16CB85-A872-4951-B94B-1F1A1FF18EE6}" srcId="{554FB1CD-B30C-4951-BE3D-A13AD4574EBB}" destId="{B556CA1C-D855-4A4D-8495-04F7A3639664}" srcOrd="2" destOrd="0" parTransId="{14F0692F-5895-4F58-BAB7-9AC82CB85CF4}" sibTransId="{BB0EDC4B-1D83-41F3-8BB8-B92390DC8D6B}"/>
    <dgm:cxn modelId="{26B9D4F5-800A-46B0-8ABF-5444952CD0FF}" type="presOf" srcId="{2EE592CF-0608-4C4B-B976-EE2D7B652C91}" destId="{5F6D87CB-FD6A-42B8-819C-078167F5F31B}" srcOrd="0" destOrd="0" presId="urn:microsoft.com/office/officeart/2008/layout/VerticalCurvedList"/>
    <dgm:cxn modelId="{A9CA8F05-7B51-4413-9BCC-9B67F17710F5}" type="presParOf" srcId="{7F079CDE-7DCD-4E8E-B36D-B9822B3D0307}" destId="{9A28586F-4373-4606-9292-D0215BE99058}" srcOrd="0" destOrd="0" presId="urn:microsoft.com/office/officeart/2008/layout/VerticalCurvedList"/>
    <dgm:cxn modelId="{81B33141-94D1-4D33-B514-B8198850A027}" type="presParOf" srcId="{9A28586F-4373-4606-9292-D0215BE99058}" destId="{DA3AE094-22EA-411D-B7ED-6B0B908888B1}" srcOrd="0" destOrd="0" presId="urn:microsoft.com/office/officeart/2008/layout/VerticalCurvedList"/>
    <dgm:cxn modelId="{7A962119-83D8-411C-B72A-AE20E9D675E6}" type="presParOf" srcId="{DA3AE094-22EA-411D-B7ED-6B0B908888B1}" destId="{FD096935-0D3B-4204-BC59-3B8B8EED8843}" srcOrd="0" destOrd="0" presId="urn:microsoft.com/office/officeart/2008/layout/VerticalCurvedList"/>
    <dgm:cxn modelId="{72C5B3C5-678E-4CC7-84F6-F2529E9BA6F6}" type="presParOf" srcId="{DA3AE094-22EA-411D-B7ED-6B0B908888B1}" destId="{9CE1FB19-D8A1-4678-81DB-E5C5E1064CFD}" srcOrd="1" destOrd="0" presId="urn:microsoft.com/office/officeart/2008/layout/VerticalCurvedList"/>
    <dgm:cxn modelId="{8BE984DD-C6EF-4FCB-B57A-218511F51EC6}" type="presParOf" srcId="{DA3AE094-22EA-411D-B7ED-6B0B908888B1}" destId="{BC690B23-1593-463C-B199-8D4F8E8CBD9B}" srcOrd="2" destOrd="0" presId="urn:microsoft.com/office/officeart/2008/layout/VerticalCurvedList"/>
    <dgm:cxn modelId="{A8D93AEF-7A5F-4368-9ABA-4EF7C7699967}" type="presParOf" srcId="{DA3AE094-22EA-411D-B7ED-6B0B908888B1}" destId="{78EA97C5-30C4-427C-BBBB-EB4698F48D16}" srcOrd="3" destOrd="0" presId="urn:microsoft.com/office/officeart/2008/layout/VerticalCurvedList"/>
    <dgm:cxn modelId="{578B0F4A-3CF1-4369-BC7F-280C9FE6391D}" type="presParOf" srcId="{9A28586F-4373-4606-9292-D0215BE99058}" destId="{9DB7F38E-AC32-458F-A453-9D73934B73DC}" srcOrd="1" destOrd="0" presId="urn:microsoft.com/office/officeart/2008/layout/VerticalCurvedList"/>
    <dgm:cxn modelId="{5706B5C4-C35C-4DB5-98B5-1DBE20612269}" type="presParOf" srcId="{9A28586F-4373-4606-9292-D0215BE99058}" destId="{A597A849-EEF1-4922-BCA8-0E673917B647}" srcOrd="2" destOrd="0" presId="urn:microsoft.com/office/officeart/2008/layout/VerticalCurvedList"/>
    <dgm:cxn modelId="{AA546BC6-C733-4F67-A0C5-0F1B454E16AD}" type="presParOf" srcId="{A597A849-EEF1-4922-BCA8-0E673917B647}" destId="{1DAB96C9-A4AE-4819-B185-818CF28DF59D}" srcOrd="0" destOrd="0" presId="urn:microsoft.com/office/officeart/2008/layout/VerticalCurvedList"/>
    <dgm:cxn modelId="{1C5EBDCC-B5BE-45AA-A55F-9D49D419D6E5}" type="presParOf" srcId="{9A28586F-4373-4606-9292-D0215BE99058}" destId="{5F6D87CB-FD6A-42B8-819C-078167F5F31B}" srcOrd="3" destOrd="0" presId="urn:microsoft.com/office/officeart/2008/layout/VerticalCurvedList"/>
    <dgm:cxn modelId="{F75DA084-1B96-402D-A8E6-FBF54343F3D7}" type="presParOf" srcId="{9A28586F-4373-4606-9292-D0215BE99058}" destId="{BEF13864-7391-446C-8791-DA686965C0FD}" srcOrd="4" destOrd="0" presId="urn:microsoft.com/office/officeart/2008/layout/VerticalCurvedList"/>
    <dgm:cxn modelId="{25210B75-5B0A-4EA8-AE2B-37BF2D073E4A}" type="presParOf" srcId="{BEF13864-7391-446C-8791-DA686965C0FD}" destId="{85AAE716-B340-4B97-9130-AFBAD3C1FD3D}" srcOrd="0" destOrd="0" presId="urn:microsoft.com/office/officeart/2008/layout/VerticalCurvedList"/>
    <dgm:cxn modelId="{B0CEB9FD-B80D-43F1-858D-3140662E40E7}" type="presParOf" srcId="{9A28586F-4373-4606-9292-D0215BE99058}" destId="{03B10182-2F28-4D2F-BF61-B26EEB17D62E}" srcOrd="5" destOrd="0" presId="urn:microsoft.com/office/officeart/2008/layout/VerticalCurvedList"/>
    <dgm:cxn modelId="{1AB21653-F056-4439-B0C3-83268C1CABF1}" type="presParOf" srcId="{9A28586F-4373-4606-9292-D0215BE99058}" destId="{00148661-869A-4760-8876-75C992540D05}" srcOrd="6" destOrd="0" presId="urn:microsoft.com/office/officeart/2008/layout/VerticalCurvedList"/>
    <dgm:cxn modelId="{F4C6B797-CD7B-4479-8953-B852E30AB594}" type="presParOf" srcId="{00148661-869A-4760-8876-75C992540D05}" destId="{FA2F5B4C-95B1-40C9-8005-E5F12943F9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1FB19-D8A1-4678-81DB-E5C5E1064CFD}">
      <dsp:nvSpPr>
        <dsp:cNvPr id="0" name=""/>
        <dsp:cNvSpPr/>
      </dsp:nvSpPr>
      <dsp:spPr>
        <a:xfrm>
          <a:off x="-4870010" y="-746317"/>
          <a:ext cx="5800297" cy="5800297"/>
        </a:xfrm>
        <a:prstGeom prst="blockArc">
          <a:avLst>
            <a:gd name="adj1" fmla="val 18900000"/>
            <a:gd name="adj2" fmla="val 2700000"/>
            <a:gd name="adj3" fmla="val 372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B7F38E-AC32-458F-A453-9D73934B73DC}">
      <dsp:nvSpPr>
        <dsp:cNvPr id="0" name=""/>
        <dsp:cNvSpPr/>
      </dsp:nvSpPr>
      <dsp:spPr>
        <a:xfrm>
          <a:off x="598314" y="430766"/>
          <a:ext cx="8847706" cy="8615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384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Бесплатным молоком обеспечены обучающиеся в муниципальных учреждениях и частных школах с 1-4 классы</a:t>
          </a:r>
          <a:endParaRPr lang="ru-RU" sz="16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98314" y="430766"/>
        <a:ext cx="8847706" cy="861532"/>
      </dsp:txXfrm>
    </dsp:sp>
    <dsp:sp modelId="{1DAB96C9-A4AE-4819-B185-818CF28DF59D}">
      <dsp:nvSpPr>
        <dsp:cNvPr id="0" name=""/>
        <dsp:cNvSpPr/>
      </dsp:nvSpPr>
      <dsp:spPr>
        <a:xfrm>
          <a:off x="0" y="347800"/>
          <a:ext cx="1076915" cy="10769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6D87CB-FD6A-42B8-819C-078167F5F31B}">
      <dsp:nvSpPr>
        <dsp:cNvPr id="0" name=""/>
        <dsp:cNvSpPr/>
      </dsp:nvSpPr>
      <dsp:spPr>
        <a:xfrm>
          <a:off x="911481" y="1723064"/>
          <a:ext cx="8534539" cy="861532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3841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Обучающиеся в муниципальных учреждениях и частных школах обеспеченные бесплатным льготным питанием</a:t>
          </a:r>
          <a:endParaRPr lang="ru-RU" sz="1600" b="1" kern="1200" noProof="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911481" y="1723064"/>
        <a:ext cx="8534539" cy="861532"/>
      </dsp:txXfrm>
    </dsp:sp>
    <dsp:sp modelId="{85AAE716-B340-4B97-9130-AFBAD3C1FD3D}">
      <dsp:nvSpPr>
        <dsp:cNvPr id="0" name=""/>
        <dsp:cNvSpPr/>
      </dsp:nvSpPr>
      <dsp:spPr>
        <a:xfrm>
          <a:off x="373023" y="1615373"/>
          <a:ext cx="1076915" cy="10769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B10182-2F28-4D2F-BF61-B26EEB17D62E}">
      <dsp:nvSpPr>
        <dsp:cNvPr id="0" name=""/>
        <dsp:cNvSpPr/>
      </dsp:nvSpPr>
      <dsp:spPr>
        <a:xfrm>
          <a:off x="598314" y="2967953"/>
          <a:ext cx="8847706" cy="956352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3841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В том числе, горячее питание и молоко получили 205 обучающихся в частных школах и 44 человека в частных школах, относящихся к социальной категории детей в соответствии с Социальным кодексом Ленинградской области.	</a:t>
          </a:r>
          <a:endParaRPr lang="ru-RU" sz="1600" b="1" kern="1200" noProof="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98314" y="2967953"/>
        <a:ext cx="8847706" cy="956352"/>
      </dsp:txXfrm>
    </dsp:sp>
    <dsp:sp modelId="{FA2F5B4C-95B1-40C9-8005-E5F12943F989}">
      <dsp:nvSpPr>
        <dsp:cNvPr id="0" name=""/>
        <dsp:cNvSpPr/>
      </dsp:nvSpPr>
      <dsp:spPr>
        <a:xfrm>
          <a:off x="59856" y="2907671"/>
          <a:ext cx="1076915" cy="10769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870" cy="496016"/>
          </a:xfrm>
          <a:prstGeom prst="rect">
            <a:avLst/>
          </a:prstGeom>
        </p:spPr>
        <p:txBody>
          <a:bodyPr vert="horz" lIns="90543" tIns="45273" rIns="90543" bIns="4527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225" y="0"/>
            <a:ext cx="2945870" cy="496016"/>
          </a:xfrm>
          <a:prstGeom prst="rect">
            <a:avLst/>
          </a:prstGeom>
        </p:spPr>
        <p:txBody>
          <a:bodyPr vert="horz" lIns="90543" tIns="45273" rIns="90543" bIns="45273" rtlCol="0"/>
          <a:lstStyle>
            <a:lvl1pPr algn="r">
              <a:defRPr sz="1200"/>
            </a:lvl1pPr>
          </a:lstStyle>
          <a:p>
            <a:fld id="{AEE1F424-9BBA-40D2-8024-C9BED2974EEA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30634"/>
            <a:ext cx="2945870" cy="496015"/>
          </a:xfrm>
          <a:prstGeom prst="rect">
            <a:avLst/>
          </a:prstGeom>
        </p:spPr>
        <p:txBody>
          <a:bodyPr vert="horz" lIns="90543" tIns="45273" rIns="90543" bIns="4527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225" y="9430634"/>
            <a:ext cx="2945870" cy="496015"/>
          </a:xfrm>
          <a:prstGeom prst="rect">
            <a:avLst/>
          </a:prstGeom>
        </p:spPr>
        <p:txBody>
          <a:bodyPr vert="horz" lIns="90543" tIns="45273" rIns="90543" bIns="45273" rtlCol="0" anchor="b"/>
          <a:lstStyle>
            <a:lvl1pPr algn="r">
              <a:defRPr sz="1200"/>
            </a:lvl1pPr>
          </a:lstStyle>
          <a:p>
            <a:fld id="{574BB70C-0ABF-42BE-B2E6-1CABBC0D33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10"/>
            <a:ext cx="2945659" cy="496411"/>
          </a:xfrm>
          <a:prstGeom prst="rect">
            <a:avLst/>
          </a:prstGeom>
        </p:spPr>
        <p:txBody>
          <a:bodyPr vert="horz" lIns="90523" tIns="45265" rIns="90523" bIns="4526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8" y="10"/>
            <a:ext cx="2945659" cy="496411"/>
          </a:xfrm>
          <a:prstGeom prst="rect">
            <a:avLst/>
          </a:prstGeom>
        </p:spPr>
        <p:txBody>
          <a:bodyPr vert="horz" lIns="90523" tIns="45265" rIns="90523" bIns="45265" rtlCol="0"/>
          <a:lstStyle>
            <a:lvl1pPr algn="r">
              <a:defRPr sz="1200"/>
            </a:lvl1pPr>
          </a:lstStyle>
          <a:p>
            <a:fld id="{E943632B-ED4D-4F0E-BFB4-747E1F13F264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23" tIns="45265" rIns="90523" bIns="4526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15910"/>
            <a:ext cx="5438140" cy="4467702"/>
          </a:xfrm>
          <a:prstGeom prst="rect">
            <a:avLst/>
          </a:prstGeom>
        </p:spPr>
        <p:txBody>
          <a:bodyPr vert="horz" lIns="90523" tIns="45265" rIns="90523" bIns="4526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30098"/>
            <a:ext cx="2945659" cy="496411"/>
          </a:xfrm>
          <a:prstGeom prst="rect">
            <a:avLst/>
          </a:prstGeom>
        </p:spPr>
        <p:txBody>
          <a:bodyPr vert="horz" lIns="90523" tIns="45265" rIns="90523" bIns="4526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8" y="9430098"/>
            <a:ext cx="2945659" cy="496411"/>
          </a:xfrm>
          <a:prstGeom prst="rect">
            <a:avLst/>
          </a:prstGeom>
        </p:spPr>
        <p:txBody>
          <a:bodyPr vert="horz" lIns="90523" tIns="45265" rIns="90523" bIns="45265" rtlCol="0" anchor="b"/>
          <a:lstStyle>
            <a:lvl1pPr algn="r">
              <a:defRPr sz="1200"/>
            </a:lvl1pPr>
          </a:lstStyle>
          <a:p>
            <a:fld id="{6E489C79-826F-42AB-A2F6-AF258AC52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89C79-826F-42AB-A2F6-AF258AC52506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5AD21C-9A78-4D2E-AB39-520C6E120D1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648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89C79-826F-42AB-A2F6-AF258AC52506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570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89C79-826F-42AB-A2F6-AF258AC52506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14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89C79-826F-42AB-A2F6-AF258AC52506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82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89C79-826F-42AB-A2F6-AF258AC52506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790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89C79-826F-42AB-A2F6-AF258AC52506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528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89C79-826F-42AB-A2F6-AF258AC52506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154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89C79-826F-42AB-A2F6-AF258AC52506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3770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89C79-826F-42AB-A2F6-AF258AC52506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1521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489C79-826F-42AB-A2F6-AF258AC5250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981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489C79-826F-42AB-A2F6-AF258AC5250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813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489C79-826F-42AB-A2F6-AF258AC5250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677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5AD21C-9A78-4D2E-AB39-520C6E120D1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387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5AD21C-9A78-4D2E-AB39-520C6E120D1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81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5AD21C-9A78-4D2E-AB39-520C6E120D1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357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5AD21C-9A78-4D2E-AB39-520C6E120D1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412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89C79-826F-42AB-A2F6-AF258AC52506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289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5AD21C-9A78-4D2E-AB39-520C6E120D1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177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858E-F0F0-4D22-A480-505C406C1A28}" type="datetime1">
              <a:rPr lang="ru-RU" smtClean="0"/>
              <a:pPr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020E-DEE0-42A1-A10C-5266A8EE8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6FF6-FA35-416D-A765-67038B8227E9}" type="datetime1">
              <a:rPr lang="ru-RU" smtClean="0"/>
              <a:pPr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020E-DEE0-42A1-A10C-5266A8EE8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E885-1527-4C73-B351-58C265AC8309}" type="datetime1">
              <a:rPr lang="ru-RU" smtClean="0"/>
              <a:pPr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020E-DEE0-42A1-A10C-5266A8EE8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20858E-F0F0-4D22-A480-505C406C1A2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D020E-DEE0-42A1-A10C-5266A8EE84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437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11DFA-A733-4305-AA7C-4B6E7B1FBDA9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D020E-DEE0-42A1-A10C-5266A8EE84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598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E450A-E93A-43B8-B5B5-6907A75764F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D020E-DEE0-42A1-A10C-5266A8EE84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348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22C3E7-51BB-4857-9E31-248511EBEB6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D020E-DEE0-42A1-A10C-5266A8EE84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675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795BE2-A8BC-480D-8998-E6C352A91E1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D020E-DEE0-42A1-A10C-5266A8EE84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459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E9CC98-5045-426F-846B-BEF44A01FC69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D020E-DEE0-42A1-A10C-5266A8EE84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332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8EB1C2-DDE2-4245-8217-622B5348670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D020E-DEE0-42A1-A10C-5266A8EE84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569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DDB7B-D709-4BCB-9182-2565E7A708D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D020E-DEE0-42A1-A10C-5266A8EE84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610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1DFA-A733-4305-AA7C-4B6E7B1FBDA9}" type="datetime1">
              <a:rPr lang="ru-RU" smtClean="0"/>
              <a:pPr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020E-DEE0-42A1-A10C-5266A8EE8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43B05B-0BCD-4425-8B6C-74BC10106F0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D020E-DEE0-42A1-A10C-5266A8EE84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648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856FF6-FA35-416D-A765-67038B8227E9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D020E-DEE0-42A1-A10C-5266A8EE84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128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DCE885-1527-4C73-B351-58C265AC8309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D020E-DEE0-42A1-A10C-5266A8EE84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513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20858E-F0F0-4D22-A480-505C406C1A2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D020E-DEE0-42A1-A10C-5266A8EE84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9257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11DFA-A733-4305-AA7C-4B6E7B1FBDA9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D020E-DEE0-42A1-A10C-5266A8EE84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514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E450A-E93A-43B8-B5B5-6907A75764F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D020E-DEE0-42A1-A10C-5266A8EE84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30437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22C3E7-51BB-4857-9E31-248511EBEB6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D020E-DEE0-42A1-A10C-5266A8EE84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5499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795BE2-A8BC-480D-8998-E6C352A91E1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D020E-DEE0-42A1-A10C-5266A8EE84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011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E9CC98-5045-426F-846B-BEF44A01FC69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D020E-DEE0-42A1-A10C-5266A8EE84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7623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8EB1C2-DDE2-4245-8217-622B5348670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D020E-DEE0-42A1-A10C-5266A8EE84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27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450A-E93A-43B8-B5B5-6907A75764F7}" type="datetime1">
              <a:rPr lang="ru-RU" smtClean="0"/>
              <a:pPr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020E-DEE0-42A1-A10C-5266A8EE8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DDB7B-D709-4BCB-9182-2565E7A708D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D020E-DEE0-42A1-A10C-5266A8EE84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877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43B05B-0BCD-4425-8B6C-74BC10106F0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D020E-DEE0-42A1-A10C-5266A8EE84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1666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856FF6-FA35-416D-A765-67038B8227E9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D020E-DEE0-42A1-A10C-5266A8EE84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6744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DCE885-1527-4C73-B351-58C265AC8309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D020E-DEE0-42A1-A10C-5266A8EE84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5500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20858E-F0F0-4D22-A480-505C406C1A2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D020E-DEE0-42A1-A10C-5266A8EE84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5770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11DFA-A733-4305-AA7C-4B6E7B1FBDA9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D020E-DEE0-42A1-A10C-5266A8EE84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5720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E450A-E93A-43B8-B5B5-6907A75764F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D020E-DEE0-42A1-A10C-5266A8EE84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6224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22C3E7-51BB-4857-9E31-248511EBEB6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D020E-DEE0-42A1-A10C-5266A8EE84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3927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795BE2-A8BC-480D-8998-E6C352A91E1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D020E-DEE0-42A1-A10C-5266A8EE84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483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E9CC98-5045-426F-846B-BEF44A01FC69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D020E-DEE0-42A1-A10C-5266A8EE84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946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C3E7-51BB-4857-9E31-248511EBEB61}" type="datetime1">
              <a:rPr lang="ru-RU" smtClean="0"/>
              <a:pPr/>
              <a:t>12.05.2025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020E-DEE0-42A1-A10C-5266A8EE8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8EB1C2-DDE2-4245-8217-622B5348670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D020E-DEE0-42A1-A10C-5266A8EE84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8978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DDB7B-D709-4BCB-9182-2565E7A708D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D020E-DEE0-42A1-A10C-5266A8EE84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5602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43B05B-0BCD-4425-8B6C-74BC10106F0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D020E-DEE0-42A1-A10C-5266A8EE84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2212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856FF6-FA35-416D-A765-67038B8227E9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D020E-DEE0-42A1-A10C-5266A8EE84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6706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DCE885-1527-4C73-B351-58C265AC8309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D020E-DEE0-42A1-A10C-5266A8EE84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9806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20858E-F0F0-4D22-A480-505C406C1A2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D020E-DEE0-42A1-A10C-5266A8EE84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1899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11DFA-A733-4305-AA7C-4B6E7B1FBDA9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D020E-DEE0-42A1-A10C-5266A8EE84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1557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E450A-E93A-43B8-B5B5-6907A75764F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D020E-DEE0-42A1-A10C-5266A8EE84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7844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22C3E7-51BB-4857-9E31-248511EBEB6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D020E-DEE0-42A1-A10C-5266A8EE84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5068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795BE2-A8BC-480D-8998-E6C352A91E1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D020E-DEE0-42A1-A10C-5266A8EE84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226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5BE2-A8BC-480D-8998-E6C352A91E1F}" type="datetime1">
              <a:rPr lang="ru-RU" smtClean="0"/>
              <a:pPr/>
              <a:t>12.05.2025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020E-DEE0-42A1-A10C-5266A8EE8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E9CC98-5045-426F-846B-BEF44A01FC69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D020E-DEE0-42A1-A10C-5266A8EE84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1540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8EB1C2-DDE2-4245-8217-622B5348670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D020E-DEE0-42A1-A10C-5266A8EE84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8909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DDB7B-D709-4BCB-9182-2565E7A708D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D020E-DEE0-42A1-A10C-5266A8EE84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6528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43B05B-0BCD-4425-8B6C-74BC10106F0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D020E-DEE0-42A1-A10C-5266A8EE84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6369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856FF6-FA35-416D-A765-67038B8227E9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D020E-DEE0-42A1-A10C-5266A8EE84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8639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DCE885-1527-4C73-B351-58C265AC8309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D020E-DEE0-42A1-A10C-5266A8EE84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033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9CC98-5045-426F-846B-BEF44A01FC69}" type="datetime1">
              <a:rPr lang="ru-RU" smtClean="0"/>
              <a:pPr/>
              <a:t>12.05.2025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020E-DEE0-42A1-A10C-5266A8EE8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EB1C2-DDE2-4245-8217-622B5348670B}" type="datetime1">
              <a:rPr lang="ru-RU" smtClean="0"/>
              <a:pPr/>
              <a:t>12.05.2025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020E-DEE0-42A1-A10C-5266A8EE8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DDB7B-D709-4BCB-9182-2565E7A708D8}" type="datetime1">
              <a:rPr lang="ru-RU" smtClean="0"/>
              <a:pPr/>
              <a:t>12.05.2025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020E-DEE0-42A1-A10C-5266A8EE8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B05B-0BCD-4425-8B6C-74BC10106F03}" type="datetime1">
              <a:rPr lang="ru-RU" smtClean="0"/>
              <a:pPr/>
              <a:t>12.05.2025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020E-DEE0-42A1-A10C-5266A8EE8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B2860-E7D6-4A99-9585-D038E529EF20}" type="datetime1">
              <a:rPr lang="ru-RU" smtClean="0"/>
              <a:pPr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D020E-DEE0-42A1-A10C-5266A8EE8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B2860-E7D6-4A99-9585-D038E529EF2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D020E-DEE0-42A1-A10C-5266A8EE84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72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B2860-E7D6-4A99-9585-D038E529EF2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D020E-DEE0-42A1-A10C-5266A8EE84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22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B2860-E7D6-4A99-9585-D038E529EF2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D020E-DEE0-42A1-A10C-5266A8EE84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38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B2860-E7D6-4A99-9585-D038E529EF2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D020E-DEE0-42A1-A10C-5266A8EE84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63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1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23" Type="http://schemas.openxmlformats.org/officeDocument/2006/relationships/image" Target="../media/image6.png"/><Relationship Id="rId19" Type="http://schemas.openxmlformats.org/officeDocument/2006/relationships/image" Target="../media/image11.svg"/><Relationship Id="rId4" Type="http://schemas.openxmlformats.org/officeDocument/2006/relationships/image" Target="../media/image28.png"/><Relationship Id="rId22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5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6.png"/><Relationship Id="rId5" Type="http://schemas.openxmlformats.org/officeDocument/2006/relationships/image" Target="../media/image33.jpeg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5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openxmlformats.org/officeDocument/2006/relationships/image" Target="../media/image6.pn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5.jpe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jpe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11" Type="http://schemas.openxmlformats.org/officeDocument/2006/relationships/image" Target="../media/image60.png"/><Relationship Id="rId5" Type="http://schemas.openxmlformats.org/officeDocument/2006/relationships/image" Target="../media/image55.jpeg"/><Relationship Id="rId10" Type="http://schemas.openxmlformats.org/officeDocument/2006/relationships/image" Target="../media/image59.jpeg"/><Relationship Id="rId4" Type="http://schemas.openxmlformats.org/officeDocument/2006/relationships/image" Target="../media/image54.jpeg"/><Relationship Id="rId9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5.jpe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11" Type="http://schemas.openxmlformats.org/officeDocument/2006/relationships/image" Target="../media/image70.png"/><Relationship Id="rId5" Type="http://schemas.openxmlformats.org/officeDocument/2006/relationships/image" Target="../media/image6.png"/><Relationship Id="rId15" Type="http://schemas.openxmlformats.org/officeDocument/2006/relationships/image" Target="../media/image74.jpeg"/><Relationship Id="rId10" Type="http://schemas.openxmlformats.org/officeDocument/2006/relationships/image" Target="../media/image69.png"/><Relationship Id="rId4" Type="http://schemas.openxmlformats.org/officeDocument/2006/relationships/image" Target="../media/image64.jpeg"/><Relationship Id="rId9" Type="http://schemas.openxmlformats.org/officeDocument/2006/relationships/image" Target="../media/image68.png"/><Relationship Id="rId14" Type="http://schemas.openxmlformats.org/officeDocument/2006/relationships/image" Target="../media/image7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5.jpeg"/><Relationship Id="rId7" Type="http://schemas.openxmlformats.org/officeDocument/2006/relationships/image" Target="../media/image8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.png"/><Relationship Id="rId5" Type="http://schemas.openxmlformats.org/officeDocument/2006/relationships/hyperlink" Target="https://gtn-pravda.ru/" TargetMode="External"/><Relationship Id="rId4" Type="http://schemas.openxmlformats.org/officeDocument/2006/relationships/hyperlink" Target="http://radm.gtn.ru/" TargetMode="External"/><Relationship Id="rId9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chart" Target="../charts/chart2.xml"/><Relationship Id="rId10" Type="http://schemas.openxmlformats.org/officeDocument/2006/relationships/image" Target="../media/image6.pn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5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6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6.png"/><Relationship Id="rId3" Type="http://schemas.openxmlformats.org/officeDocument/2006/relationships/image" Target="../media/image5.jpeg"/><Relationship Id="rId7" Type="http://schemas.openxmlformats.org/officeDocument/2006/relationships/image" Target="../media/image27.jpe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25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4.jpeg"/><Relationship Id="rId9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24638" y="93927"/>
            <a:ext cx="7799559" cy="1815882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Публичные слушания по отчету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об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исполнении бюджета 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</a:b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Гатчинского муниципального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района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 за 2024 год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Verdana" panose="020B0604030504040204" pitchFamily="34" charset="0"/>
            </a:endParaRPr>
          </a:p>
        </p:txBody>
      </p:sp>
      <p:pic>
        <p:nvPicPr>
          <p:cNvPr id="15" name="gerb.png" descr="gerb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2962" y="116632"/>
            <a:ext cx="933334" cy="11760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Прямоугольник 3"/>
          <p:cNvSpPr/>
          <p:nvPr/>
        </p:nvSpPr>
        <p:spPr>
          <a:xfrm>
            <a:off x="6744072" y="5733256"/>
            <a:ext cx="5209233" cy="923330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Заместитель председателя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комитета финансов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Гатчинского муниципального округа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Е.М. Булычёва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" descr="C:\Users\mma-econ\Desktop\410px-Coat_of_Arms_of_Gatchina_rayon_(Leningrad_oblast)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74307" y="116632"/>
            <a:ext cx="899781" cy="112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Прямоугольник 86"/>
          <p:cNvSpPr/>
          <p:nvPr/>
        </p:nvSpPr>
        <p:spPr>
          <a:xfrm>
            <a:off x="8470745" y="3072244"/>
            <a:ext cx="3504390" cy="738664"/>
          </a:xfrm>
          <a:prstGeom prst="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Количество граждан, выразивших желание стать опекунами или попечителями </a:t>
            </a:r>
            <a:r>
              <a:rPr lang="ru-RU" sz="14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75 человек.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8368092" y="2169535"/>
            <a:ext cx="3574989" cy="553998"/>
          </a:xfrm>
          <a:prstGeom prst="rect">
            <a:avLst/>
          </a:prstGeom>
          <a:solidFill>
            <a:schemeClr val="accent1">
              <a:lumMod val="40000"/>
              <a:lumOff val="60000"/>
              <a:alpha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5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 обеспечение </a:t>
            </a:r>
            <a:r>
              <a:rPr lang="ru-RU" sz="15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сопровождения </a:t>
            </a:r>
            <a:r>
              <a:rPr lang="ru-RU" sz="15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детей-сирот заключено 16 </a:t>
            </a:r>
            <a:r>
              <a:rPr lang="ru-RU" sz="15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договоров.</a:t>
            </a:r>
            <a:endParaRPr lang="ru-RU" sz="15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8408078" y="923121"/>
            <a:ext cx="3535003" cy="800219"/>
          </a:xfrm>
          <a:prstGeom prst="rect">
            <a:avLst/>
          </a:prstGeom>
          <a:solidFill>
            <a:schemeClr val="accent5">
              <a:lumMod val="40000"/>
              <a:lumOff val="60000"/>
              <a:alpha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355 детей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имеет право на бесплатный проезд </a:t>
            </a:r>
          </a:p>
          <a:p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Размер ежемесячной выплаты  </a:t>
            </a:r>
            <a:r>
              <a:rPr lang="ru-RU" sz="14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433 руб.</a:t>
            </a:r>
            <a:endParaRPr lang="ru-RU" sz="1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17079" y="2204015"/>
            <a:ext cx="3484178" cy="584775"/>
          </a:xfrm>
          <a:prstGeom prst="rect">
            <a:avLst/>
          </a:prstGeom>
          <a:solidFill>
            <a:srgbClr val="F56767">
              <a:alpha val="29020"/>
            </a:srgbClr>
          </a:solidFill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61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приемная семья,</a:t>
            </a:r>
          </a:p>
          <a:p>
            <a:pPr algn="r"/>
            <a:r>
              <a:rPr lang="ru-RU" sz="1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129 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приемных 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семьях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286670" y="909238"/>
            <a:ext cx="3463761" cy="984885"/>
          </a:xfrm>
          <a:prstGeom prst="rect">
            <a:avLst/>
          </a:prstGeom>
          <a:solidFill>
            <a:schemeClr val="accent4">
              <a:lumMod val="60000"/>
              <a:lumOff val="40000"/>
              <a:alpha val="3098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450 детей</a:t>
            </a:r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получающих пособие на содержание, из них:</a:t>
            </a:r>
          </a:p>
          <a:p>
            <a:pPr algn="r"/>
            <a:r>
              <a:rPr lang="ru-RU" sz="14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 чел. </a:t>
            </a:r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после 18 л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ет</a:t>
            </a:r>
          </a:p>
          <a:p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Размер ежемесячного пособия - 15 739р.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23392" y="105965"/>
            <a:ext cx="11568608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Социальная защита прав детей-сирот и </a:t>
            </a: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детей, </a:t>
            </a:r>
          </a:p>
          <a:p>
            <a:pPr lvl="0"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оставшихся без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попечения </a:t>
            </a: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родителей – </a:t>
            </a: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292,1 </a:t>
            </a: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млн. руб. (94%)</a:t>
            </a:r>
            <a:endParaRPr lang="ru-RU" sz="2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Graphic 25" descr="Puzzle">
            <a:extLst>
              <a:ext uri="{FF2B5EF4-FFF2-40B4-BE49-F238E27FC236}">
                <a16:creationId xmlns:a16="http://schemas.microsoft.com/office/drawing/2014/main" id="{CF834230-5ABC-4671-B0D2-2E889A9B92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05998" y="5910180"/>
            <a:ext cx="500729" cy="500729"/>
          </a:xfrm>
          <a:prstGeom prst="rect">
            <a:avLst/>
          </a:prstGeom>
        </p:spPr>
      </p:pic>
      <p:sp>
        <p:nvSpPr>
          <p:cNvPr id="79" name="Прямоугольник: скругленные углы 47">
            <a:extLst>
              <a:ext uri="{FF2B5EF4-FFF2-40B4-BE49-F238E27FC236}">
                <a16:creationId xmlns:a16="http://schemas.microsoft.com/office/drawing/2014/main" id="{EC35696C-BADA-42D2-B0C3-0B7911CBE16F}"/>
              </a:ext>
            </a:extLst>
          </p:cNvPr>
          <p:cNvSpPr/>
          <p:nvPr/>
        </p:nvSpPr>
        <p:spPr>
          <a:xfrm>
            <a:off x="3750431" y="1959267"/>
            <a:ext cx="2271910" cy="974535"/>
          </a:xfrm>
          <a:prstGeom prst="roundRect">
            <a:avLst>
              <a:gd name="adj" fmla="val 12769"/>
            </a:avLst>
          </a:prstGeom>
          <a:solidFill>
            <a:srgbClr val="9F2936">
              <a:alpha val="80000"/>
            </a:srgb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0" name="TextBox 19"/>
          <p:cNvSpPr txBox="1">
            <a:spLocks noChangeArrowheads="1"/>
          </p:cNvSpPr>
          <p:nvPr/>
        </p:nvSpPr>
        <p:spPr bwMode="auto">
          <a:xfrm>
            <a:off x="3804029" y="1946562"/>
            <a:ext cx="22046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Выплата вознаграждения, приемным родителям</a:t>
            </a:r>
          </a:p>
          <a:p>
            <a:pPr algn="ctr"/>
            <a:r>
              <a:rPr lang="ru-RU" sz="1400" b="1" kern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35,2 </a:t>
            </a:r>
            <a:r>
              <a:rPr lang="ru-RU" sz="1400" b="1" kern="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млн.руб</a:t>
            </a:r>
            <a:r>
              <a:rPr lang="ru-RU" sz="1400" b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sp>
        <p:nvSpPr>
          <p:cNvPr id="82" name="Прямоугольник: скругленные углы 47">
            <a:extLst>
              <a:ext uri="{FF2B5EF4-FFF2-40B4-BE49-F238E27FC236}">
                <a16:creationId xmlns:a16="http://schemas.microsoft.com/office/drawing/2014/main" id="{EC35696C-BADA-42D2-B0C3-0B7911CBE16F}"/>
              </a:ext>
            </a:extLst>
          </p:cNvPr>
          <p:cNvSpPr/>
          <p:nvPr/>
        </p:nvSpPr>
        <p:spPr>
          <a:xfrm>
            <a:off x="3710584" y="882635"/>
            <a:ext cx="2295414" cy="980712"/>
          </a:xfrm>
          <a:prstGeom prst="roundRect">
            <a:avLst>
              <a:gd name="adj" fmla="val 12769"/>
            </a:avLst>
          </a:prstGeom>
          <a:solidFill>
            <a:schemeClr val="accent4">
              <a:lumMod val="75000"/>
              <a:alpha val="80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3" name="TextBox 19"/>
          <p:cNvSpPr txBox="1">
            <a:spLocks noChangeArrowheads="1"/>
          </p:cNvSpPr>
          <p:nvPr/>
        </p:nvSpPr>
        <p:spPr bwMode="auto">
          <a:xfrm>
            <a:off x="3727089" y="964946"/>
            <a:ext cx="234201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Выплата на содержание </a:t>
            </a:r>
            <a:r>
              <a:rPr lang="ru-RU" sz="1400" b="1" kern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детей-сирот</a:t>
            </a:r>
          </a:p>
          <a:p>
            <a:pPr algn="ctr"/>
            <a:r>
              <a:rPr lang="ru-RU" sz="1400" b="1" kern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87,5 </a:t>
            </a:r>
            <a:r>
              <a:rPr lang="ru-RU" sz="1400" b="1" kern="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млн.руб</a:t>
            </a:r>
            <a:r>
              <a:rPr lang="ru-RU" sz="1400" b="1" kern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ru-RU" sz="1400" b="1" kern="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5" name="Прямоугольник: скругленные углы 47">
            <a:extLst>
              <a:ext uri="{FF2B5EF4-FFF2-40B4-BE49-F238E27FC236}">
                <a16:creationId xmlns:a16="http://schemas.microsoft.com/office/drawing/2014/main" id="{EC35696C-BADA-42D2-B0C3-0B7911CBE16F}"/>
              </a:ext>
            </a:extLst>
          </p:cNvPr>
          <p:cNvSpPr/>
          <p:nvPr/>
        </p:nvSpPr>
        <p:spPr>
          <a:xfrm>
            <a:off x="6187812" y="2988916"/>
            <a:ext cx="2274312" cy="950999"/>
          </a:xfrm>
          <a:prstGeom prst="roundRect">
            <a:avLst>
              <a:gd name="adj" fmla="val 12769"/>
            </a:avLst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6" name="TextBox 19"/>
          <p:cNvSpPr txBox="1">
            <a:spLocks noChangeArrowheads="1"/>
          </p:cNvSpPr>
          <p:nvPr/>
        </p:nvSpPr>
        <p:spPr bwMode="auto">
          <a:xfrm>
            <a:off x="6221772" y="3001489"/>
            <a:ext cx="227201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Подготовка граждан, желающих принять ребенка</a:t>
            </a:r>
          </a:p>
          <a:p>
            <a:pPr algn="ctr"/>
            <a:r>
              <a:rPr lang="ru-RU" sz="1400" b="1" kern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2,0 </a:t>
            </a:r>
            <a:r>
              <a:rPr lang="ru-RU" sz="1400" b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млн.руб. </a:t>
            </a:r>
          </a:p>
        </p:txBody>
      </p:sp>
      <p:pic>
        <p:nvPicPr>
          <p:cNvPr id="90" name="Graphic 34" descr="Puzzle">
            <a:extLst>
              <a:ext uri="{FF2B5EF4-FFF2-40B4-BE49-F238E27FC236}">
                <a16:creationId xmlns:a16="http://schemas.microsoft.com/office/drawing/2014/main" id="{175B101A-0289-4902-833E-1D797A4BA81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814419" y="4071722"/>
            <a:ext cx="461990" cy="461990"/>
          </a:xfrm>
          <a:prstGeom prst="rect">
            <a:avLst/>
          </a:prstGeom>
        </p:spPr>
      </p:pic>
      <p:sp>
        <p:nvSpPr>
          <p:cNvPr id="92" name="Пятиугольник 91"/>
          <p:cNvSpPr/>
          <p:nvPr/>
        </p:nvSpPr>
        <p:spPr>
          <a:xfrm>
            <a:off x="3813528" y="5984927"/>
            <a:ext cx="4629377" cy="479684"/>
          </a:xfrm>
          <a:prstGeom prst="homePlate">
            <a:avLst/>
          </a:prstGeom>
          <a:solidFill>
            <a:schemeClr val="tx2">
              <a:lumMod val="40000"/>
              <a:lumOff val="60000"/>
              <a:alpha val="4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3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Приобретено для детей-сирот </a:t>
            </a:r>
            <a:r>
              <a:rPr lang="ru-RU" sz="13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41 жилое  помещение</a:t>
            </a:r>
          </a:p>
          <a:p>
            <a:pPr lvl="0"/>
            <a:r>
              <a:rPr lang="ru-RU" sz="13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 </a:t>
            </a:r>
            <a:r>
              <a:rPr lang="ru-RU" sz="13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на общую сумму </a:t>
            </a:r>
            <a:r>
              <a:rPr lang="ru-RU" sz="13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159,7 млн.руб.</a:t>
            </a:r>
            <a:endParaRPr lang="ru-RU" sz="13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Verdana" panose="020B0604030504040204" pitchFamily="34" charset="0"/>
            </a:endParaRPr>
          </a:p>
        </p:txBody>
      </p:sp>
      <p:sp>
        <p:nvSpPr>
          <p:cNvPr id="93" name="Прямоугольник: скругленные углы 47">
            <a:extLst>
              <a:ext uri="{FF2B5EF4-FFF2-40B4-BE49-F238E27FC236}">
                <a16:creationId xmlns:a16="http://schemas.microsoft.com/office/drawing/2014/main" id="{EC35696C-BADA-42D2-B0C3-0B7911CBE16F}"/>
              </a:ext>
            </a:extLst>
          </p:cNvPr>
          <p:cNvSpPr/>
          <p:nvPr/>
        </p:nvSpPr>
        <p:spPr>
          <a:xfrm>
            <a:off x="3763335" y="3021886"/>
            <a:ext cx="2295575" cy="913315"/>
          </a:xfrm>
          <a:prstGeom prst="roundRect">
            <a:avLst>
              <a:gd name="adj" fmla="val 12769"/>
            </a:avLst>
          </a:prstGeom>
          <a:solidFill>
            <a:schemeClr val="accent3">
              <a:lumMod val="75000"/>
              <a:alpha val="80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4" name="TextBox 19"/>
          <p:cNvSpPr txBox="1">
            <a:spLocks noChangeArrowheads="1"/>
          </p:cNvSpPr>
          <p:nvPr/>
        </p:nvSpPr>
        <p:spPr bwMode="auto">
          <a:xfrm>
            <a:off x="3963426" y="3047879"/>
            <a:ext cx="19404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Компенсация  </a:t>
            </a:r>
          </a:p>
          <a:p>
            <a:pPr algn="ctr"/>
            <a:r>
              <a:rPr lang="ru-RU" sz="1400" b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ЖКХ</a:t>
            </a:r>
          </a:p>
          <a:p>
            <a:pPr algn="ctr"/>
            <a:r>
              <a:rPr lang="ru-RU" sz="1400" b="1" kern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6,6 </a:t>
            </a:r>
            <a:r>
              <a:rPr lang="ru-RU" sz="1400" b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млн.руб.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326663" y="2992176"/>
            <a:ext cx="3449314" cy="1015663"/>
          </a:xfrm>
          <a:prstGeom prst="rect">
            <a:avLst/>
          </a:prstGeom>
          <a:solidFill>
            <a:srgbClr val="92D050">
              <a:alpha val="47059"/>
            </a:srgbClr>
          </a:solidFill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276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детей имеет право на компенсацию ЖКХ</a:t>
            </a:r>
            <a:endParaRPr lang="ru-RU" sz="16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Потребность оплаты ЖКУ в месяц  384,7тыс.руб.</a:t>
            </a:r>
          </a:p>
        </p:txBody>
      </p:sp>
      <p:sp>
        <p:nvSpPr>
          <p:cNvPr id="96" name="Прямоугольник: скругленные углы 47">
            <a:extLst>
              <a:ext uri="{FF2B5EF4-FFF2-40B4-BE49-F238E27FC236}">
                <a16:creationId xmlns:a16="http://schemas.microsoft.com/office/drawing/2014/main" id="{EC35696C-BADA-42D2-B0C3-0B7911CBE16F}"/>
              </a:ext>
            </a:extLst>
          </p:cNvPr>
          <p:cNvSpPr/>
          <p:nvPr/>
        </p:nvSpPr>
        <p:spPr>
          <a:xfrm>
            <a:off x="6158690" y="878731"/>
            <a:ext cx="2285520" cy="984616"/>
          </a:xfrm>
          <a:prstGeom prst="roundRect">
            <a:avLst>
              <a:gd name="adj" fmla="val 12769"/>
            </a:avLst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7" name="TextBox 19"/>
          <p:cNvSpPr txBox="1">
            <a:spLocks noChangeArrowheads="1"/>
          </p:cNvSpPr>
          <p:nvPr/>
        </p:nvSpPr>
        <p:spPr bwMode="auto">
          <a:xfrm>
            <a:off x="6231068" y="901035"/>
            <a:ext cx="20874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Обеспечение бесплатного проезда </a:t>
            </a:r>
          </a:p>
          <a:p>
            <a:pPr algn="ctr"/>
            <a:r>
              <a:rPr lang="ru-RU" sz="1400" b="1" kern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b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1,9 млн.руб</a:t>
            </a:r>
            <a:r>
              <a:rPr lang="ru-RU" sz="1600" b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9" name="Прямоугольник: скругленные углы 47">
            <a:extLst>
              <a:ext uri="{FF2B5EF4-FFF2-40B4-BE49-F238E27FC236}">
                <a16:creationId xmlns:a16="http://schemas.microsoft.com/office/drawing/2014/main" id="{EC35696C-BADA-42D2-B0C3-0B7911CBE16F}"/>
              </a:ext>
            </a:extLst>
          </p:cNvPr>
          <p:cNvSpPr/>
          <p:nvPr/>
        </p:nvSpPr>
        <p:spPr>
          <a:xfrm>
            <a:off x="6189752" y="1963815"/>
            <a:ext cx="2254457" cy="969987"/>
          </a:xfrm>
          <a:prstGeom prst="roundRect">
            <a:avLst>
              <a:gd name="adj" fmla="val 12769"/>
            </a:avLst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0" name="TextBox 19"/>
          <p:cNvSpPr txBox="1">
            <a:spLocks noChangeArrowheads="1"/>
          </p:cNvSpPr>
          <p:nvPr/>
        </p:nvSpPr>
        <p:spPr bwMode="auto">
          <a:xfrm>
            <a:off x="6151374" y="1932788"/>
            <a:ext cx="22567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kern="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Постинтернатное</a:t>
            </a:r>
            <a:r>
              <a:rPr lang="ru-RU" sz="1400" b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сопровождение </a:t>
            </a:r>
            <a:endParaRPr lang="ru-RU" sz="1400" b="1" kern="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400" b="1" kern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детей-сирот </a:t>
            </a:r>
            <a:endParaRPr lang="ru-RU" sz="1400" b="1" kern="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400" b="1" kern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0,2 </a:t>
            </a:r>
            <a:r>
              <a:rPr lang="ru-RU" sz="1400" b="1" kern="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млн.руб</a:t>
            </a:r>
            <a:r>
              <a:rPr lang="ru-RU" sz="1400" b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197" y="4035194"/>
            <a:ext cx="2795007" cy="1862176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4308185"/>
            <a:ext cx="2024046" cy="1350685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" descr="C:\Users\mma-econ\Desktop\410px-Coat_of_Arms_of_Gatchina_rayon_(Leningrad_oblast).svg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4808" y="95683"/>
            <a:ext cx="695400" cy="86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572925"/>
              </p:ext>
            </p:extLst>
          </p:nvPr>
        </p:nvGraphicFramePr>
        <p:xfrm>
          <a:off x="322227" y="4394675"/>
          <a:ext cx="3400660" cy="2103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0599">
                  <a:extLst>
                    <a:ext uri="{9D8B030D-6E8A-4147-A177-3AD203B41FA5}">
                      <a16:colId xmlns:a16="http://schemas.microsoft.com/office/drawing/2014/main" val="740369858"/>
                    </a:ext>
                  </a:extLst>
                </a:gridCol>
                <a:gridCol w="930061">
                  <a:extLst>
                    <a:ext uri="{9D8B030D-6E8A-4147-A177-3AD203B41FA5}">
                      <a16:colId xmlns:a16="http://schemas.microsoft.com/office/drawing/2014/main" val="779081645"/>
                    </a:ext>
                  </a:extLst>
                </a:gridCol>
              </a:tblGrid>
              <a:tr h="289095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Категория  </a:t>
                      </a:r>
                      <a:r>
                        <a:rPr lang="ru-RU" sz="1200" b="1" i="1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граждан, состоящих на учете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200" b="1" i="1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01477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indent="2286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дети-сироты и дети оставшиеся без попечения родителей, из 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которых:</a:t>
                      </a:r>
                      <a:endParaRPr lang="ru-RU" sz="1200" i="1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465</a:t>
                      </a:r>
                      <a:endParaRPr lang="ru-RU" sz="1200" i="1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053959"/>
                  </a:ext>
                </a:extLst>
              </a:tr>
              <a:tr h="185341">
                <a:tc>
                  <a:txBody>
                    <a:bodyPr/>
                    <a:lstStyle/>
                    <a:p>
                      <a:pPr marL="0" marR="0" lvl="0" indent="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переданы </a:t>
                      </a:r>
                      <a:r>
                        <a:rPr lang="ru-RU" sz="1200" i="1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под опеку (попечительство)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108898"/>
                  </a:ext>
                </a:extLst>
              </a:tr>
              <a:tr h="185341">
                <a:tc>
                  <a:txBody>
                    <a:bodyPr/>
                    <a:lstStyle/>
                    <a:p>
                      <a:pPr indent="2286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переданы  в  приемную семью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587807"/>
                  </a:ext>
                </a:extLst>
              </a:tr>
              <a:tr h="194340">
                <a:tc>
                  <a:txBody>
                    <a:bodyPr/>
                    <a:lstStyle/>
                    <a:p>
                      <a:pPr indent="2286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переданы на усыновление (удочерение)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301907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483119" y="4022355"/>
            <a:ext cx="3595752" cy="229293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300" i="1" dirty="0">
                <a:solidFill>
                  <a:srgbClr val="2125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 целью подготовки ежегодно проводится работа </a:t>
            </a:r>
            <a:r>
              <a:rPr lang="ru-RU" sz="1300" b="1" i="1" dirty="0">
                <a:solidFill>
                  <a:srgbClr val="2125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«Школы приемных родителей». </a:t>
            </a:r>
            <a:r>
              <a:rPr lang="ru-RU" sz="1300" i="1" dirty="0">
                <a:solidFill>
                  <a:srgbClr val="2125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Это курсы по подготовке граждан, выразивших желание стать опекунами или попечителями несовершеннолетних граждан либо усыновителями.</a:t>
            </a:r>
          </a:p>
          <a:p>
            <a:pPr algn="just">
              <a:spcAft>
                <a:spcPts val="0"/>
              </a:spcAft>
            </a:pPr>
            <a:r>
              <a:rPr lang="ru-RU" sz="1300" i="1" dirty="0">
                <a:solidFill>
                  <a:srgbClr val="2125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Подготовка осуществляется по программе, утвержденной приказом комитета по социальной защите населения Ленинградской области от 26 декабря 2022 г. № 04-85, и составляет 80 академических часов.</a:t>
            </a: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9081C4A9-3FC4-416B-A4ED-E934BB7A1A07}"/>
              </a:ext>
            </a:extLst>
          </p:cNvPr>
          <p:cNvGrpSpPr/>
          <p:nvPr/>
        </p:nvGrpSpPr>
        <p:grpSpPr>
          <a:xfrm>
            <a:off x="11696294" y="6381328"/>
            <a:ext cx="408557" cy="360040"/>
            <a:chOff x="568875" y="1935831"/>
            <a:chExt cx="2185725" cy="2257792"/>
          </a:xfrm>
        </p:grpSpPr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5656938B-8F64-4D4A-8CD2-EC8287339433}"/>
                </a:ext>
              </a:extLst>
            </p:cNvPr>
            <p:cNvGrpSpPr/>
            <p:nvPr/>
          </p:nvGrpSpPr>
          <p:grpSpPr>
            <a:xfrm>
              <a:off x="647486" y="1935831"/>
              <a:ext cx="2028514" cy="2257792"/>
              <a:chOff x="647486" y="1935831"/>
              <a:chExt cx="2028514" cy="2257792"/>
            </a:xfrm>
          </p:grpSpPr>
          <p:sp>
            <p:nvSpPr>
              <p:cNvPr id="40" name="Полилиния: фигура 6">
                <a:extLst>
                  <a:ext uri="{FF2B5EF4-FFF2-40B4-BE49-F238E27FC236}">
                    <a16:creationId xmlns:a16="http://schemas.microsoft.com/office/drawing/2014/main" id="{5A8D5A46-A55D-4E44-AD1F-1449E7A7B6FA}"/>
                  </a:ext>
                </a:extLst>
              </p:cNvPr>
              <p:cNvSpPr/>
              <p:nvPr/>
            </p:nvSpPr>
            <p:spPr>
              <a:xfrm rot="10800000">
                <a:off x="911117" y="2152141"/>
                <a:ext cx="1501247" cy="1670932"/>
              </a:xfrm>
              <a:custGeom>
                <a:avLst/>
                <a:gdLst>
                  <a:gd name="connsiteX0" fmla="*/ 1147500 w 2297028"/>
                  <a:gd name="connsiteY0" fmla="*/ 0 h 2556656"/>
                  <a:gd name="connsiteX1" fmla="*/ 2295000 w 2297028"/>
                  <a:gd name="connsiteY1" fmla="*/ 765000 h 2556656"/>
                  <a:gd name="connsiteX2" fmla="*/ 2297028 w 2297028"/>
                  <a:gd name="connsiteY2" fmla="*/ 765000 h 2556656"/>
                  <a:gd name="connsiteX3" fmla="*/ 2297028 w 2297028"/>
                  <a:gd name="connsiteY3" fmla="*/ 1710000 h 2556656"/>
                  <a:gd name="connsiteX4" fmla="*/ 2295000 w 2297028"/>
                  <a:gd name="connsiteY4" fmla="*/ 1710000 h 2556656"/>
                  <a:gd name="connsiteX5" fmla="*/ 2295000 w 2297028"/>
                  <a:gd name="connsiteY5" fmla="*/ 1996989 h 2556656"/>
                  <a:gd name="connsiteX6" fmla="*/ 1735333 w 2297028"/>
                  <a:gd name="connsiteY6" fmla="*/ 2556656 h 2556656"/>
                  <a:gd name="connsiteX7" fmla="*/ 559667 w 2297028"/>
                  <a:gd name="connsiteY7" fmla="*/ 2556656 h 2556656"/>
                  <a:gd name="connsiteX8" fmla="*/ 0 w 2297028"/>
                  <a:gd name="connsiteY8" fmla="*/ 1996989 h 2556656"/>
                  <a:gd name="connsiteX9" fmla="*/ 0 w 2297028"/>
                  <a:gd name="connsiteY9" fmla="*/ 1710000 h 2556656"/>
                  <a:gd name="connsiteX10" fmla="*/ 0 w 2297028"/>
                  <a:gd name="connsiteY10" fmla="*/ 1631323 h 2556656"/>
                  <a:gd name="connsiteX11" fmla="*/ 0 w 2297028"/>
                  <a:gd name="connsiteY11" fmla="*/ 765000 h 255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97028" h="2556656">
                    <a:moveTo>
                      <a:pt x="1147500" y="0"/>
                    </a:moveTo>
                    <a:lnTo>
                      <a:pt x="2295000" y="765000"/>
                    </a:lnTo>
                    <a:lnTo>
                      <a:pt x="2297028" y="765000"/>
                    </a:lnTo>
                    <a:lnTo>
                      <a:pt x="2297028" y="1710000"/>
                    </a:lnTo>
                    <a:lnTo>
                      <a:pt x="2295000" y="1710000"/>
                    </a:lnTo>
                    <a:lnTo>
                      <a:pt x="2295000" y="1996989"/>
                    </a:lnTo>
                    <a:cubicBezTo>
                      <a:pt x="2295000" y="2306085"/>
                      <a:pt x="2044429" y="2556656"/>
                      <a:pt x="1735333" y="2556656"/>
                    </a:cubicBezTo>
                    <a:lnTo>
                      <a:pt x="559667" y="2556656"/>
                    </a:lnTo>
                    <a:cubicBezTo>
                      <a:pt x="250571" y="2556656"/>
                      <a:pt x="0" y="2306085"/>
                      <a:pt x="0" y="1996989"/>
                    </a:cubicBezTo>
                    <a:lnTo>
                      <a:pt x="0" y="1710000"/>
                    </a:lnTo>
                    <a:lnTo>
                      <a:pt x="0" y="1631323"/>
                    </a:lnTo>
                    <a:lnTo>
                      <a:pt x="0" y="76500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Полилиния: фигура 12">
                <a:extLst>
                  <a:ext uri="{FF2B5EF4-FFF2-40B4-BE49-F238E27FC236}">
                    <a16:creationId xmlns:a16="http://schemas.microsoft.com/office/drawing/2014/main" id="{E23E0B46-5895-4E95-8007-FBA745E3933D}"/>
                  </a:ext>
                </a:extLst>
              </p:cNvPr>
              <p:cNvSpPr/>
              <p:nvPr/>
            </p:nvSpPr>
            <p:spPr>
              <a:xfrm rot="10800000">
                <a:off x="647486" y="1935831"/>
                <a:ext cx="2028514" cy="2257792"/>
              </a:xfrm>
              <a:custGeom>
                <a:avLst/>
                <a:gdLst>
                  <a:gd name="connsiteX0" fmla="*/ 1617970 w 2293451"/>
                  <a:gd name="connsiteY0" fmla="*/ 2350103 h 2552675"/>
                  <a:gd name="connsiteX1" fmla="*/ 2067410 w 2293451"/>
                  <a:gd name="connsiteY1" fmla="*/ 1900663 h 2552675"/>
                  <a:gd name="connsiteX2" fmla="*/ 2067410 w 2293451"/>
                  <a:gd name="connsiteY2" fmla="*/ 1670197 h 2552675"/>
                  <a:gd name="connsiteX3" fmla="*/ 2069039 w 2293451"/>
                  <a:gd name="connsiteY3" fmla="*/ 1670197 h 2552675"/>
                  <a:gd name="connsiteX4" fmla="*/ 2069039 w 2293451"/>
                  <a:gd name="connsiteY4" fmla="*/ 911316 h 2552675"/>
                  <a:gd name="connsiteX5" fmla="*/ 2067410 w 2293451"/>
                  <a:gd name="connsiteY5" fmla="*/ 911316 h 2552675"/>
                  <a:gd name="connsiteX6" fmla="*/ 1145912 w 2293451"/>
                  <a:gd name="connsiteY6" fmla="*/ 296983 h 2552675"/>
                  <a:gd name="connsiteX7" fmla="*/ 224413 w 2293451"/>
                  <a:gd name="connsiteY7" fmla="*/ 911316 h 2552675"/>
                  <a:gd name="connsiteX8" fmla="*/ 224413 w 2293451"/>
                  <a:gd name="connsiteY8" fmla="*/ 1607015 h 2552675"/>
                  <a:gd name="connsiteX9" fmla="*/ 224413 w 2293451"/>
                  <a:gd name="connsiteY9" fmla="*/ 1670197 h 2552675"/>
                  <a:gd name="connsiteX10" fmla="*/ 224413 w 2293451"/>
                  <a:gd name="connsiteY10" fmla="*/ 1900663 h 2552675"/>
                  <a:gd name="connsiteX11" fmla="*/ 673853 w 2293451"/>
                  <a:gd name="connsiteY11" fmla="*/ 2350103 h 2552675"/>
                  <a:gd name="connsiteX12" fmla="*/ 1732631 w 2293451"/>
                  <a:gd name="connsiteY12" fmla="*/ 2552675 h 2552675"/>
                  <a:gd name="connsiteX13" fmla="*/ 558795 w 2293451"/>
                  <a:gd name="connsiteY13" fmla="*/ 2552675 h 2552675"/>
                  <a:gd name="connsiteX14" fmla="*/ 0 w 2293451"/>
                  <a:gd name="connsiteY14" fmla="*/ 1993880 h 2552675"/>
                  <a:gd name="connsiteX15" fmla="*/ 0 w 2293451"/>
                  <a:gd name="connsiteY15" fmla="*/ 1707338 h 2552675"/>
                  <a:gd name="connsiteX16" fmla="*/ 0 w 2293451"/>
                  <a:gd name="connsiteY16" fmla="*/ 1628783 h 2552675"/>
                  <a:gd name="connsiteX17" fmla="*/ 0 w 2293451"/>
                  <a:gd name="connsiteY17" fmla="*/ 763809 h 2552675"/>
                  <a:gd name="connsiteX18" fmla="*/ 1145713 w 2293451"/>
                  <a:gd name="connsiteY18" fmla="*/ 0 h 2552675"/>
                  <a:gd name="connsiteX19" fmla="*/ 2291426 w 2293451"/>
                  <a:gd name="connsiteY19" fmla="*/ 763809 h 2552675"/>
                  <a:gd name="connsiteX20" fmla="*/ 2293451 w 2293451"/>
                  <a:gd name="connsiteY20" fmla="*/ 763809 h 2552675"/>
                  <a:gd name="connsiteX21" fmla="*/ 2293451 w 2293451"/>
                  <a:gd name="connsiteY21" fmla="*/ 1707338 h 2552675"/>
                  <a:gd name="connsiteX22" fmla="*/ 2291426 w 2293451"/>
                  <a:gd name="connsiteY22" fmla="*/ 1707338 h 2552675"/>
                  <a:gd name="connsiteX23" fmla="*/ 2291426 w 2293451"/>
                  <a:gd name="connsiteY23" fmla="*/ 1993880 h 2552675"/>
                  <a:gd name="connsiteX24" fmla="*/ 1732631 w 2293451"/>
                  <a:gd name="connsiteY24" fmla="*/ 2552675 h 2552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293451" h="2552675">
                    <a:moveTo>
                      <a:pt x="1617970" y="2350103"/>
                    </a:moveTo>
                    <a:cubicBezTo>
                      <a:pt x="1866189" y="2350103"/>
                      <a:pt x="2067410" y="2148882"/>
                      <a:pt x="2067410" y="1900663"/>
                    </a:cubicBezTo>
                    <a:lnTo>
                      <a:pt x="2067410" y="1670197"/>
                    </a:lnTo>
                    <a:lnTo>
                      <a:pt x="2069039" y="1670197"/>
                    </a:lnTo>
                    <a:lnTo>
                      <a:pt x="2069039" y="911316"/>
                    </a:lnTo>
                    <a:lnTo>
                      <a:pt x="2067410" y="911316"/>
                    </a:lnTo>
                    <a:lnTo>
                      <a:pt x="1145912" y="296983"/>
                    </a:lnTo>
                    <a:lnTo>
                      <a:pt x="224413" y="911316"/>
                    </a:lnTo>
                    <a:lnTo>
                      <a:pt x="224413" y="1607015"/>
                    </a:lnTo>
                    <a:lnTo>
                      <a:pt x="224413" y="1670197"/>
                    </a:lnTo>
                    <a:lnTo>
                      <a:pt x="224413" y="1900663"/>
                    </a:lnTo>
                    <a:cubicBezTo>
                      <a:pt x="224413" y="2148882"/>
                      <a:pt x="425634" y="2350103"/>
                      <a:pt x="673853" y="2350103"/>
                    </a:cubicBezTo>
                    <a:close/>
                    <a:moveTo>
                      <a:pt x="1732631" y="2552675"/>
                    </a:moveTo>
                    <a:lnTo>
                      <a:pt x="558795" y="2552675"/>
                    </a:lnTo>
                    <a:cubicBezTo>
                      <a:pt x="250181" y="2552675"/>
                      <a:pt x="0" y="2302494"/>
                      <a:pt x="0" y="1993880"/>
                    </a:cubicBezTo>
                    <a:lnTo>
                      <a:pt x="0" y="1707338"/>
                    </a:lnTo>
                    <a:lnTo>
                      <a:pt x="0" y="1628783"/>
                    </a:lnTo>
                    <a:lnTo>
                      <a:pt x="0" y="763809"/>
                    </a:lnTo>
                    <a:lnTo>
                      <a:pt x="1145713" y="0"/>
                    </a:lnTo>
                    <a:lnTo>
                      <a:pt x="2291426" y="763809"/>
                    </a:lnTo>
                    <a:lnTo>
                      <a:pt x="2293451" y="763809"/>
                    </a:lnTo>
                    <a:lnTo>
                      <a:pt x="2293451" y="1707338"/>
                    </a:lnTo>
                    <a:lnTo>
                      <a:pt x="2291426" y="1707338"/>
                    </a:lnTo>
                    <a:lnTo>
                      <a:pt x="2291426" y="1993880"/>
                    </a:lnTo>
                    <a:cubicBezTo>
                      <a:pt x="2291426" y="2302494"/>
                      <a:pt x="2041245" y="2552675"/>
                      <a:pt x="1732631" y="2552675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A05E971A-5517-4876-9DD0-EF7A1DCE2CBB}"/>
                </a:ext>
              </a:extLst>
            </p:cNvPr>
            <p:cNvSpPr/>
            <p:nvPr/>
          </p:nvSpPr>
          <p:spPr>
            <a:xfrm>
              <a:off x="568875" y="2077147"/>
              <a:ext cx="2185725" cy="15440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1" noProof="0" dirty="0" smtClean="0">
                  <a:solidFill>
                    <a:prstClr val="white"/>
                  </a:solidFill>
                  <a:latin typeface="Calibri"/>
                </a:rPr>
                <a:t>10</a:t>
              </a:r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675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Строительство Ледовой арены в микрорайоне Аэродром Гатчины идет по план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822" y="3356992"/>
            <a:ext cx="2620595" cy="1817507"/>
          </a:xfrm>
          <a:prstGeom prst="rect">
            <a:avLst/>
          </a:prstGeom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cdn.culture.ru/images/15d7b929-bc37-5fea-b937-e444d5fe87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" y="883145"/>
            <a:ext cx="2391730" cy="13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8471F1C2-118F-4D38-BEBD-DFD6B7B34E2E}"/>
              </a:ext>
            </a:extLst>
          </p:cNvPr>
          <p:cNvSpPr/>
          <p:nvPr/>
        </p:nvSpPr>
        <p:spPr>
          <a:xfrm>
            <a:off x="2684813" y="857131"/>
            <a:ext cx="5771559" cy="1331023"/>
          </a:xfrm>
          <a:prstGeom prst="rect">
            <a:avLst/>
          </a:prstGeom>
          <a:solidFill>
            <a:srgbClr val="F2F2F2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797081" y="-7799"/>
            <a:ext cx="734788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Развитие физической культуры и массового спорта в Гатчинском муниципальном </a:t>
            </a: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районе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417,</a:t>
            </a: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44" name="Пятиугольник 43"/>
          <p:cNvSpPr/>
          <p:nvPr/>
        </p:nvSpPr>
        <p:spPr>
          <a:xfrm>
            <a:off x="932843" y="54863"/>
            <a:ext cx="3644658" cy="676322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ТЕРРИТОРИЯ СПОРТА</a:t>
            </a:r>
            <a:endParaRPr lang="ru-RU" sz="20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56" name="Группа 155">
            <a:extLst>
              <a:ext uri="{FF2B5EF4-FFF2-40B4-BE49-F238E27FC236}">
                <a16:creationId xmlns:a16="http://schemas.microsoft.com/office/drawing/2014/main" id="{9081C4A9-3FC4-416B-A4ED-E934BB7A1A07}"/>
              </a:ext>
            </a:extLst>
          </p:cNvPr>
          <p:cNvGrpSpPr/>
          <p:nvPr/>
        </p:nvGrpSpPr>
        <p:grpSpPr>
          <a:xfrm>
            <a:off x="11652593" y="6411319"/>
            <a:ext cx="408557" cy="360040"/>
            <a:chOff x="568875" y="1935831"/>
            <a:chExt cx="2185725" cy="2257792"/>
          </a:xfrm>
        </p:grpSpPr>
        <p:grpSp>
          <p:nvGrpSpPr>
            <p:cNvPr id="157" name="Группа 156">
              <a:extLst>
                <a:ext uri="{FF2B5EF4-FFF2-40B4-BE49-F238E27FC236}">
                  <a16:creationId xmlns:a16="http://schemas.microsoft.com/office/drawing/2014/main" id="{5656938B-8F64-4D4A-8CD2-EC8287339433}"/>
                </a:ext>
              </a:extLst>
            </p:cNvPr>
            <p:cNvGrpSpPr/>
            <p:nvPr/>
          </p:nvGrpSpPr>
          <p:grpSpPr>
            <a:xfrm>
              <a:off x="647486" y="1935831"/>
              <a:ext cx="2028514" cy="2257792"/>
              <a:chOff x="647486" y="1935831"/>
              <a:chExt cx="2028514" cy="2257792"/>
            </a:xfrm>
          </p:grpSpPr>
          <p:sp>
            <p:nvSpPr>
              <p:cNvPr id="159" name="Полилиния: фигура 6">
                <a:extLst>
                  <a:ext uri="{FF2B5EF4-FFF2-40B4-BE49-F238E27FC236}">
                    <a16:creationId xmlns:a16="http://schemas.microsoft.com/office/drawing/2014/main" id="{5A8D5A46-A55D-4E44-AD1F-1449E7A7B6FA}"/>
                  </a:ext>
                </a:extLst>
              </p:cNvPr>
              <p:cNvSpPr/>
              <p:nvPr/>
            </p:nvSpPr>
            <p:spPr>
              <a:xfrm rot="10800000">
                <a:off x="911117" y="2152141"/>
                <a:ext cx="1501247" cy="1670932"/>
              </a:xfrm>
              <a:custGeom>
                <a:avLst/>
                <a:gdLst>
                  <a:gd name="connsiteX0" fmla="*/ 1147500 w 2297028"/>
                  <a:gd name="connsiteY0" fmla="*/ 0 h 2556656"/>
                  <a:gd name="connsiteX1" fmla="*/ 2295000 w 2297028"/>
                  <a:gd name="connsiteY1" fmla="*/ 765000 h 2556656"/>
                  <a:gd name="connsiteX2" fmla="*/ 2297028 w 2297028"/>
                  <a:gd name="connsiteY2" fmla="*/ 765000 h 2556656"/>
                  <a:gd name="connsiteX3" fmla="*/ 2297028 w 2297028"/>
                  <a:gd name="connsiteY3" fmla="*/ 1710000 h 2556656"/>
                  <a:gd name="connsiteX4" fmla="*/ 2295000 w 2297028"/>
                  <a:gd name="connsiteY4" fmla="*/ 1710000 h 2556656"/>
                  <a:gd name="connsiteX5" fmla="*/ 2295000 w 2297028"/>
                  <a:gd name="connsiteY5" fmla="*/ 1996989 h 2556656"/>
                  <a:gd name="connsiteX6" fmla="*/ 1735333 w 2297028"/>
                  <a:gd name="connsiteY6" fmla="*/ 2556656 h 2556656"/>
                  <a:gd name="connsiteX7" fmla="*/ 559667 w 2297028"/>
                  <a:gd name="connsiteY7" fmla="*/ 2556656 h 2556656"/>
                  <a:gd name="connsiteX8" fmla="*/ 0 w 2297028"/>
                  <a:gd name="connsiteY8" fmla="*/ 1996989 h 2556656"/>
                  <a:gd name="connsiteX9" fmla="*/ 0 w 2297028"/>
                  <a:gd name="connsiteY9" fmla="*/ 1710000 h 2556656"/>
                  <a:gd name="connsiteX10" fmla="*/ 0 w 2297028"/>
                  <a:gd name="connsiteY10" fmla="*/ 1631323 h 2556656"/>
                  <a:gd name="connsiteX11" fmla="*/ 0 w 2297028"/>
                  <a:gd name="connsiteY11" fmla="*/ 765000 h 255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97028" h="2556656">
                    <a:moveTo>
                      <a:pt x="1147500" y="0"/>
                    </a:moveTo>
                    <a:lnTo>
                      <a:pt x="2295000" y="765000"/>
                    </a:lnTo>
                    <a:lnTo>
                      <a:pt x="2297028" y="765000"/>
                    </a:lnTo>
                    <a:lnTo>
                      <a:pt x="2297028" y="1710000"/>
                    </a:lnTo>
                    <a:lnTo>
                      <a:pt x="2295000" y="1710000"/>
                    </a:lnTo>
                    <a:lnTo>
                      <a:pt x="2295000" y="1996989"/>
                    </a:lnTo>
                    <a:cubicBezTo>
                      <a:pt x="2295000" y="2306085"/>
                      <a:pt x="2044429" y="2556656"/>
                      <a:pt x="1735333" y="2556656"/>
                    </a:cubicBezTo>
                    <a:lnTo>
                      <a:pt x="559667" y="2556656"/>
                    </a:lnTo>
                    <a:cubicBezTo>
                      <a:pt x="250571" y="2556656"/>
                      <a:pt x="0" y="2306085"/>
                      <a:pt x="0" y="1996989"/>
                    </a:cubicBezTo>
                    <a:lnTo>
                      <a:pt x="0" y="1710000"/>
                    </a:lnTo>
                    <a:lnTo>
                      <a:pt x="0" y="1631323"/>
                    </a:lnTo>
                    <a:lnTo>
                      <a:pt x="0" y="76500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0" name="Полилиния: фигура 12">
                <a:extLst>
                  <a:ext uri="{FF2B5EF4-FFF2-40B4-BE49-F238E27FC236}">
                    <a16:creationId xmlns:a16="http://schemas.microsoft.com/office/drawing/2014/main" id="{E23E0B46-5895-4E95-8007-FBA745E3933D}"/>
                  </a:ext>
                </a:extLst>
              </p:cNvPr>
              <p:cNvSpPr/>
              <p:nvPr/>
            </p:nvSpPr>
            <p:spPr>
              <a:xfrm rot="10800000">
                <a:off x="647486" y="1935831"/>
                <a:ext cx="2028514" cy="2257792"/>
              </a:xfrm>
              <a:custGeom>
                <a:avLst/>
                <a:gdLst>
                  <a:gd name="connsiteX0" fmla="*/ 1617970 w 2293451"/>
                  <a:gd name="connsiteY0" fmla="*/ 2350103 h 2552675"/>
                  <a:gd name="connsiteX1" fmla="*/ 2067410 w 2293451"/>
                  <a:gd name="connsiteY1" fmla="*/ 1900663 h 2552675"/>
                  <a:gd name="connsiteX2" fmla="*/ 2067410 w 2293451"/>
                  <a:gd name="connsiteY2" fmla="*/ 1670197 h 2552675"/>
                  <a:gd name="connsiteX3" fmla="*/ 2069039 w 2293451"/>
                  <a:gd name="connsiteY3" fmla="*/ 1670197 h 2552675"/>
                  <a:gd name="connsiteX4" fmla="*/ 2069039 w 2293451"/>
                  <a:gd name="connsiteY4" fmla="*/ 911316 h 2552675"/>
                  <a:gd name="connsiteX5" fmla="*/ 2067410 w 2293451"/>
                  <a:gd name="connsiteY5" fmla="*/ 911316 h 2552675"/>
                  <a:gd name="connsiteX6" fmla="*/ 1145912 w 2293451"/>
                  <a:gd name="connsiteY6" fmla="*/ 296983 h 2552675"/>
                  <a:gd name="connsiteX7" fmla="*/ 224413 w 2293451"/>
                  <a:gd name="connsiteY7" fmla="*/ 911316 h 2552675"/>
                  <a:gd name="connsiteX8" fmla="*/ 224413 w 2293451"/>
                  <a:gd name="connsiteY8" fmla="*/ 1607015 h 2552675"/>
                  <a:gd name="connsiteX9" fmla="*/ 224413 w 2293451"/>
                  <a:gd name="connsiteY9" fmla="*/ 1670197 h 2552675"/>
                  <a:gd name="connsiteX10" fmla="*/ 224413 w 2293451"/>
                  <a:gd name="connsiteY10" fmla="*/ 1900663 h 2552675"/>
                  <a:gd name="connsiteX11" fmla="*/ 673853 w 2293451"/>
                  <a:gd name="connsiteY11" fmla="*/ 2350103 h 2552675"/>
                  <a:gd name="connsiteX12" fmla="*/ 1732631 w 2293451"/>
                  <a:gd name="connsiteY12" fmla="*/ 2552675 h 2552675"/>
                  <a:gd name="connsiteX13" fmla="*/ 558795 w 2293451"/>
                  <a:gd name="connsiteY13" fmla="*/ 2552675 h 2552675"/>
                  <a:gd name="connsiteX14" fmla="*/ 0 w 2293451"/>
                  <a:gd name="connsiteY14" fmla="*/ 1993880 h 2552675"/>
                  <a:gd name="connsiteX15" fmla="*/ 0 w 2293451"/>
                  <a:gd name="connsiteY15" fmla="*/ 1707338 h 2552675"/>
                  <a:gd name="connsiteX16" fmla="*/ 0 w 2293451"/>
                  <a:gd name="connsiteY16" fmla="*/ 1628783 h 2552675"/>
                  <a:gd name="connsiteX17" fmla="*/ 0 w 2293451"/>
                  <a:gd name="connsiteY17" fmla="*/ 763809 h 2552675"/>
                  <a:gd name="connsiteX18" fmla="*/ 1145713 w 2293451"/>
                  <a:gd name="connsiteY18" fmla="*/ 0 h 2552675"/>
                  <a:gd name="connsiteX19" fmla="*/ 2291426 w 2293451"/>
                  <a:gd name="connsiteY19" fmla="*/ 763809 h 2552675"/>
                  <a:gd name="connsiteX20" fmla="*/ 2293451 w 2293451"/>
                  <a:gd name="connsiteY20" fmla="*/ 763809 h 2552675"/>
                  <a:gd name="connsiteX21" fmla="*/ 2293451 w 2293451"/>
                  <a:gd name="connsiteY21" fmla="*/ 1707338 h 2552675"/>
                  <a:gd name="connsiteX22" fmla="*/ 2291426 w 2293451"/>
                  <a:gd name="connsiteY22" fmla="*/ 1707338 h 2552675"/>
                  <a:gd name="connsiteX23" fmla="*/ 2291426 w 2293451"/>
                  <a:gd name="connsiteY23" fmla="*/ 1993880 h 2552675"/>
                  <a:gd name="connsiteX24" fmla="*/ 1732631 w 2293451"/>
                  <a:gd name="connsiteY24" fmla="*/ 2552675 h 2552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293451" h="2552675">
                    <a:moveTo>
                      <a:pt x="1617970" y="2350103"/>
                    </a:moveTo>
                    <a:cubicBezTo>
                      <a:pt x="1866189" y="2350103"/>
                      <a:pt x="2067410" y="2148882"/>
                      <a:pt x="2067410" y="1900663"/>
                    </a:cubicBezTo>
                    <a:lnTo>
                      <a:pt x="2067410" y="1670197"/>
                    </a:lnTo>
                    <a:lnTo>
                      <a:pt x="2069039" y="1670197"/>
                    </a:lnTo>
                    <a:lnTo>
                      <a:pt x="2069039" y="911316"/>
                    </a:lnTo>
                    <a:lnTo>
                      <a:pt x="2067410" y="911316"/>
                    </a:lnTo>
                    <a:lnTo>
                      <a:pt x="1145912" y="296983"/>
                    </a:lnTo>
                    <a:lnTo>
                      <a:pt x="224413" y="911316"/>
                    </a:lnTo>
                    <a:lnTo>
                      <a:pt x="224413" y="1607015"/>
                    </a:lnTo>
                    <a:lnTo>
                      <a:pt x="224413" y="1670197"/>
                    </a:lnTo>
                    <a:lnTo>
                      <a:pt x="224413" y="1900663"/>
                    </a:lnTo>
                    <a:cubicBezTo>
                      <a:pt x="224413" y="2148882"/>
                      <a:pt x="425634" y="2350103"/>
                      <a:pt x="673853" y="2350103"/>
                    </a:cubicBezTo>
                    <a:close/>
                    <a:moveTo>
                      <a:pt x="1732631" y="2552675"/>
                    </a:moveTo>
                    <a:lnTo>
                      <a:pt x="558795" y="2552675"/>
                    </a:lnTo>
                    <a:cubicBezTo>
                      <a:pt x="250181" y="2552675"/>
                      <a:pt x="0" y="2302494"/>
                      <a:pt x="0" y="1993880"/>
                    </a:cubicBezTo>
                    <a:lnTo>
                      <a:pt x="0" y="1707338"/>
                    </a:lnTo>
                    <a:lnTo>
                      <a:pt x="0" y="1628783"/>
                    </a:lnTo>
                    <a:lnTo>
                      <a:pt x="0" y="763809"/>
                    </a:lnTo>
                    <a:lnTo>
                      <a:pt x="1145713" y="0"/>
                    </a:lnTo>
                    <a:lnTo>
                      <a:pt x="2291426" y="763809"/>
                    </a:lnTo>
                    <a:lnTo>
                      <a:pt x="2293451" y="763809"/>
                    </a:lnTo>
                    <a:lnTo>
                      <a:pt x="2293451" y="1707338"/>
                    </a:lnTo>
                    <a:lnTo>
                      <a:pt x="2291426" y="1707338"/>
                    </a:lnTo>
                    <a:lnTo>
                      <a:pt x="2291426" y="1993880"/>
                    </a:lnTo>
                    <a:cubicBezTo>
                      <a:pt x="2291426" y="2302494"/>
                      <a:pt x="2041245" y="2552675"/>
                      <a:pt x="1732631" y="2552675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05E971A-5517-4876-9DD0-EF7A1DCE2CBB}"/>
                </a:ext>
              </a:extLst>
            </p:cNvPr>
            <p:cNvSpPr/>
            <p:nvPr/>
          </p:nvSpPr>
          <p:spPr>
            <a:xfrm>
              <a:off x="568875" y="2077147"/>
              <a:ext cx="2185725" cy="15440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1" dirty="0" smtClean="0">
                  <a:solidFill>
                    <a:prstClr val="white"/>
                  </a:solidFill>
                  <a:latin typeface="Calibri"/>
                </a:rPr>
                <a:t>24</a:t>
              </a:r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C0542159-8ACB-4B64-AA72-801540DC5840}"/>
              </a:ext>
            </a:extLst>
          </p:cNvPr>
          <p:cNvGrpSpPr/>
          <p:nvPr/>
        </p:nvGrpSpPr>
        <p:grpSpPr>
          <a:xfrm>
            <a:off x="8549330" y="731387"/>
            <a:ext cx="3514989" cy="2831900"/>
            <a:chOff x="3978337" y="3454353"/>
            <a:chExt cx="2118274" cy="21675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59C929F1-FD41-4D8B-A6E4-6BD59F6D1CDA}"/>
                </a:ext>
              </a:extLst>
            </p:cNvPr>
            <p:cNvSpPr/>
            <p:nvPr/>
          </p:nvSpPr>
          <p:spPr>
            <a:xfrm>
              <a:off x="3978337" y="3454353"/>
              <a:ext cx="2114682" cy="31225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0,5 млн.руб.</a:t>
              </a:r>
              <a:endParaRPr kumimoji="0" lang="ru-RU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7" name="Прямоугольник 176">
              <a:extLst>
                <a:ext uri="{FF2B5EF4-FFF2-40B4-BE49-F238E27FC236}">
                  <a16:creationId xmlns:a16="http://schemas.microsoft.com/office/drawing/2014/main" id="{E343AF54-FCDF-4CB4-A39F-488BD5EA2BE6}"/>
                </a:ext>
              </a:extLst>
            </p:cNvPr>
            <p:cNvSpPr/>
            <p:nvPr/>
          </p:nvSpPr>
          <p:spPr>
            <a:xfrm>
              <a:off x="3981929" y="3766605"/>
              <a:ext cx="2114682" cy="1855268"/>
            </a:xfrm>
            <a:prstGeom prst="rect">
              <a:avLst/>
            </a:prstGeom>
            <a:solidFill>
              <a:srgbClr val="323232">
                <a:lumMod val="25000"/>
                <a:lumOff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4" name="Прямоугольник 173"/>
          <p:cNvSpPr/>
          <p:nvPr/>
        </p:nvSpPr>
        <p:spPr>
          <a:xfrm>
            <a:off x="8549329" y="1048489"/>
            <a:ext cx="3494909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Межбюджетные трансферты городским и сельским поселениям по итогам конкурса на лучшую постановку работы по развитию спорта на территории </a:t>
            </a:r>
            <a:r>
              <a:rPr lang="ru-RU" sz="1500" b="1" dirty="0" smtClean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поселений:</a:t>
            </a:r>
          </a:p>
          <a:p>
            <a:pPr marL="285750" lvl="0" indent="-285750">
              <a:buFontTx/>
              <a:buChar char="-"/>
              <a:defRPr/>
            </a:pPr>
            <a:r>
              <a:rPr lang="ru-RU" sz="1400" dirty="0" err="1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Веревское</a:t>
            </a:r>
            <a:r>
              <a:rPr lang="ru-RU" sz="1400" dirty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СП – 80,0 </a:t>
            </a:r>
            <a:r>
              <a:rPr lang="ru-RU" sz="1400" dirty="0" err="1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тыс.руб</a:t>
            </a:r>
            <a:r>
              <a:rPr lang="ru-RU" sz="1400" dirty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.;</a:t>
            </a:r>
          </a:p>
          <a:p>
            <a:pPr marL="285750" lvl="0" indent="-285750">
              <a:buFontTx/>
              <a:buChar char="-"/>
              <a:defRPr/>
            </a:pPr>
            <a:r>
              <a:rPr lang="ru-RU" sz="1400" dirty="0" err="1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Дружногорское</a:t>
            </a:r>
            <a:r>
              <a:rPr lang="ru-RU" sz="1400" dirty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ГП – 100,0 </a:t>
            </a:r>
            <a:r>
              <a:rPr lang="ru-RU" sz="1400" dirty="0" err="1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тыс.руб</a:t>
            </a:r>
            <a:r>
              <a:rPr lang="ru-RU" sz="1400" dirty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.;</a:t>
            </a:r>
          </a:p>
          <a:p>
            <a:pPr marL="285750" lvl="0" indent="-285750">
              <a:buFontTx/>
              <a:buChar char="-"/>
              <a:defRPr/>
            </a:pPr>
            <a:r>
              <a:rPr lang="ru-RU" sz="1400" dirty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Коммунарское ГП–  70,0 </a:t>
            </a:r>
            <a:r>
              <a:rPr lang="ru-RU" sz="1400" dirty="0" err="1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тыс.руб</a:t>
            </a:r>
            <a:r>
              <a:rPr lang="ru-RU" sz="1400" dirty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.;</a:t>
            </a:r>
          </a:p>
          <a:p>
            <a:pPr marL="285750" lvl="0" indent="-285750">
              <a:buFontTx/>
              <a:buChar char="-"/>
              <a:defRPr/>
            </a:pPr>
            <a:r>
              <a:rPr lang="ru-RU" sz="1400" dirty="0" err="1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Пудостьское</a:t>
            </a:r>
            <a:r>
              <a:rPr lang="ru-RU" sz="1400" dirty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СП– 100,0 </a:t>
            </a:r>
            <a:r>
              <a:rPr lang="ru-RU" sz="1400" dirty="0" err="1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тыс.руб</a:t>
            </a:r>
            <a:r>
              <a:rPr lang="ru-RU" sz="1400" dirty="0" smtClean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.;</a:t>
            </a:r>
          </a:p>
          <a:p>
            <a:pPr marL="285750" lvl="0" indent="-285750">
              <a:buFontTx/>
              <a:buChar char="-"/>
              <a:defRPr/>
            </a:pPr>
            <a:r>
              <a:rPr lang="ru-RU" sz="1400" dirty="0" err="1" smtClean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Сиверское</a:t>
            </a:r>
            <a:r>
              <a:rPr lang="ru-RU" sz="1400" dirty="0" smtClean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dirty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ГП – 80,0 </a:t>
            </a:r>
            <a:r>
              <a:rPr lang="ru-RU" sz="1400" dirty="0" err="1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тыс.руб</a:t>
            </a:r>
            <a:r>
              <a:rPr lang="ru-RU" sz="1400" dirty="0" smtClean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.;</a:t>
            </a:r>
          </a:p>
          <a:p>
            <a:pPr marL="285750" lvl="0" indent="-285750">
              <a:buFontTx/>
              <a:buChar char="-"/>
              <a:defRPr/>
            </a:pPr>
            <a:r>
              <a:rPr lang="ru-RU" sz="1400" dirty="0" err="1" smtClean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Сяськелевское</a:t>
            </a:r>
            <a:r>
              <a:rPr lang="ru-RU" sz="1400" dirty="0" smtClean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dirty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 – 70,0 </a:t>
            </a:r>
            <a:r>
              <a:rPr lang="ru-RU" sz="1400" dirty="0" err="1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тыс.руб</a:t>
            </a:r>
            <a:r>
              <a:rPr lang="ru-RU" sz="1400" dirty="0" smtClean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sz="1400" dirty="0">
              <a:solidFill>
                <a:srgbClr val="5F443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1F444D-7189-4618-9E50-430882A60B28}"/>
              </a:ext>
            </a:extLst>
          </p:cNvPr>
          <p:cNvSpPr txBox="1"/>
          <p:nvPr/>
        </p:nvSpPr>
        <p:spPr>
          <a:xfrm>
            <a:off x="3706991" y="885131"/>
            <a:ext cx="486802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учреждений физкультуры</a:t>
            </a:r>
          </a:p>
          <a:p>
            <a:pPr lvl="0"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 спорта</a:t>
            </a:r>
            <a:r>
              <a:rPr lang="ru-RU" sz="1700" b="1" kern="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28,4 </a:t>
            </a:r>
            <a:r>
              <a:rPr lang="ru-RU" sz="1600" b="1" kern="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млн.руб</a:t>
            </a:r>
            <a:r>
              <a:rPr lang="ru-RU" sz="1600" b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16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МАУ «ЦПСР «НИКА</a:t>
            </a:r>
            <a:r>
              <a:rPr lang="ru-RU" sz="16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56,0 </a:t>
            </a:r>
            <a:r>
              <a:rPr lang="ru-RU" sz="1600" b="1" kern="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млн.руб</a:t>
            </a:r>
            <a:r>
              <a:rPr lang="ru-RU" sz="1600" b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ru-RU" sz="16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МАУ ГМР "ЦРФКИС «ВОЛНА</a:t>
            </a:r>
            <a:r>
              <a:rPr lang="ru-RU" sz="16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endParaRPr lang="ru-RU" sz="1600" b="1" kern="0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Прямоугольник: скругленные верхние углы 52">
            <a:extLst>
              <a:ext uri="{FF2B5EF4-FFF2-40B4-BE49-F238E27FC236}">
                <a16:creationId xmlns:a16="http://schemas.microsoft.com/office/drawing/2014/main" id="{7A4F8339-B66D-41AD-8E84-335226BA3074}"/>
              </a:ext>
            </a:extLst>
          </p:cNvPr>
          <p:cNvSpPr/>
          <p:nvPr/>
        </p:nvSpPr>
        <p:spPr>
          <a:xfrm rot="5400000">
            <a:off x="2588807" y="892126"/>
            <a:ext cx="1008038" cy="1272224"/>
          </a:xfrm>
          <a:prstGeom prst="round2SameRect">
            <a:avLst/>
          </a:pr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Прямоугольный треугольник 35">
            <a:extLst>
              <a:ext uri="{FF2B5EF4-FFF2-40B4-BE49-F238E27FC236}">
                <a16:creationId xmlns:a16="http://schemas.microsoft.com/office/drawing/2014/main" id="{24726CBE-F7EA-4638-8D4B-BD013E41A860}"/>
              </a:ext>
            </a:extLst>
          </p:cNvPr>
          <p:cNvSpPr/>
          <p:nvPr/>
        </p:nvSpPr>
        <p:spPr>
          <a:xfrm rot="16200000">
            <a:off x="2465521" y="828567"/>
            <a:ext cx="154693" cy="235735"/>
          </a:xfrm>
          <a:prstGeom prst="rtTriangle">
            <a:avLst/>
          </a:pr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Прямоугольный треугольник 36">
            <a:extLst>
              <a:ext uri="{FF2B5EF4-FFF2-40B4-BE49-F238E27FC236}">
                <a16:creationId xmlns:a16="http://schemas.microsoft.com/office/drawing/2014/main" id="{E1EAB89F-0246-4AE6-B12F-0DA57761CE81}"/>
              </a:ext>
            </a:extLst>
          </p:cNvPr>
          <p:cNvSpPr/>
          <p:nvPr/>
        </p:nvSpPr>
        <p:spPr>
          <a:xfrm rot="5400000" flipV="1">
            <a:off x="2465519" y="1979773"/>
            <a:ext cx="154695" cy="235735"/>
          </a:xfrm>
          <a:prstGeom prst="rtTriangle">
            <a:avLst/>
          </a:pr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799C4655-9EE6-4C23-A6EF-591D3188E097}"/>
              </a:ext>
            </a:extLst>
          </p:cNvPr>
          <p:cNvSpPr/>
          <p:nvPr/>
        </p:nvSpPr>
        <p:spPr>
          <a:xfrm>
            <a:off x="2433723" y="1024219"/>
            <a:ext cx="235735" cy="999310"/>
          </a:xfrm>
          <a:prstGeom prst="rect">
            <a:avLst/>
          </a:prstGeom>
          <a:gradFill>
            <a:gsLst>
              <a:gs pos="46000">
                <a:srgbClr val="F28D24"/>
              </a:gs>
              <a:gs pos="100000">
                <a:srgbClr val="F07F09"/>
              </a:gs>
              <a:gs pos="25000">
                <a:srgbClr val="FDEDDD">
                  <a:alpha val="63000"/>
                </a:srgbClr>
              </a:gs>
              <a:gs pos="0">
                <a:srgbClr val="F07F09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B3EB750-0341-42D3-BF21-A9886C25E02F}"/>
              </a:ext>
            </a:extLst>
          </p:cNvPr>
          <p:cNvSpPr txBox="1"/>
          <p:nvPr/>
        </p:nvSpPr>
        <p:spPr>
          <a:xfrm>
            <a:off x="2507264" y="1056015"/>
            <a:ext cx="12216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schemeClr val="bg1"/>
                </a:solidFill>
                <a:latin typeface="Candara" panose="020E0502030303020204" pitchFamily="34" charset="0"/>
              </a:rPr>
              <a:t>8</a:t>
            </a:r>
            <a:r>
              <a:rPr lang="ru-RU" sz="36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4,4 </a:t>
            </a:r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МЛН.РУБ.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7C7894A6-0A7B-491C-849E-00539A61BDEE}"/>
              </a:ext>
            </a:extLst>
          </p:cNvPr>
          <p:cNvSpPr/>
          <p:nvPr/>
        </p:nvSpPr>
        <p:spPr>
          <a:xfrm>
            <a:off x="303509" y="2356053"/>
            <a:ext cx="5726750" cy="43070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Прямоугольник: скругленные верхние углы 174">
            <a:extLst>
              <a:ext uri="{FF2B5EF4-FFF2-40B4-BE49-F238E27FC236}">
                <a16:creationId xmlns:a16="http://schemas.microsoft.com/office/drawing/2014/main" id="{6F1E7D82-7F73-41B9-AA6C-616D59160EC0}"/>
              </a:ext>
            </a:extLst>
          </p:cNvPr>
          <p:cNvSpPr/>
          <p:nvPr/>
        </p:nvSpPr>
        <p:spPr>
          <a:xfrm rot="5400000">
            <a:off x="204473" y="2638224"/>
            <a:ext cx="1008040" cy="1349678"/>
          </a:xfrm>
          <a:prstGeom prst="round2SameRect">
            <a:avLst/>
          </a:prstGeom>
          <a:solidFill>
            <a:srgbClr val="9F2936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Прямоугольный треугольник 41">
            <a:extLst>
              <a:ext uri="{FF2B5EF4-FFF2-40B4-BE49-F238E27FC236}">
                <a16:creationId xmlns:a16="http://schemas.microsoft.com/office/drawing/2014/main" id="{7F74B4D6-F573-4701-AF80-D5FCA4ACBA19}"/>
              </a:ext>
            </a:extLst>
          </p:cNvPr>
          <p:cNvSpPr/>
          <p:nvPr/>
        </p:nvSpPr>
        <p:spPr>
          <a:xfrm rot="16200000">
            <a:off x="77303" y="2606188"/>
            <a:ext cx="154695" cy="244196"/>
          </a:xfrm>
          <a:prstGeom prst="rtTriangle">
            <a:avLst/>
          </a:prstGeom>
          <a:solidFill>
            <a:srgbClr val="9F293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Прямоугольный треугольник 44">
            <a:extLst>
              <a:ext uri="{FF2B5EF4-FFF2-40B4-BE49-F238E27FC236}">
                <a16:creationId xmlns:a16="http://schemas.microsoft.com/office/drawing/2014/main" id="{3A53953E-A683-4ECC-9576-3691B7518401}"/>
              </a:ext>
            </a:extLst>
          </p:cNvPr>
          <p:cNvSpPr/>
          <p:nvPr/>
        </p:nvSpPr>
        <p:spPr>
          <a:xfrm rot="5400000" flipV="1">
            <a:off x="77303" y="3772333"/>
            <a:ext cx="154695" cy="244196"/>
          </a:xfrm>
          <a:prstGeom prst="rtTriangle">
            <a:avLst/>
          </a:prstGeom>
          <a:solidFill>
            <a:srgbClr val="9F293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FA0A0961-293E-437A-93F4-7BA6A1E5323D}"/>
              </a:ext>
            </a:extLst>
          </p:cNvPr>
          <p:cNvSpPr/>
          <p:nvPr/>
        </p:nvSpPr>
        <p:spPr>
          <a:xfrm>
            <a:off x="32554" y="2818406"/>
            <a:ext cx="244196" cy="999310"/>
          </a:xfrm>
          <a:prstGeom prst="rect">
            <a:avLst/>
          </a:prstGeom>
          <a:gradFill>
            <a:gsLst>
              <a:gs pos="46000">
                <a:srgbClr val="9F2936"/>
              </a:gs>
              <a:gs pos="98000">
                <a:srgbClr val="9F2936"/>
              </a:gs>
              <a:gs pos="0">
                <a:srgbClr val="9F2936"/>
              </a:gs>
              <a:gs pos="25000">
                <a:srgbClr val="FDEDDD">
                  <a:alpha val="63000"/>
                </a:srgbClr>
              </a:gs>
              <a:gs pos="0">
                <a:srgbClr val="9F2936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41F444D-7189-4618-9E50-430882A60B28}"/>
              </a:ext>
            </a:extLst>
          </p:cNvPr>
          <p:cNvSpPr txBox="1"/>
          <p:nvPr/>
        </p:nvSpPr>
        <p:spPr>
          <a:xfrm>
            <a:off x="1405045" y="2312787"/>
            <a:ext cx="4667419" cy="423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Расходы на проведение мероприятий: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16,4 </a:t>
            </a:r>
            <a:r>
              <a:rPr lang="ru-RU" sz="15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млн.руб</a:t>
            </a:r>
            <a:r>
              <a:rPr lang="ru-RU" sz="1500" b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15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проведение официальных физкультурно-оздоровительных и спортивных </a:t>
            </a:r>
            <a:r>
              <a:rPr lang="ru-RU" sz="15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мероприятий </a:t>
            </a:r>
            <a:r>
              <a:rPr lang="ru-RU" sz="1400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(проведение 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турниров, техническое обеспечение</a:t>
            </a:r>
            <a:r>
              <a:rPr lang="ru-RU" sz="1400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3,5 </a:t>
            </a:r>
            <a:r>
              <a:rPr lang="ru-RU" sz="1500" b="1" kern="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млн.руб</a:t>
            </a:r>
            <a:r>
              <a:rPr lang="ru-RU" sz="1500" b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15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участие спортивных сборных команд ГМР </a:t>
            </a:r>
            <a:r>
              <a:rPr lang="ru-RU" sz="15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областных</a:t>
            </a:r>
            <a:r>
              <a:rPr lang="ru-RU" sz="15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всероссийских и международных </a:t>
            </a:r>
            <a:r>
              <a:rPr lang="ru-RU" sz="15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соревнованиях </a:t>
            </a:r>
            <a:r>
              <a:rPr lang="ru-RU" sz="1400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(предоставление 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автобусов, командирование спортивных сборных</a:t>
            </a:r>
            <a:r>
              <a:rPr lang="ru-RU" sz="1400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13,8 </a:t>
            </a:r>
            <a:r>
              <a:rPr lang="ru-RU" sz="1500" b="1" kern="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млн.руб</a:t>
            </a:r>
            <a:r>
              <a:rPr lang="ru-RU" sz="1500" b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15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материально-техническое обеспечение спортивных сборных команд ГМР </a:t>
            </a:r>
            <a:r>
              <a:rPr lang="ru-RU" sz="1400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(приобретение пассажирского автобуса на 35 мест, спортивного инвентаря и оборудования);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1,0 </a:t>
            </a:r>
            <a:r>
              <a:rPr lang="ru-RU" sz="1500" b="1" kern="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млн.руб</a:t>
            </a:r>
            <a:r>
              <a:rPr lang="ru-RU" sz="1500" b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15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проведение мероприятий по организации пропаганды, внедрению и приему нормативов  «Готов к труду и обороне»</a:t>
            </a:r>
            <a:endParaRPr lang="ru-RU" sz="1500" b="1" kern="0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B3EB750-0341-42D3-BF21-A9886C25E02F}"/>
              </a:ext>
            </a:extLst>
          </p:cNvPr>
          <p:cNvSpPr txBox="1"/>
          <p:nvPr/>
        </p:nvSpPr>
        <p:spPr>
          <a:xfrm>
            <a:off x="131425" y="2817772"/>
            <a:ext cx="12519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36,0 </a:t>
            </a:r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МЛН.РУБ.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398" y="5517232"/>
            <a:ext cx="1293934" cy="9559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21743" y="2256261"/>
            <a:ext cx="2350521" cy="160326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82852" y="3662586"/>
            <a:ext cx="2008131" cy="133875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40" name="Picture 16" descr="Picture backgroun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7" y="4242166"/>
            <a:ext cx="1288825" cy="105252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21743" y="3922223"/>
            <a:ext cx="1279068" cy="118014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8FC57294-E526-4B3D-A2A2-0619C8458C3D}"/>
              </a:ext>
            </a:extLst>
          </p:cNvPr>
          <p:cNvSpPr/>
          <p:nvPr/>
        </p:nvSpPr>
        <p:spPr>
          <a:xfrm>
            <a:off x="6484817" y="5233237"/>
            <a:ext cx="5573542" cy="1474319"/>
          </a:xfrm>
          <a:prstGeom prst="rect">
            <a:avLst/>
          </a:prstGeom>
          <a:solidFill>
            <a:srgbClr val="F2F2F2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82BB6D3-9AB8-4B30-87CD-E37FB53CE098}"/>
              </a:ext>
            </a:extLst>
          </p:cNvPr>
          <p:cNvSpPr txBox="1"/>
          <p:nvPr/>
        </p:nvSpPr>
        <p:spPr>
          <a:xfrm>
            <a:off x="7590012" y="5158341"/>
            <a:ext cx="44085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Продолжение строительства</a:t>
            </a:r>
          </a:p>
          <a:p>
            <a:pPr lvl="0">
              <a:defRPr/>
            </a:pPr>
            <a:r>
              <a:rPr lang="ru-RU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«Крытая ледовая арена в </a:t>
            </a:r>
            <a:r>
              <a:rPr lang="ru-RU" sz="16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мкр</a:t>
            </a:r>
            <a:r>
              <a:rPr lang="ru-RU" sz="16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.«Аэродром»</a:t>
            </a:r>
          </a:p>
        </p:txBody>
      </p:sp>
      <p:sp>
        <p:nvSpPr>
          <p:cNvPr id="67" name="Прямоугольник: скругленные верхние углы 156">
            <a:extLst>
              <a:ext uri="{FF2B5EF4-FFF2-40B4-BE49-F238E27FC236}">
                <a16:creationId xmlns:a16="http://schemas.microsoft.com/office/drawing/2014/main" id="{C522B3D6-90BD-4590-B400-5AE3A875C888}"/>
              </a:ext>
            </a:extLst>
          </p:cNvPr>
          <p:cNvSpPr/>
          <p:nvPr/>
        </p:nvSpPr>
        <p:spPr>
          <a:xfrm rot="5400000">
            <a:off x="6390405" y="5282255"/>
            <a:ext cx="1052358" cy="1395333"/>
          </a:xfrm>
          <a:prstGeom prst="round2SameRect">
            <a:avLst/>
          </a:prstGeom>
          <a:solidFill>
            <a:srgbClr val="60487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Прямоугольный треугольник 67">
            <a:extLst>
              <a:ext uri="{FF2B5EF4-FFF2-40B4-BE49-F238E27FC236}">
                <a16:creationId xmlns:a16="http://schemas.microsoft.com/office/drawing/2014/main" id="{D9E03EE4-53DB-4310-B0E9-48B561E71314}"/>
              </a:ext>
            </a:extLst>
          </p:cNvPr>
          <p:cNvSpPr/>
          <p:nvPr/>
        </p:nvSpPr>
        <p:spPr>
          <a:xfrm rot="16200000">
            <a:off x="6253325" y="5214873"/>
            <a:ext cx="169274" cy="235735"/>
          </a:xfrm>
          <a:prstGeom prst="rtTriangle">
            <a:avLst/>
          </a:prstGeom>
          <a:solidFill>
            <a:srgbClr val="60487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Прямоугольный треугольник 68">
            <a:extLst>
              <a:ext uri="{FF2B5EF4-FFF2-40B4-BE49-F238E27FC236}">
                <a16:creationId xmlns:a16="http://schemas.microsoft.com/office/drawing/2014/main" id="{106915D9-2A65-4D1C-8AB1-BCA6D9D9735C}"/>
              </a:ext>
            </a:extLst>
          </p:cNvPr>
          <p:cNvSpPr/>
          <p:nvPr/>
        </p:nvSpPr>
        <p:spPr>
          <a:xfrm rot="5400000" flipV="1">
            <a:off x="6251048" y="6460596"/>
            <a:ext cx="169277" cy="235735"/>
          </a:xfrm>
          <a:prstGeom prst="rtTriangle">
            <a:avLst/>
          </a:prstGeom>
          <a:solidFill>
            <a:srgbClr val="60487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3850E1FC-4794-4994-992A-507E936A0407}"/>
              </a:ext>
            </a:extLst>
          </p:cNvPr>
          <p:cNvSpPr/>
          <p:nvPr/>
        </p:nvSpPr>
        <p:spPr>
          <a:xfrm>
            <a:off x="6217820" y="5412404"/>
            <a:ext cx="235735" cy="1093505"/>
          </a:xfrm>
          <a:prstGeom prst="rect">
            <a:avLst/>
          </a:prstGeom>
          <a:gradFill>
            <a:gsLst>
              <a:gs pos="46000">
                <a:srgbClr val="604878"/>
              </a:gs>
              <a:gs pos="100000">
                <a:srgbClr val="604878"/>
              </a:gs>
              <a:gs pos="25000">
                <a:srgbClr val="FDEDDD">
                  <a:alpha val="63000"/>
                </a:srgbClr>
              </a:gs>
              <a:gs pos="0">
                <a:srgbClr val="604878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B3EB750-0341-42D3-BF21-A9886C25E02F}"/>
              </a:ext>
            </a:extLst>
          </p:cNvPr>
          <p:cNvSpPr txBox="1"/>
          <p:nvPr/>
        </p:nvSpPr>
        <p:spPr>
          <a:xfrm>
            <a:off x="6320606" y="5517232"/>
            <a:ext cx="12936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296,7 </a:t>
            </a:r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МЛН.РУБ.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643238" y="5708995"/>
            <a:ext cx="43539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выполнены работы 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корректировке проектной, рабочей документации и строительству объекта, услуги по технологическому присоединению, </a:t>
            </a:r>
            <a:r>
              <a:rPr lang="ru-RU" sz="1400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осуществлен строительный контроль.</a:t>
            </a:r>
            <a:endParaRPr lang="ru-RU" sz="1400" kern="0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9" name="Picture 1" descr="C:\Users\mma-econ\Desktop\410px-Coat_of_Arms_of_Gatchina_rayon_(Leningrad_oblast).svg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808" y="95683"/>
            <a:ext cx="695400" cy="86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9081C4A9-3FC4-416B-A4ED-E934BB7A1A07}"/>
              </a:ext>
            </a:extLst>
          </p:cNvPr>
          <p:cNvGrpSpPr/>
          <p:nvPr/>
        </p:nvGrpSpPr>
        <p:grpSpPr>
          <a:xfrm>
            <a:off x="11696294" y="6381328"/>
            <a:ext cx="408557" cy="360040"/>
            <a:chOff x="568875" y="1935831"/>
            <a:chExt cx="2185725" cy="2257792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5656938B-8F64-4D4A-8CD2-EC8287339433}"/>
                </a:ext>
              </a:extLst>
            </p:cNvPr>
            <p:cNvGrpSpPr/>
            <p:nvPr/>
          </p:nvGrpSpPr>
          <p:grpSpPr>
            <a:xfrm>
              <a:off x="647486" y="1935831"/>
              <a:ext cx="2028514" cy="2257792"/>
              <a:chOff x="647486" y="1935831"/>
              <a:chExt cx="2028514" cy="2257792"/>
            </a:xfrm>
          </p:grpSpPr>
          <p:sp>
            <p:nvSpPr>
              <p:cNvPr id="53" name="Полилиния: фигура 6">
                <a:extLst>
                  <a:ext uri="{FF2B5EF4-FFF2-40B4-BE49-F238E27FC236}">
                    <a16:creationId xmlns:a16="http://schemas.microsoft.com/office/drawing/2014/main" id="{5A8D5A46-A55D-4E44-AD1F-1449E7A7B6FA}"/>
                  </a:ext>
                </a:extLst>
              </p:cNvPr>
              <p:cNvSpPr/>
              <p:nvPr/>
            </p:nvSpPr>
            <p:spPr>
              <a:xfrm rot="10800000">
                <a:off x="911117" y="2152141"/>
                <a:ext cx="1501247" cy="1670932"/>
              </a:xfrm>
              <a:custGeom>
                <a:avLst/>
                <a:gdLst>
                  <a:gd name="connsiteX0" fmla="*/ 1147500 w 2297028"/>
                  <a:gd name="connsiteY0" fmla="*/ 0 h 2556656"/>
                  <a:gd name="connsiteX1" fmla="*/ 2295000 w 2297028"/>
                  <a:gd name="connsiteY1" fmla="*/ 765000 h 2556656"/>
                  <a:gd name="connsiteX2" fmla="*/ 2297028 w 2297028"/>
                  <a:gd name="connsiteY2" fmla="*/ 765000 h 2556656"/>
                  <a:gd name="connsiteX3" fmla="*/ 2297028 w 2297028"/>
                  <a:gd name="connsiteY3" fmla="*/ 1710000 h 2556656"/>
                  <a:gd name="connsiteX4" fmla="*/ 2295000 w 2297028"/>
                  <a:gd name="connsiteY4" fmla="*/ 1710000 h 2556656"/>
                  <a:gd name="connsiteX5" fmla="*/ 2295000 w 2297028"/>
                  <a:gd name="connsiteY5" fmla="*/ 1996989 h 2556656"/>
                  <a:gd name="connsiteX6" fmla="*/ 1735333 w 2297028"/>
                  <a:gd name="connsiteY6" fmla="*/ 2556656 h 2556656"/>
                  <a:gd name="connsiteX7" fmla="*/ 559667 w 2297028"/>
                  <a:gd name="connsiteY7" fmla="*/ 2556656 h 2556656"/>
                  <a:gd name="connsiteX8" fmla="*/ 0 w 2297028"/>
                  <a:gd name="connsiteY8" fmla="*/ 1996989 h 2556656"/>
                  <a:gd name="connsiteX9" fmla="*/ 0 w 2297028"/>
                  <a:gd name="connsiteY9" fmla="*/ 1710000 h 2556656"/>
                  <a:gd name="connsiteX10" fmla="*/ 0 w 2297028"/>
                  <a:gd name="connsiteY10" fmla="*/ 1631323 h 2556656"/>
                  <a:gd name="connsiteX11" fmla="*/ 0 w 2297028"/>
                  <a:gd name="connsiteY11" fmla="*/ 765000 h 255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97028" h="2556656">
                    <a:moveTo>
                      <a:pt x="1147500" y="0"/>
                    </a:moveTo>
                    <a:lnTo>
                      <a:pt x="2295000" y="765000"/>
                    </a:lnTo>
                    <a:lnTo>
                      <a:pt x="2297028" y="765000"/>
                    </a:lnTo>
                    <a:lnTo>
                      <a:pt x="2297028" y="1710000"/>
                    </a:lnTo>
                    <a:lnTo>
                      <a:pt x="2295000" y="1710000"/>
                    </a:lnTo>
                    <a:lnTo>
                      <a:pt x="2295000" y="1996989"/>
                    </a:lnTo>
                    <a:cubicBezTo>
                      <a:pt x="2295000" y="2306085"/>
                      <a:pt x="2044429" y="2556656"/>
                      <a:pt x="1735333" y="2556656"/>
                    </a:cubicBezTo>
                    <a:lnTo>
                      <a:pt x="559667" y="2556656"/>
                    </a:lnTo>
                    <a:cubicBezTo>
                      <a:pt x="250571" y="2556656"/>
                      <a:pt x="0" y="2306085"/>
                      <a:pt x="0" y="1996989"/>
                    </a:cubicBezTo>
                    <a:lnTo>
                      <a:pt x="0" y="1710000"/>
                    </a:lnTo>
                    <a:lnTo>
                      <a:pt x="0" y="1631323"/>
                    </a:lnTo>
                    <a:lnTo>
                      <a:pt x="0" y="76500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Полилиния: фигура 12">
                <a:extLst>
                  <a:ext uri="{FF2B5EF4-FFF2-40B4-BE49-F238E27FC236}">
                    <a16:creationId xmlns:a16="http://schemas.microsoft.com/office/drawing/2014/main" id="{E23E0B46-5895-4E95-8007-FBA745E3933D}"/>
                  </a:ext>
                </a:extLst>
              </p:cNvPr>
              <p:cNvSpPr/>
              <p:nvPr/>
            </p:nvSpPr>
            <p:spPr>
              <a:xfrm rot="10800000">
                <a:off x="647486" y="1935831"/>
                <a:ext cx="2028514" cy="2257792"/>
              </a:xfrm>
              <a:custGeom>
                <a:avLst/>
                <a:gdLst>
                  <a:gd name="connsiteX0" fmla="*/ 1617970 w 2293451"/>
                  <a:gd name="connsiteY0" fmla="*/ 2350103 h 2552675"/>
                  <a:gd name="connsiteX1" fmla="*/ 2067410 w 2293451"/>
                  <a:gd name="connsiteY1" fmla="*/ 1900663 h 2552675"/>
                  <a:gd name="connsiteX2" fmla="*/ 2067410 w 2293451"/>
                  <a:gd name="connsiteY2" fmla="*/ 1670197 h 2552675"/>
                  <a:gd name="connsiteX3" fmla="*/ 2069039 w 2293451"/>
                  <a:gd name="connsiteY3" fmla="*/ 1670197 h 2552675"/>
                  <a:gd name="connsiteX4" fmla="*/ 2069039 w 2293451"/>
                  <a:gd name="connsiteY4" fmla="*/ 911316 h 2552675"/>
                  <a:gd name="connsiteX5" fmla="*/ 2067410 w 2293451"/>
                  <a:gd name="connsiteY5" fmla="*/ 911316 h 2552675"/>
                  <a:gd name="connsiteX6" fmla="*/ 1145912 w 2293451"/>
                  <a:gd name="connsiteY6" fmla="*/ 296983 h 2552675"/>
                  <a:gd name="connsiteX7" fmla="*/ 224413 w 2293451"/>
                  <a:gd name="connsiteY7" fmla="*/ 911316 h 2552675"/>
                  <a:gd name="connsiteX8" fmla="*/ 224413 w 2293451"/>
                  <a:gd name="connsiteY8" fmla="*/ 1607015 h 2552675"/>
                  <a:gd name="connsiteX9" fmla="*/ 224413 w 2293451"/>
                  <a:gd name="connsiteY9" fmla="*/ 1670197 h 2552675"/>
                  <a:gd name="connsiteX10" fmla="*/ 224413 w 2293451"/>
                  <a:gd name="connsiteY10" fmla="*/ 1900663 h 2552675"/>
                  <a:gd name="connsiteX11" fmla="*/ 673853 w 2293451"/>
                  <a:gd name="connsiteY11" fmla="*/ 2350103 h 2552675"/>
                  <a:gd name="connsiteX12" fmla="*/ 1732631 w 2293451"/>
                  <a:gd name="connsiteY12" fmla="*/ 2552675 h 2552675"/>
                  <a:gd name="connsiteX13" fmla="*/ 558795 w 2293451"/>
                  <a:gd name="connsiteY13" fmla="*/ 2552675 h 2552675"/>
                  <a:gd name="connsiteX14" fmla="*/ 0 w 2293451"/>
                  <a:gd name="connsiteY14" fmla="*/ 1993880 h 2552675"/>
                  <a:gd name="connsiteX15" fmla="*/ 0 w 2293451"/>
                  <a:gd name="connsiteY15" fmla="*/ 1707338 h 2552675"/>
                  <a:gd name="connsiteX16" fmla="*/ 0 w 2293451"/>
                  <a:gd name="connsiteY16" fmla="*/ 1628783 h 2552675"/>
                  <a:gd name="connsiteX17" fmla="*/ 0 w 2293451"/>
                  <a:gd name="connsiteY17" fmla="*/ 763809 h 2552675"/>
                  <a:gd name="connsiteX18" fmla="*/ 1145713 w 2293451"/>
                  <a:gd name="connsiteY18" fmla="*/ 0 h 2552675"/>
                  <a:gd name="connsiteX19" fmla="*/ 2291426 w 2293451"/>
                  <a:gd name="connsiteY19" fmla="*/ 763809 h 2552675"/>
                  <a:gd name="connsiteX20" fmla="*/ 2293451 w 2293451"/>
                  <a:gd name="connsiteY20" fmla="*/ 763809 h 2552675"/>
                  <a:gd name="connsiteX21" fmla="*/ 2293451 w 2293451"/>
                  <a:gd name="connsiteY21" fmla="*/ 1707338 h 2552675"/>
                  <a:gd name="connsiteX22" fmla="*/ 2291426 w 2293451"/>
                  <a:gd name="connsiteY22" fmla="*/ 1707338 h 2552675"/>
                  <a:gd name="connsiteX23" fmla="*/ 2291426 w 2293451"/>
                  <a:gd name="connsiteY23" fmla="*/ 1993880 h 2552675"/>
                  <a:gd name="connsiteX24" fmla="*/ 1732631 w 2293451"/>
                  <a:gd name="connsiteY24" fmla="*/ 2552675 h 2552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293451" h="2552675">
                    <a:moveTo>
                      <a:pt x="1617970" y="2350103"/>
                    </a:moveTo>
                    <a:cubicBezTo>
                      <a:pt x="1866189" y="2350103"/>
                      <a:pt x="2067410" y="2148882"/>
                      <a:pt x="2067410" y="1900663"/>
                    </a:cubicBezTo>
                    <a:lnTo>
                      <a:pt x="2067410" y="1670197"/>
                    </a:lnTo>
                    <a:lnTo>
                      <a:pt x="2069039" y="1670197"/>
                    </a:lnTo>
                    <a:lnTo>
                      <a:pt x="2069039" y="911316"/>
                    </a:lnTo>
                    <a:lnTo>
                      <a:pt x="2067410" y="911316"/>
                    </a:lnTo>
                    <a:lnTo>
                      <a:pt x="1145912" y="296983"/>
                    </a:lnTo>
                    <a:lnTo>
                      <a:pt x="224413" y="911316"/>
                    </a:lnTo>
                    <a:lnTo>
                      <a:pt x="224413" y="1607015"/>
                    </a:lnTo>
                    <a:lnTo>
                      <a:pt x="224413" y="1670197"/>
                    </a:lnTo>
                    <a:lnTo>
                      <a:pt x="224413" y="1900663"/>
                    </a:lnTo>
                    <a:cubicBezTo>
                      <a:pt x="224413" y="2148882"/>
                      <a:pt x="425634" y="2350103"/>
                      <a:pt x="673853" y="2350103"/>
                    </a:cubicBezTo>
                    <a:close/>
                    <a:moveTo>
                      <a:pt x="1732631" y="2552675"/>
                    </a:moveTo>
                    <a:lnTo>
                      <a:pt x="558795" y="2552675"/>
                    </a:lnTo>
                    <a:cubicBezTo>
                      <a:pt x="250181" y="2552675"/>
                      <a:pt x="0" y="2302494"/>
                      <a:pt x="0" y="1993880"/>
                    </a:cubicBezTo>
                    <a:lnTo>
                      <a:pt x="0" y="1707338"/>
                    </a:lnTo>
                    <a:lnTo>
                      <a:pt x="0" y="1628783"/>
                    </a:lnTo>
                    <a:lnTo>
                      <a:pt x="0" y="763809"/>
                    </a:lnTo>
                    <a:lnTo>
                      <a:pt x="1145713" y="0"/>
                    </a:lnTo>
                    <a:lnTo>
                      <a:pt x="2291426" y="763809"/>
                    </a:lnTo>
                    <a:lnTo>
                      <a:pt x="2293451" y="763809"/>
                    </a:lnTo>
                    <a:lnTo>
                      <a:pt x="2293451" y="1707338"/>
                    </a:lnTo>
                    <a:lnTo>
                      <a:pt x="2291426" y="1707338"/>
                    </a:lnTo>
                    <a:lnTo>
                      <a:pt x="2291426" y="1993880"/>
                    </a:lnTo>
                    <a:cubicBezTo>
                      <a:pt x="2291426" y="2302494"/>
                      <a:pt x="2041245" y="2552675"/>
                      <a:pt x="1732631" y="2552675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A05E971A-5517-4876-9DD0-EF7A1DCE2CBB}"/>
                </a:ext>
              </a:extLst>
            </p:cNvPr>
            <p:cNvSpPr/>
            <p:nvPr/>
          </p:nvSpPr>
          <p:spPr>
            <a:xfrm>
              <a:off x="568875" y="2077147"/>
              <a:ext cx="2185725" cy="15440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1" dirty="0" smtClean="0">
                  <a:solidFill>
                    <a:prstClr val="white"/>
                  </a:solidFill>
                  <a:latin typeface="Calibri"/>
                </a:rPr>
                <a:t>11</a:t>
              </a:r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79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mrlo.ru/_foto/news/osn/2024/1/ca6ea19cd26cc657659a934bef2f390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2"/>
          <a:stretch/>
        </p:blipFill>
        <p:spPr bwMode="auto">
          <a:xfrm>
            <a:off x="176818" y="4548791"/>
            <a:ext cx="3492153" cy="208158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776610" y="2525454"/>
            <a:ext cx="2671423" cy="3376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16" descr="https://1.bp.blogspot.com/-o1Y85u3CUb4/WZRiYlISfEI/AAAAAAAAGv4/iaY5-xxw-KAusV0SN_cH0bJKlhceq61fQCLcBGAs/s1600/%25252525D1%2525252588%25252525D0%25252525BA%25252525D0%25252525BE%25252525D0%25252525BB%25252525D0%25252525B0-2337558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8" descr="https://1.bp.blogspot.com/-o1Y85u3CUb4/WZRiYlISfEI/AAAAAAAAGv4/iaY5-xxw-KAusV0SN_cH0bJKlhceq61fQCLcBGAs/s1600/%25252525D1%2525252588%25252525D0%25252525BA%25252525D0%25252525BE%25252525D0%25252525BB%25252525D0%25252525B0-2337558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305653" y="-7799"/>
            <a:ext cx="783931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Расходы на развитие 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культуры в Гатчинском муниципальном </a:t>
            </a: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районе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составили </a:t>
            </a:r>
            <a:r>
              <a:rPr lang="ru-RU" sz="25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806,7 </a:t>
            </a:r>
            <a:r>
              <a:rPr lang="ru-RU" sz="25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5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78965" y="866820"/>
            <a:ext cx="3707729" cy="3546336"/>
          </a:xfrm>
          <a:prstGeom prst="roundRect">
            <a:avLst>
              <a:gd name="adj" fmla="val 14823"/>
            </a:avLst>
          </a:prstGeom>
          <a:solidFill>
            <a:schemeClr val="accent3">
              <a:lumMod val="20000"/>
              <a:lumOff val="80000"/>
              <a:alpha val="60000"/>
            </a:schemeClr>
          </a:solidFill>
          <a:ln w="1905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Обеспечение муниципальных учреждений дополнительного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 </a:t>
            </a:r>
            <a:r>
              <a:rPr kumimoji="0" lang="ru-RU" sz="11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(в т.ч. приобретение</a:t>
            </a:r>
            <a:r>
              <a:rPr kumimoji="0" lang="ru-RU" sz="110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 музыкальных инструментов и оборудования)</a:t>
            </a:r>
            <a:endParaRPr kumimoji="0" lang="ru-RU" sz="11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361,1 </a:t>
            </a:r>
            <a:r>
              <a:rPr lang="ru-RU" sz="16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МБУДО </a:t>
            </a:r>
            <a:r>
              <a:rPr kumimoji="0" lang="ru-RU" sz="13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sz="13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Войсковицкая</a:t>
            </a:r>
            <a:r>
              <a:rPr kumimoji="0" lang="ru-RU" sz="13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ДШИ»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МБУДО </a:t>
            </a:r>
            <a:r>
              <a:rPr kumimoji="0" lang="ru-RU" sz="13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«Вырицкая ДШИ»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МБУДО «ГДМШ им. </a:t>
            </a:r>
            <a:r>
              <a:rPr kumimoji="0" lang="ru-RU" sz="13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М.М.Ипполитова</a:t>
            </a:r>
            <a:r>
              <a:rPr kumimoji="0" lang="ru-RU" sz="13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-Иванова»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МБУДО «ДХШ </a:t>
            </a:r>
            <a:r>
              <a:rPr kumimoji="0" lang="ru-RU" sz="13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г.Гатчины</a:t>
            </a:r>
            <a:r>
              <a:rPr kumimoji="0" lang="ru-RU" sz="13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МБУДО </a:t>
            </a:r>
            <a:r>
              <a:rPr kumimoji="0" lang="ru-RU" sz="13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«Коммунаровская ДШИ»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МБУДО </a:t>
            </a:r>
            <a:r>
              <a:rPr kumimoji="0" lang="ru-RU" sz="13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sz="13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Новосветовская</a:t>
            </a:r>
            <a:r>
              <a:rPr kumimoji="0" lang="ru-RU" sz="13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ДШИ»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МБУДО </a:t>
            </a:r>
            <a:r>
              <a:rPr kumimoji="0" lang="ru-RU" sz="13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«Сиверская ДШИ» </a:t>
            </a:r>
            <a:r>
              <a:rPr kumimoji="0" lang="ru-RU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им. </a:t>
            </a:r>
            <a:r>
              <a:rPr kumimoji="0" lang="ru-RU" sz="13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И.И. Шварца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МБУДО </a:t>
            </a:r>
            <a:r>
              <a:rPr kumimoji="0" lang="ru-RU" sz="13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sz="13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Сяськелевская</a:t>
            </a:r>
            <a:r>
              <a:rPr kumimoji="0" lang="ru-RU" sz="13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ДШИ</a:t>
            </a:r>
            <a:r>
              <a:rPr kumimoji="0" lang="ru-RU" sz="13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МБУДО </a:t>
            </a:r>
            <a:r>
              <a:rPr kumimoji="0" lang="ru-RU" sz="13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sz="13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Таицкая</a:t>
            </a:r>
            <a:r>
              <a:rPr kumimoji="0" lang="ru-RU" sz="13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ДМШ </a:t>
            </a:r>
            <a:r>
              <a:rPr kumimoji="0" lang="ru-RU" sz="13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им.Н.А.Римского</a:t>
            </a:r>
            <a:r>
              <a:rPr kumimoji="0" lang="ru-RU" sz="13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-Корсакова»</a:t>
            </a:r>
            <a:endParaRPr kumimoji="0" lang="ru-RU" sz="13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Verdana" panose="020B0604030504040204" pitchFamily="34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932844" y="54863"/>
            <a:ext cx="3134602" cy="676322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СФЕРА КУЛЬТУРЫ</a:t>
            </a:r>
            <a:endParaRPr lang="ru-RU" sz="20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37843" y="3529962"/>
            <a:ext cx="4226617" cy="3249129"/>
          </a:xfrm>
          <a:prstGeom prst="round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  <a:ln w="1905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Ремонтные работы учреждений дополнительного образования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8,0 </a:t>
            </a:r>
            <a:r>
              <a:rPr lang="ru-RU" sz="1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>
              <a:buFont typeface="Wingdings" panose="05000000000000000000" pitchFamily="2" charset="2"/>
              <a:buChar char="Ø"/>
              <a:defRPr/>
            </a:pPr>
            <a:r>
              <a:rPr lang="ru-RU" sz="1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0,6м.р</a:t>
            </a:r>
            <a:r>
              <a:rPr lang="ru-RU" sz="1300" i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- замена </a:t>
            </a:r>
            <a:r>
              <a:rPr lang="ru-RU" sz="13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окон в МБУДО «Коммунаровская ДШИ»;</a:t>
            </a:r>
          </a:p>
          <a:p>
            <a:pPr marL="171450" lvl="0" indent="-171450">
              <a:buFont typeface="Wingdings" panose="05000000000000000000" pitchFamily="2" charset="2"/>
              <a:buChar char="Ø"/>
              <a:defRPr/>
            </a:pPr>
            <a:r>
              <a:rPr lang="ru-RU" sz="1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3,5м.р</a:t>
            </a:r>
            <a:r>
              <a:rPr lang="ru-RU" sz="1300" i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 </a:t>
            </a:r>
            <a:r>
              <a:rPr lang="ru-RU" sz="13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 ремонт санитарных комнат для маломобильных групп населения, монтаж и пуско-наладочные работы системы АПС и системы оповещения МБУДО «</a:t>
            </a:r>
            <a:r>
              <a:rPr lang="ru-RU" sz="1300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Сиверская</a:t>
            </a:r>
            <a:r>
              <a:rPr lang="ru-RU" sz="13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ДШИ им. </a:t>
            </a:r>
            <a:r>
              <a:rPr lang="ru-RU" sz="1300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И.И.Шварца</a:t>
            </a:r>
            <a:r>
              <a:rPr lang="ru-RU" sz="13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»;</a:t>
            </a:r>
          </a:p>
          <a:p>
            <a:pPr marL="171450" lvl="0" indent="-171450">
              <a:buFont typeface="Wingdings" panose="05000000000000000000" pitchFamily="2" charset="2"/>
              <a:buChar char="Ø"/>
              <a:defRPr/>
            </a:pPr>
            <a:r>
              <a:rPr lang="ru-RU" sz="1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2,1м.р</a:t>
            </a:r>
            <a:r>
              <a:rPr lang="ru-RU" sz="1300" i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ru-RU" sz="13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  ремонт фасада в МБУДО «Коммунаровская ДШИ»;</a:t>
            </a:r>
          </a:p>
          <a:p>
            <a:pPr marL="171450" lvl="0" indent="-171450">
              <a:buFont typeface="Wingdings" panose="05000000000000000000" pitchFamily="2" charset="2"/>
              <a:buChar char="Ø"/>
              <a:defRPr/>
            </a:pPr>
            <a:r>
              <a:rPr lang="ru-RU" sz="1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1,8м.р. </a:t>
            </a:r>
            <a:r>
              <a:rPr lang="ru-RU" sz="13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–ремонт концертного зала </a:t>
            </a:r>
            <a:r>
              <a:rPr lang="ru-RU" sz="1300" i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МБУДО </a:t>
            </a:r>
            <a:r>
              <a:rPr lang="ru-RU" sz="13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«ГДМШ им. </a:t>
            </a:r>
            <a:r>
              <a:rPr lang="ru-RU" sz="1300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Ипполитова</a:t>
            </a:r>
            <a:r>
              <a:rPr lang="ru-RU" sz="13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-Иванова».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241011" y="855821"/>
            <a:ext cx="3797785" cy="1108991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Bookman Old Style" panose="0205060405050502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Bookman Old Style" panose="0205060405050502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Обеспечение деятельности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учреждений культуры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55,5 млн.руб.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МБУ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"ИКЦ ГМР "Дачная столица"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МБУК "КЦ "Дом Исаака Шварца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"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241012" y="2084448"/>
            <a:ext cx="3797785" cy="11449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Bookman Old Style" panose="0205060405050502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Организация бухгалтерского сопровождения учреждений культуры и дополнительного образования</a:t>
            </a: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24,6 млн. руб.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241012" y="3379127"/>
            <a:ext cx="3823480" cy="1376161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Bookman Old Style" panose="0205060405050502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>
              <a:defRPr/>
            </a:pPr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Расходы </a:t>
            </a:r>
            <a:r>
              <a:rPr lang="ru-RU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учреждений культуры на сохранение целевых показателей в части повышения оплаты труда работников муниципальных учреждений </a:t>
            </a:r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культуры</a:t>
            </a:r>
          </a:p>
          <a:p>
            <a:pPr lvl="0" algn="ctr"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30,3 </a:t>
            </a:r>
            <a:r>
              <a:rPr lang="ru-RU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млн. руб.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241012" y="4869160"/>
            <a:ext cx="3823480" cy="1830739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Bookman Old Style" panose="0205060405050502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>
              <a:defRPr/>
            </a:pPr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Укрепление </a:t>
            </a:r>
          </a:p>
          <a:p>
            <a:pPr lvl="0" algn="ctr">
              <a:defRPr/>
            </a:pPr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материально-технической базы</a:t>
            </a:r>
          </a:p>
          <a:p>
            <a:pPr lvl="0" algn="ctr"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0,4 млн. руб.</a:t>
            </a:r>
          </a:p>
          <a:p>
            <a:pPr marL="171450" lvl="0" indent="-171450">
              <a:buFont typeface="Wingdings" panose="05000000000000000000" pitchFamily="2" charset="2"/>
              <a:buChar char="Ø"/>
              <a:defRPr/>
            </a:pPr>
            <a:r>
              <a:rPr lang="ru-RU" sz="1200" i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Приобретение книжной продукции для МКУ «</a:t>
            </a:r>
            <a:r>
              <a:rPr lang="ru-RU" sz="1200" i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Межпоселенческая</a:t>
            </a:r>
            <a:r>
              <a:rPr lang="ru-RU" sz="1200" i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центральная библиотека им. </a:t>
            </a:r>
            <a:r>
              <a:rPr lang="ru-RU" sz="1200" i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А.С.Пушкина</a:t>
            </a:r>
            <a:r>
              <a:rPr lang="ru-RU" sz="1200" i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</a:t>
            </a:r>
          </a:p>
          <a:p>
            <a:pPr marL="171450" lvl="0" indent="-171450">
              <a:buFont typeface="Wingdings" panose="05000000000000000000" pitchFamily="2" charset="2"/>
              <a:buChar char="Ø"/>
              <a:defRPr/>
            </a:pPr>
            <a:r>
              <a:rPr lang="ru-RU" sz="12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Приобретение </a:t>
            </a:r>
            <a:r>
              <a:rPr lang="ru-RU" sz="12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оргтехники и книжных изданий для МБУК «Культурный центр «Дом Исаака Шварца» </a:t>
            </a:r>
            <a:endParaRPr lang="ru-RU" sz="1200" i="1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ru-RU" sz="15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065" y="855822"/>
            <a:ext cx="1632392" cy="2444514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325" y="514981"/>
            <a:ext cx="2565678" cy="1710452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133" y="2066232"/>
            <a:ext cx="2320720" cy="134216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" descr="C:\Users\mma-econ\Desktop\410px-Coat_of_Arms_of_Gatchina_rayon_(Leningrad_oblast).sv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808" y="95683"/>
            <a:ext cx="695400" cy="86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9081C4A9-3FC4-416B-A4ED-E934BB7A1A07}"/>
              </a:ext>
            </a:extLst>
          </p:cNvPr>
          <p:cNvGrpSpPr/>
          <p:nvPr/>
        </p:nvGrpSpPr>
        <p:grpSpPr>
          <a:xfrm>
            <a:off x="11696294" y="6381328"/>
            <a:ext cx="408557" cy="360040"/>
            <a:chOff x="568875" y="1935831"/>
            <a:chExt cx="2185725" cy="2257792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5656938B-8F64-4D4A-8CD2-EC8287339433}"/>
                </a:ext>
              </a:extLst>
            </p:cNvPr>
            <p:cNvGrpSpPr/>
            <p:nvPr/>
          </p:nvGrpSpPr>
          <p:grpSpPr>
            <a:xfrm>
              <a:off x="647486" y="1935831"/>
              <a:ext cx="2028514" cy="2257792"/>
              <a:chOff x="647486" y="1935831"/>
              <a:chExt cx="2028514" cy="2257792"/>
            </a:xfrm>
          </p:grpSpPr>
          <p:sp>
            <p:nvSpPr>
              <p:cNvPr id="26" name="Полилиния: фигура 6">
                <a:extLst>
                  <a:ext uri="{FF2B5EF4-FFF2-40B4-BE49-F238E27FC236}">
                    <a16:creationId xmlns:a16="http://schemas.microsoft.com/office/drawing/2014/main" id="{5A8D5A46-A55D-4E44-AD1F-1449E7A7B6FA}"/>
                  </a:ext>
                </a:extLst>
              </p:cNvPr>
              <p:cNvSpPr/>
              <p:nvPr/>
            </p:nvSpPr>
            <p:spPr>
              <a:xfrm rot="10800000">
                <a:off x="911117" y="2152141"/>
                <a:ext cx="1501247" cy="1670932"/>
              </a:xfrm>
              <a:custGeom>
                <a:avLst/>
                <a:gdLst>
                  <a:gd name="connsiteX0" fmla="*/ 1147500 w 2297028"/>
                  <a:gd name="connsiteY0" fmla="*/ 0 h 2556656"/>
                  <a:gd name="connsiteX1" fmla="*/ 2295000 w 2297028"/>
                  <a:gd name="connsiteY1" fmla="*/ 765000 h 2556656"/>
                  <a:gd name="connsiteX2" fmla="*/ 2297028 w 2297028"/>
                  <a:gd name="connsiteY2" fmla="*/ 765000 h 2556656"/>
                  <a:gd name="connsiteX3" fmla="*/ 2297028 w 2297028"/>
                  <a:gd name="connsiteY3" fmla="*/ 1710000 h 2556656"/>
                  <a:gd name="connsiteX4" fmla="*/ 2295000 w 2297028"/>
                  <a:gd name="connsiteY4" fmla="*/ 1710000 h 2556656"/>
                  <a:gd name="connsiteX5" fmla="*/ 2295000 w 2297028"/>
                  <a:gd name="connsiteY5" fmla="*/ 1996989 h 2556656"/>
                  <a:gd name="connsiteX6" fmla="*/ 1735333 w 2297028"/>
                  <a:gd name="connsiteY6" fmla="*/ 2556656 h 2556656"/>
                  <a:gd name="connsiteX7" fmla="*/ 559667 w 2297028"/>
                  <a:gd name="connsiteY7" fmla="*/ 2556656 h 2556656"/>
                  <a:gd name="connsiteX8" fmla="*/ 0 w 2297028"/>
                  <a:gd name="connsiteY8" fmla="*/ 1996989 h 2556656"/>
                  <a:gd name="connsiteX9" fmla="*/ 0 w 2297028"/>
                  <a:gd name="connsiteY9" fmla="*/ 1710000 h 2556656"/>
                  <a:gd name="connsiteX10" fmla="*/ 0 w 2297028"/>
                  <a:gd name="connsiteY10" fmla="*/ 1631323 h 2556656"/>
                  <a:gd name="connsiteX11" fmla="*/ 0 w 2297028"/>
                  <a:gd name="connsiteY11" fmla="*/ 765000 h 255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97028" h="2556656">
                    <a:moveTo>
                      <a:pt x="1147500" y="0"/>
                    </a:moveTo>
                    <a:lnTo>
                      <a:pt x="2295000" y="765000"/>
                    </a:lnTo>
                    <a:lnTo>
                      <a:pt x="2297028" y="765000"/>
                    </a:lnTo>
                    <a:lnTo>
                      <a:pt x="2297028" y="1710000"/>
                    </a:lnTo>
                    <a:lnTo>
                      <a:pt x="2295000" y="1710000"/>
                    </a:lnTo>
                    <a:lnTo>
                      <a:pt x="2295000" y="1996989"/>
                    </a:lnTo>
                    <a:cubicBezTo>
                      <a:pt x="2295000" y="2306085"/>
                      <a:pt x="2044429" y="2556656"/>
                      <a:pt x="1735333" y="2556656"/>
                    </a:cubicBezTo>
                    <a:lnTo>
                      <a:pt x="559667" y="2556656"/>
                    </a:lnTo>
                    <a:cubicBezTo>
                      <a:pt x="250571" y="2556656"/>
                      <a:pt x="0" y="2306085"/>
                      <a:pt x="0" y="1996989"/>
                    </a:cubicBezTo>
                    <a:lnTo>
                      <a:pt x="0" y="1710000"/>
                    </a:lnTo>
                    <a:lnTo>
                      <a:pt x="0" y="1631323"/>
                    </a:lnTo>
                    <a:lnTo>
                      <a:pt x="0" y="76500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Полилиния: фигура 12">
                <a:extLst>
                  <a:ext uri="{FF2B5EF4-FFF2-40B4-BE49-F238E27FC236}">
                    <a16:creationId xmlns:a16="http://schemas.microsoft.com/office/drawing/2014/main" id="{E23E0B46-5895-4E95-8007-FBA745E3933D}"/>
                  </a:ext>
                </a:extLst>
              </p:cNvPr>
              <p:cNvSpPr/>
              <p:nvPr/>
            </p:nvSpPr>
            <p:spPr>
              <a:xfrm rot="10800000">
                <a:off x="647486" y="1935831"/>
                <a:ext cx="2028514" cy="2257792"/>
              </a:xfrm>
              <a:custGeom>
                <a:avLst/>
                <a:gdLst>
                  <a:gd name="connsiteX0" fmla="*/ 1617970 w 2293451"/>
                  <a:gd name="connsiteY0" fmla="*/ 2350103 h 2552675"/>
                  <a:gd name="connsiteX1" fmla="*/ 2067410 w 2293451"/>
                  <a:gd name="connsiteY1" fmla="*/ 1900663 h 2552675"/>
                  <a:gd name="connsiteX2" fmla="*/ 2067410 w 2293451"/>
                  <a:gd name="connsiteY2" fmla="*/ 1670197 h 2552675"/>
                  <a:gd name="connsiteX3" fmla="*/ 2069039 w 2293451"/>
                  <a:gd name="connsiteY3" fmla="*/ 1670197 h 2552675"/>
                  <a:gd name="connsiteX4" fmla="*/ 2069039 w 2293451"/>
                  <a:gd name="connsiteY4" fmla="*/ 911316 h 2552675"/>
                  <a:gd name="connsiteX5" fmla="*/ 2067410 w 2293451"/>
                  <a:gd name="connsiteY5" fmla="*/ 911316 h 2552675"/>
                  <a:gd name="connsiteX6" fmla="*/ 1145912 w 2293451"/>
                  <a:gd name="connsiteY6" fmla="*/ 296983 h 2552675"/>
                  <a:gd name="connsiteX7" fmla="*/ 224413 w 2293451"/>
                  <a:gd name="connsiteY7" fmla="*/ 911316 h 2552675"/>
                  <a:gd name="connsiteX8" fmla="*/ 224413 w 2293451"/>
                  <a:gd name="connsiteY8" fmla="*/ 1607015 h 2552675"/>
                  <a:gd name="connsiteX9" fmla="*/ 224413 w 2293451"/>
                  <a:gd name="connsiteY9" fmla="*/ 1670197 h 2552675"/>
                  <a:gd name="connsiteX10" fmla="*/ 224413 w 2293451"/>
                  <a:gd name="connsiteY10" fmla="*/ 1900663 h 2552675"/>
                  <a:gd name="connsiteX11" fmla="*/ 673853 w 2293451"/>
                  <a:gd name="connsiteY11" fmla="*/ 2350103 h 2552675"/>
                  <a:gd name="connsiteX12" fmla="*/ 1732631 w 2293451"/>
                  <a:gd name="connsiteY12" fmla="*/ 2552675 h 2552675"/>
                  <a:gd name="connsiteX13" fmla="*/ 558795 w 2293451"/>
                  <a:gd name="connsiteY13" fmla="*/ 2552675 h 2552675"/>
                  <a:gd name="connsiteX14" fmla="*/ 0 w 2293451"/>
                  <a:gd name="connsiteY14" fmla="*/ 1993880 h 2552675"/>
                  <a:gd name="connsiteX15" fmla="*/ 0 w 2293451"/>
                  <a:gd name="connsiteY15" fmla="*/ 1707338 h 2552675"/>
                  <a:gd name="connsiteX16" fmla="*/ 0 w 2293451"/>
                  <a:gd name="connsiteY16" fmla="*/ 1628783 h 2552675"/>
                  <a:gd name="connsiteX17" fmla="*/ 0 w 2293451"/>
                  <a:gd name="connsiteY17" fmla="*/ 763809 h 2552675"/>
                  <a:gd name="connsiteX18" fmla="*/ 1145713 w 2293451"/>
                  <a:gd name="connsiteY18" fmla="*/ 0 h 2552675"/>
                  <a:gd name="connsiteX19" fmla="*/ 2291426 w 2293451"/>
                  <a:gd name="connsiteY19" fmla="*/ 763809 h 2552675"/>
                  <a:gd name="connsiteX20" fmla="*/ 2293451 w 2293451"/>
                  <a:gd name="connsiteY20" fmla="*/ 763809 h 2552675"/>
                  <a:gd name="connsiteX21" fmla="*/ 2293451 w 2293451"/>
                  <a:gd name="connsiteY21" fmla="*/ 1707338 h 2552675"/>
                  <a:gd name="connsiteX22" fmla="*/ 2291426 w 2293451"/>
                  <a:gd name="connsiteY22" fmla="*/ 1707338 h 2552675"/>
                  <a:gd name="connsiteX23" fmla="*/ 2291426 w 2293451"/>
                  <a:gd name="connsiteY23" fmla="*/ 1993880 h 2552675"/>
                  <a:gd name="connsiteX24" fmla="*/ 1732631 w 2293451"/>
                  <a:gd name="connsiteY24" fmla="*/ 2552675 h 2552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293451" h="2552675">
                    <a:moveTo>
                      <a:pt x="1617970" y="2350103"/>
                    </a:moveTo>
                    <a:cubicBezTo>
                      <a:pt x="1866189" y="2350103"/>
                      <a:pt x="2067410" y="2148882"/>
                      <a:pt x="2067410" y="1900663"/>
                    </a:cubicBezTo>
                    <a:lnTo>
                      <a:pt x="2067410" y="1670197"/>
                    </a:lnTo>
                    <a:lnTo>
                      <a:pt x="2069039" y="1670197"/>
                    </a:lnTo>
                    <a:lnTo>
                      <a:pt x="2069039" y="911316"/>
                    </a:lnTo>
                    <a:lnTo>
                      <a:pt x="2067410" y="911316"/>
                    </a:lnTo>
                    <a:lnTo>
                      <a:pt x="1145912" y="296983"/>
                    </a:lnTo>
                    <a:lnTo>
                      <a:pt x="224413" y="911316"/>
                    </a:lnTo>
                    <a:lnTo>
                      <a:pt x="224413" y="1607015"/>
                    </a:lnTo>
                    <a:lnTo>
                      <a:pt x="224413" y="1670197"/>
                    </a:lnTo>
                    <a:lnTo>
                      <a:pt x="224413" y="1900663"/>
                    </a:lnTo>
                    <a:cubicBezTo>
                      <a:pt x="224413" y="2148882"/>
                      <a:pt x="425634" y="2350103"/>
                      <a:pt x="673853" y="2350103"/>
                    </a:cubicBezTo>
                    <a:close/>
                    <a:moveTo>
                      <a:pt x="1732631" y="2552675"/>
                    </a:moveTo>
                    <a:lnTo>
                      <a:pt x="558795" y="2552675"/>
                    </a:lnTo>
                    <a:cubicBezTo>
                      <a:pt x="250181" y="2552675"/>
                      <a:pt x="0" y="2302494"/>
                      <a:pt x="0" y="1993880"/>
                    </a:cubicBezTo>
                    <a:lnTo>
                      <a:pt x="0" y="1707338"/>
                    </a:lnTo>
                    <a:lnTo>
                      <a:pt x="0" y="1628783"/>
                    </a:lnTo>
                    <a:lnTo>
                      <a:pt x="0" y="763809"/>
                    </a:lnTo>
                    <a:lnTo>
                      <a:pt x="1145713" y="0"/>
                    </a:lnTo>
                    <a:lnTo>
                      <a:pt x="2291426" y="763809"/>
                    </a:lnTo>
                    <a:lnTo>
                      <a:pt x="2293451" y="763809"/>
                    </a:lnTo>
                    <a:lnTo>
                      <a:pt x="2293451" y="1707338"/>
                    </a:lnTo>
                    <a:lnTo>
                      <a:pt x="2291426" y="1707338"/>
                    </a:lnTo>
                    <a:lnTo>
                      <a:pt x="2291426" y="1993880"/>
                    </a:lnTo>
                    <a:cubicBezTo>
                      <a:pt x="2291426" y="2302494"/>
                      <a:pt x="2041245" y="2552675"/>
                      <a:pt x="1732631" y="2552675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A05E971A-5517-4876-9DD0-EF7A1DCE2CBB}"/>
                </a:ext>
              </a:extLst>
            </p:cNvPr>
            <p:cNvSpPr/>
            <p:nvPr/>
          </p:nvSpPr>
          <p:spPr>
            <a:xfrm>
              <a:off x="568875" y="2077147"/>
              <a:ext cx="2185725" cy="15440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1" dirty="0" smtClean="0">
                  <a:solidFill>
                    <a:prstClr val="white"/>
                  </a:solidFill>
                  <a:latin typeface="Calibri"/>
                </a:rPr>
                <a:t>12</a:t>
              </a:r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095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sun9-40.userapi.com/impg/AkJfBenxr6w1sydDDzmMwDft7EgJrq4J54tIOg/_whqs3SdCqk.jpg?size=2560x1707&amp;quality=95&amp;sign=ec1bc5fb6b2c48ce6c7052d975be73b1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797" y="818202"/>
            <a:ext cx="2215171" cy="147707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19.userapi.com/impg/dHMa7z5VFWl_Uz4abzxQ2MgcFD4clLflAMdIuw/E932BNf0hCc.jpg?size=1041x1041&amp;quality=95&amp;sign=ac10ef927ace3d77cee9147a82676f8a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0533" y="1008168"/>
            <a:ext cx="1167328" cy="116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7C7894A6-0A7B-491C-849E-00539A61BDEE}"/>
              </a:ext>
            </a:extLst>
          </p:cNvPr>
          <p:cNvSpPr/>
          <p:nvPr/>
        </p:nvSpPr>
        <p:spPr>
          <a:xfrm>
            <a:off x="460375" y="4307492"/>
            <a:ext cx="11585733" cy="1878813"/>
          </a:xfrm>
          <a:prstGeom prst="rect">
            <a:avLst/>
          </a:prstGeom>
          <a:solidFill>
            <a:srgbClr val="F2F2F2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utoShape 16" descr="https://1.bp.blogspot.com/-o1Y85u3CUb4/WZRiYlISfEI/AAAAAAAAGv4/iaY5-xxw-KAusV0SN_cH0bJKlhceq61fQCLcBGAs/s1600/%25252525D1%2525252588%25252525D0%25252525BA%25252525D0%25252525BE%25252525D0%25252525BB%25252525D0%25252525B0-2337558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8" descr="https://1.bp.blogspot.com/-o1Y85u3CUb4/WZRiYlISfEI/AAAAAAAAGv4/iaY5-xxw-KAusV0SN_cH0bJKlhceq61fQCLcBGAs/s1600/%25252525D1%2525252588%25252525D0%25252525BA%25252525D0%25252525BE%25252525D0%25252525BB%25252525D0%25252525B0-2337558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ятиугольник 12"/>
          <p:cNvSpPr/>
          <p:nvPr/>
        </p:nvSpPr>
        <p:spPr>
          <a:xfrm>
            <a:off x="932844" y="54863"/>
            <a:ext cx="3134602" cy="676322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СФЕРА КУЛЬТУРЫ</a:t>
            </a:r>
            <a:endParaRPr lang="ru-RU" sz="20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4" descr="https://avatars.mds.yandex.net/i?id=55a27d8b173df37d71e16cbb4c69032ef02075d5-9148257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121" y="683894"/>
            <a:ext cx="2401436" cy="1815877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avatars.mds.yandex.net/i?id=e0e9a78eebcdda8436c14c81d9793bf2a225373d-5107704-images-thumbs&amp;n=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091" y="2584239"/>
            <a:ext cx="2399747" cy="1594124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703208" y="104725"/>
            <a:ext cx="6488792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Организация и проведение </a:t>
            </a: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мероприятий</a:t>
            </a:r>
            <a:endParaRPr lang="ru-RU" sz="2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F2A61A61-7227-4AC8-99F4-CBE0C4BD5AFA}"/>
              </a:ext>
            </a:extLst>
          </p:cNvPr>
          <p:cNvGrpSpPr/>
          <p:nvPr/>
        </p:nvGrpSpPr>
        <p:grpSpPr>
          <a:xfrm>
            <a:off x="3586645" y="4418399"/>
            <a:ext cx="1812652" cy="1588916"/>
            <a:chOff x="6293475" y="3928449"/>
            <a:chExt cx="2123586" cy="2305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FB42C664-DC7C-476B-B1B7-DAB7146954FF}"/>
                </a:ext>
              </a:extLst>
            </p:cNvPr>
            <p:cNvSpPr/>
            <p:nvPr/>
          </p:nvSpPr>
          <p:spPr>
            <a:xfrm>
              <a:off x="6302379" y="3928449"/>
              <a:ext cx="2114682" cy="472410"/>
            </a:xfrm>
            <a:prstGeom prst="rect">
              <a:avLst/>
            </a:prstGeom>
            <a:solidFill>
              <a:srgbClr val="1B587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94A8D76B-379D-40AA-8FB5-2B3F1093CCD2}"/>
                </a:ext>
              </a:extLst>
            </p:cNvPr>
            <p:cNvSpPr/>
            <p:nvPr/>
          </p:nvSpPr>
          <p:spPr>
            <a:xfrm>
              <a:off x="6293475" y="4400859"/>
              <a:ext cx="2114682" cy="1833090"/>
            </a:xfrm>
            <a:prstGeom prst="rect">
              <a:avLst/>
            </a:prstGeom>
            <a:solidFill>
              <a:srgbClr val="323232">
                <a:lumMod val="25000"/>
                <a:lumOff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Мероприятия районного</a:t>
              </a:r>
              <a:r>
                <a:rPr kumimoji="0" lang="ru-RU" sz="1400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значения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(конкурсы, фестивали, праздники)</a:t>
              </a: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0542159-8ACB-4B64-AA72-801540DC5840}"/>
              </a:ext>
            </a:extLst>
          </p:cNvPr>
          <p:cNvGrpSpPr/>
          <p:nvPr/>
        </p:nvGrpSpPr>
        <p:grpSpPr>
          <a:xfrm>
            <a:off x="5682649" y="4422460"/>
            <a:ext cx="1834794" cy="1578014"/>
            <a:chOff x="4107746" y="3563775"/>
            <a:chExt cx="1988865" cy="22514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59C929F1-FD41-4D8B-A6E4-6BD59F6D1CDA}"/>
                </a:ext>
              </a:extLst>
            </p:cNvPr>
            <p:cNvSpPr/>
            <p:nvPr/>
          </p:nvSpPr>
          <p:spPr>
            <a:xfrm>
              <a:off x="4107746" y="3563775"/>
              <a:ext cx="1988865" cy="466926"/>
            </a:xfrm>
            <a:prstGeom prst="rect">
              <a:avLst/>
            </a:prstGeom>
            <a:solidFill>
              <a:srgbClr val="9F293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E343AF54-FCDF-4CB4-A39F-488BD5EA2BE6}"/>
                </a:ext>
              </a:extLst>
            </p:cNvPr>
            <p:cNvSpPr/>
            <p:nvPr/>
          </p:nvSpPr>
          <p:spPr>
            <a:xfrm>
              <a:off x="4107746" y="4014002"/>
              <a:ext cx="1981311" cy="1801271"/>
            </a:xfrm>
            <a:prstGeom prst="rect">
              <a:avLst/>
            </a:prstGeom>
            <a:solidFill>
              <a:srgbClr val="323232">
                <a:lumMod val="25000"/>
                <a:lumOff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Мероприятия</a:t>
              </a:r>
              <a:r>
                <a:rPr lang="ru-RU" sz="1400" kern="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для граждан пожилого возраста, инвалидов и детей (ТЖС)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F2A61A61-7227-4AC8-99F4-CBE0C4BD5AFA}"/>
              </a:ext>
            </a:extLst>
          </p:cNvPr>
          <p:cNvGrpSpPr/>
          <p:nvPr/>
        </p:nvGrpSpPr>
        <p:grpSpPr>
          <a:xfrm>
            <a:off x="9978146" y="4428375"/>
            <a:ext cx="1893408" cy="1584202"/>
            <a:chOff x="6360044" y="3438300"/>
            <a:chExt cx="2122496" cy="22355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FB42C664-DC7C-476B-B1B7-DAB7146954FF}"/>
                </a:ext>
              </a:extLst>
            </p:cNvPr>
            <p:cNvSpPr/>
            <p:nvPr/>
          </p:nvSpPr>
          <p:spPr>
            <a:xfrm>
              <a:off x="6367858" y="3438300"/>
              <a:ext cx="2114682" cy="47564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94A8D76B-379D-40AA-8FB5-2B3F1093CCD2}"/>
                </a:ext>
              </a:extLst>
            </p:cNvPr>
            <p:cNvSpPr/>
            <p:nvPr/>
          </p:nvSpPr>
          <p:spPr>
            <a:xfrm>
              <a:off x="6360044" y="3914007"/>
              <a:ext cx="2114682" cy="1759865"/>
            </a:xfrm>
            <a:prstGeom prst="rect">
              <a:avLst/>
            </a:prstGeom>
            <a:solidFill>
              <a:srgbClr val="323232">
                <a:lumMod val="25000"/>
                <a:lumOff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endParaRPr lang="ru-RU" sz="1400" kern="0" dirty="0" smtClean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lvl="0" algn="ctr">
                <a:defRPr/>
              </a:pPr>
              <a:r>
                <a:rPr lang="ru-RU" sz="1400" kern="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Мероприятия </a:t>
              </a:r>
              <a:r>
                <a:rPr lang="ru-RU" sz="1400" kern="0" dirty="0">
                  <a:latin typeface="Cambria" panose="02040503050406030204" pitchFamily="18" charset="0"/>
                  <a:ea typeface="Cambria" panose="02040503050406030204" pitchFamily="18" charset="0"/>
                </a:rPr>
                <a:t>иного организационного </a:t>
              </a:r>
              <a:r>
                <a:rPr lang="ru-RU" sz="1400" kern="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характера: </a:t>
              </a:r>
            </a:p>
            <a:p>
              <a:pPr lvl="0" algn="ctr">
                <a:defRPr/>
              </a:pPr>
              <a:r>
                <a:rPr lang="ru-RU" sz="900" kern="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транспортные услуги</a:t>
              </a:r>
              <a:r>
                <a:rPr lang="ru-RU" sz="900" kern="0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ru-RU" sz="900" kern="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онлайн </a:t>
              </a:r>
              <a:r>
                <a:rPr lang="ru-RU" sz="900" kern="0" dirty="0">
                  <a:latin typeface="Cambria" panose="02040503050406030204" pitchFamily="18" charset="0"/>
                  <a:ea typeface="Cambria" panose="02040503050406030204" pitchFamily="18" charset="0"/>
                </a:rPr>
                <a:t>показ </a:t>
              </a:r>
              <a:r>
                <a:rPr lang="ru-RU" sz="900" kern="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мероприятий,  </a:t>
              </a:r>
              <a:endParaRPr lang="ru-RU" sz="900" kern="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lvl="0" algn="ctr">
                <a:defRPr/>
              </a:pPr>
              <a:r>
                <a:rPr lang="ru-RU" sz="900" kern="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ru-RU" sz="900" kern="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поставка </a:t>
              </a:r>
              <a:r>
                <a:rPr lang="ru-RU" sz="900" kern="0" dirty="0">
                  <a:latin typeface="Cambria" panose="02040503050406030204" pitchFamily="18" charset="0"/>
                  <a:ea typeface="Cambria" panose="02040503050406030204" pitchFamily="18" charset="0"/>
                </a:rPr>
                <a:t>цветочной </a:t>
              </a:r>
              <a:r>
                <a:rPr lang="ru-RU" sz="900" kern="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продукции и прочее</a:t>
              </a:r>
              <a:endParaRPr lang="ru-RU" sz="900" kern="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kern="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 </a:t>
              </a:r>
              <a:endParaRPr lang="ru-RU" sz="1400" kern="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F2A61A61-7227-4AC8-99F4-CBE0C4BD5AFA}"/>
              </a:ext>
            </a:extLst>
          </p:cNvPr>
          <p:cNvGrpSpPr/>
          <p:nvPr/>
        </p:nvGrpSpPr>
        <p:grpSpPr>
          <a:xfrm>
            <a:off x="7787544" y="4428375"/>
            <a:ext cx="1922961" cy="1578940"/>
            <a:chOff x="6367858" y="3438300"/>
            <a:chExt cx="2114682" cy="22567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FB42C664-DC7C-476B-B1B7-DAB7146954FF}"/>
                </a:ext>
              </a:extLst>
            </p:cNvPr>
            <p:cNvSpPr/>
            <p:nvPr/>
          </p:nvSpPr>
          <p:spPr>
            <a:xfrm>
              <a:off x="6367858" y="3438300"/>
              <a:ext cx="2114682" cy="475226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94A8D76B-379D-40AA-8FB5-2B3F1093CCD2}"/>
                </a:ext>
              </a:extLst>
            </p:cNvPr>
            <p:cNvSpPr/>
            <p:nvPr/>
          </p:nvSpPr>
          <p:spPr>
            <a:xfrm>
              <a:off x="6375760" y="3913528"/>
              <a:ext cx="2106780" cy="1781535"/>
            </a:xfrm>
            <a:prstGeom prst="rect">
              <a:avLst/>
            </a:prstGeom>
            <a:solidFill>
              <a:srgbClr val="323232">
                <a:lumMod val="25000"/>
                <a:lumOff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kern="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Организация деятельности для граждан пожилого возраста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300" kern="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(Школа Третьего возраста)</a:t>
              </a:r>
              <a:r>
                <a:rPr lang="ru-RU" sz="1200" kern="0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</p:grpSp>
      <p:pic>
        <p:nvPicPr>
          <p:cNvPr id="44" name="Picture 2" descr="https://avatars.mds.yandex.net/i?id=e0fa1521583ad6426c875e2bb9464579094b3c46-8264209-images-thumbs&amp;n=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398" y="2209065"/>
            <a:ext cx="2691406" cy="1977237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41219" y="4378782"/>
            <a:ext cx="1499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2,1 </a:t>
            </a:r>
            <a:r>
              <a:rPr lang="ru-RU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млн.руб</a:t>
            </a: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98262" y="4418399"/>
            <a:ext cx="1499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5,2 </a:t>
            </a:r>
            <a:r>
              <a:rPr lang="ru-RU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млн.руб</a:t>
            </a: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54163" y="4397369"/>
            <a:ext cx="1499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5,0 </a:t>
            </a:r>
            <a:r>
              <a:rPr lang="ru-RU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млн.руб</a:t>
            </a: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178800" y="4394509"/>
            <a:ext cx="1499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2,4 </a:t>
            </a:r>
            <a:r>
              <a:rPr lang="ru-RU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млн.руб</a:t>
            </a: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8471F1C2-118F-4D38-BEBD-DFD6B7B34E2E}"/>
              </a:ext>
            </a:extLst>
          </p:cNvPr>
          <p:cNvSpPr/>
          <p:nvPr/>
        </p:nvSpPr>
        <p:spPr>
          <a:xfrm>
            <a:off x="4626682" y="619650"/>
            <a:ext cx="4909121" cy="1460286"/>
          </a:xfrm>
          <a:prstGeom prst="rect">
            <a:avLst/>
          </a:prstGeom>
          <a:solidFill>
            <a:srgbClr val="F2F2F2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41F444D-7189-4618-9E50-430882A60B28}"/>
              </a:ext>
            </a:extLst>
          </p:cNvPr>
          <p:cNvSpPr txBox="1"/>
          <p:nvPr/>
        </p:nvSpPr>
        <p:spPr>
          <a:xfrm>
            <a:off x="5714692" y="728897"/>
            <a:ext cx="382970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kern="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Иные межбюджетные </a:t>
            </a:r>
            <a:r>
              <a:rPr lang="ru-RU" sz="1600" b="1" kern="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транферты</a:t>
            </a:r>
            <a:endParaRPr lang="ru-RU" sz="1600" b="1" kern="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5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бюджетам городских и сельских поселений на организацию и проведение культурных и событийных мероприятий</a:t>
            </a:r>
          </a:p>
        </p:txBody>
      </p:sp>
      <p:sp>
        <p:nvSpPr>
          <p:cNvPr id="54" name="Прямоугольник: скругленные верхние углы 52">
            <a:extLst>
              <a:ext uri="{FF2B5EF4-FFF2-40B4-BE49-F238E27FC236}">
                <a16:creationId xmlns:a16="http://schemas.microsoft.com/office/drawing/2014/main" id="{7A4F8339-B66D-41AD-8E84-335226BA3074}"/>
              </a:ext>
            </a:extLst>
          </p:cNvPr>
          <p:cNvSpPr/>
          <p:nvPr/>
        </p:nvSpPr>
        <p:spPr>
          <a:xfrm rot="5400000">
            <a:off x="4567251" y="613817"/>
            <a:ext cx="1008038" cy="1358182"/>
          </a:xfrm>
          <a:prstGeom prst="round2SameRect">
            <a:avLst/>
          </a:pr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Прямоугольный треугольник 54">
            <a:extLst>
              <a:ext uri="{FF2B5EF4-FFF2-40B4-BE49-F238E27FC236}">
                <a16:creationId xmlns:a16="http://schemas.microsoft.com/office/drawing/2014/main" id="{24726CBE-F7EA-4638-8D4B-BD013E41A860}"/>
              </a:ext>
            </a:extLst>
          </p:cNvPr>
          <p:cNvSpPr/>
          <p:nvPr/>
        </p:nvSpPr>
        <p:spPr>
          <a:xfrm rot="16200000">
            <a:off x="4422878" y="595532"/>
            <a:ext cx="154693" cy="235735"/>
          </a:xfrm>
          <a:prstGeom prst="rtTriangle">
            <a:avLst/>
          </a:pr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Прямоугольный треугольник 55">
            <a:extLst>
              <a:ext uri="{FF2B5EF4-FFF2-40B4-BE49-F238E27FC236}">
                <a16:creationId xmlns:a16="http://schemas.microsoft.com/office/drawing/2014/main" id="{E1EAB89F-0246-4AE6-B12F-0DA57761CE81}"/>
              </a:ext>
            </a:extLst>
          </p:cNvPr>
          <p:cNvSpPr/>
          <p:nvPr/>
        </p:nvSpPr>
        <p:spPr>
          <a:xfrm rot="5400000" flipV="1">
            <a:off x="4431599" y="1750436"/>
            <a:ext cx="154695" cy="235735"/>
          </a:xfrm>
          <a:prstGeom prst="rtTriangle">
            <a:avLst/>
          </a:pr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799C4655-9EE6-4C23-A6EF-591D3188E097}"/>
              </a:ext>
            </a:extLst>
          </p:cNvPr>
          <p:cNvSpPr/>
          <p:nvPr/>
        </p:nvSpPr>
        <p:spPr>
          <a:xfrm>
            <a:off x="4391080" y="798252"/>
            <a:ext cx="235735" cy="999310"/>
          </a:xfrm>
          <a:prstGeom prst="rect">
            <a:avLst/>
          </a:prstGeom>
          <a:gradFill>
            <a:gsLst>
              <a:gs pos="46000">
                <a:srgbClr val="F28D24"/>
              </a:gs>
              <a:gs pos="100000">
                <a:srgbClr val="F07F09"/>
              </a:gs>
              <a:gs pos="25000">
                <a:srgbClr val="FDEDDD">
                  <a:alpha val="63000"/>
                </a:srgbClr>
              </a:gs>
              <a:gs pos="0">
                <a:srgbClr val="F07F09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B3EB750-0341-42D3-BF21-A9886C25E02F}"/>
              </a:ext>
            </a:extLst>
          </p:cNvPr>
          <p:cNvSpPr txBox="1"/>
          <p:nvPr/>
        </p:nvSpPr>
        <p:spPr>
          <a:xfrm>
            <a:off x="4391080" y="820685"/>
            <a:ext cx="13592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237,5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МЛН.РУБ.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: скругленные верхние углы 174">
            <a:extLst>
              <a:ext uri="{FF2B5EF4-FFF2-40B4-BE49-F238E27FC236}">
                <a16:creationId xmlns:a16="http://schemas.microsoft.com/office/drawing/2014/main" id="{6F1E7D82-7F73-41B9-AA6C-616D59160EC0}"/>
              </a:ext>
            </a:extLst>
          </p:cNvPr>
          <p:cNvSpPr/>
          <p:nvPr/>
        </p:nvSpPr>
        <p:spPr>
          <a:xfrm rot="5400000">
            <a:off x="357600" y="4446748"/>
            <a:ext cx="1036004" cy="1373823"/>
          </a:xfrm>
          <a:prstGeom prst="round2SameRect">
            <a:avLst/>
          </a:prstGeom>
          <a:solidFill>
            <a:srgbClr val="9F2936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Прямоугольный треугольник 60">
            <a:extLst>
              <a:ext uri="{FF2B5EF4-FFF2-40B4-BE49-F238E27FC236}">
                <a16:creationId xmlns:a16="http://schemas.microsoft.com/office/drawing/2014/main" id="{7F74B4D6-F573-4701-AF80-D5FCA4ACBA19}"/>
              </a:ext>
            </a:extLst>
          </p:cNvPr>
          <p:cNvSpPr/>
          <p:nvPr/>
        </p:nvSpPr>
        <p:spPr>
          <a:xfrm rot="16200000">
            <a:off x="231974" y="4427086"/>
            <a:ext cx="158986" cy="244196"/>
          </a:xfrm>
          <a:prstGeom prst="rtTriangle">
            <a:avLst/>
          </a:prstGeom>
          <a:solidFill>
            <a:srgbClr val="9F293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Прямоугольный треугольник 61">
            <a:extLst>
              <a:ext uri="{FF2B5EF4-FFF2-40B4-BE49-F238E27FC236}">
                <a16:creationId xmlns:a16="http://schemas.microsoft.com/office/drawing/2014/main" id="{3A53953E-A683-4ECC-9576-3691B7518401}"/>
              </a:ext>
            </a:extLst>
          </p:cNvPr>
          <p:cNvSpPr/>
          <p:nvPr/>
        </p:nvSpPr>
        <p:spPr>
          <a:xfrm rot="5400000" flipV="1">
            <a:off x="230194" y="5581095"/>
            <a:ext cx="158988" cy="244196"/>
          </a:xfrm>
          <a:prstGeom prst="rtTriangle">
            <a:avLst/>
          </a:prstGeom>
          <a:solidFill>
            <a:srgbClr val="9F293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FA0A0961-293E-437A-93F4-7BA6A1E5323D}"/>
              </a:ext>
            </a:extLst>
          </p:cNvPr>
          <p:cNvSpPr/>
          <p:nvPr/>
        </p:nvSpPr>
        <p:spPr>
          <a:xfrm>
            <a:off x="187591" y="4625021"/>
            <a:ext cx="244196" cy="1027030"/>
          </a:xfrm>
          <a:prstGeom prst="rect">
            <a:avLst/>
          </a:prstGeom>
          <a:gradFill>
            <a:gsLst>
              <a:gs pos="46000">
                <a:srgbClr val="9F2936"/>
              </a:gs>
              <a:gs pos="98000">
                <a:srgbClr val="9F2936"/>
              </a:gs>
              <a:gs pos="0">
                <a:srgbClr val="9F2936"/>
              </a:gs>
              <a:gs pos="25000">
                <a:srgbClr val="FDEDDD">
                  <a:alpha val="63000"/>
                </a:srgbClr>
              </a:gs>
              <a:gs pos="0">
                <a:srgbClr val="9F2936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41F444D-7189-4618-9E50-430882A60B28}"/>
              </a:ext>
            </a:extLst>
          </p:cNvPr>
          <p:cNvSpPr txBox="1"/>
          <p:nvPr/>
        </p:nvSpPr>
        <p:spPr>
          <a:xfrm>
            <a:off x="1434516" y="4394509"/>
            <a:ext cx="21810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Расходы на проведение мероприятий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B3EB750-0341-42D3-BF21-A9886C25E02F}"/>
              </a:ext>
            </a:extLst>
          </p:cNvPr>
          <p:cNvSpPr txBox="1"/>
          <p:nvPr/>
        </p:nvSpPr>
        <p:spPr>
          <a:xfrm>
            <a:off x="229259" y="4693488"/>
            <a:ext cx="12612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14,6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МЛН.РУБ.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83702" y="6246816"/>
            <a:ext cx="11267341" cy="52322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rgbClr val="2125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Мероприятия</a:t>
            </a:r>
            <a:r>
              <a:rPr lang="ru-RU" sz="1400" i="1" dirty="0">
                <a:solidFill>
                  <a:srgbClr val="2125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посвященные памяти народного артиста РФ композитора И.И. </a:t>
            </a:r>
            <a:r>
              <a:rPr lang="ru-RU" sz="1400" i="1" dirty="0" smtClean="0">
                <a:solidFill>
                  <a:srgbClr val="2125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Шварца, </a:t>
            </a:r>
            <a:r>
              <a:rPr lang="ru-RU" sz="1400" i="1" dirty="0">
                <a:solidFill>
                  <a:srgbClr val="2125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XXXIX Пушкинский праздник «Тебя ж, как первую любовь, России сердце не забудет!..», посвященный 225-ой годовщине со дня рождения А.С. </a:t>
            </a:r>
            <a:r>
              <a:rPr lang="ru-RU" sz="1400" i="1" dirty="0" smtClean="0">
                <a:solidFill>
                  <a:srgbClr val="2125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Пушкина</a:t>
            </a:r>
            <a:endParaRPr lang="ru-RU" sz="14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8FC57294-E526-4B3D-A2A2-0619C8458C3D}"/>
              </a:ext>
            </a:extLst>
          </p:cNvPr>
          <p:cNvSpPr/>
          <p:nvPr/>
        </p:nvSpPr>
        <p:spPr>
          <a:xfrm>
            <a:off x="387425" y="2417167"/>
            <a:ext cx="6356647" cy="1743725"/>
          </a:xfrm>
          <a:prstGeom prst="rect">
            <a:avLst/>
          </a:prstGeom>
          <a:solidFill>
            <a:srgbClr val="F2F2F2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Прямоугольник: скругленные верхние углы 156">
            <a:extLst>
              <a:ext uri="{FF2B5EF4-FFF2-40B4-BE49-F238E27FC236}">
                <a16:creationId xmlns:a16="http://schemas.microsoft.com/office/drawing/2014/main" id="{C522B3D6-90BD-4590-B400-5AE3A875C888}"/>
              </a:ext>
            </a:extLst>
          </p:cNvPr>
          <p:cNvSpPr/>
          <p:nvPr/>
        </p:nvSpPr>
        <p:spPr>
          <a:xfrm rot="5400000">
            <a:off x="277325" y="2564058"/>
            <a:ext cx="1103059" cy="1414658"/>
          </a:xfrm>
          <a:prstGeom prst="round2SameRect">
            <a:avLst/>
          </a:prstGeom>
          <a:solidFill>
            <a:srgbClr val="60487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Прямоугольный треугольник 69">
            <a:extLst>
              <a:ext uri="{FF2B5EF4-FFF2-40B4-BE49-F238E27FC236}">
                <a16:creationId xmlns:a16="http://schemas.microsoft.com/office/drawing/2014/main" id="{D9E03EE4-53DB-4310-B0E9-48B561E71314}"/>
              </a:ext>
            </a:extLst>
          </p:cNvPr>
          <p:cNvSpPr/>
          <p:nvPr/>
        </p:nvSpPr>
        <p:spPr>
          <a:xfrm rot="16200000">
            <a:off x="153658" y="2526267"/>
            <a:ext cx="169274" cy="235735"/>
          </a:xfrm>
          <a:prstGeom prst="rtTriangle">
            <a:avLst/>
          </a:prstGeom>
          <a:solidFill>
            <a:srgbClr val="60487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Прямоугольный треугольник 70">
            <a:extLst>
              <a:ext uri="{FF2B5EF4-FFF2-40B4-BE49-F238E27FC236}">
                <a16:creationId xmlns:a16="http://schemas.microsoft.com/office/drawing/2014/main" id="{106915D9-2A65-4D1C-8AB1-BCA6D9D9735C}"/>
              </a:ext>
            </a:extLst>
          </p:cNvPr>
          <p:cNvSpPr/>
          <p:nvPr/>
        </p:nvSpPr>
        <p:spPr>
          <a:xfrm rot="5400000" flipV="1">
            <a:off x="153656" y="3777411"/>
            <a:ext cx="169277" cy="235735"/>
          </a:xfrm>
          <a:prstGeom prst="rtTriangle">
            <a:avLst/>
          </a:prstGeom>
          <a:solidFill>
            <a:srgbClr val="60487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3850E1FC-4794-4994-992A-507E936A0407}"/>
              </a:ext>
            </a:extLst>
          </p:cNvPr>
          <p:cNvSpPr/>
          <p:nvPr/>
        </p:nvSpPr>
        <p:spPr>
          <a:xfrm>
            <a:off x="120428" y="2729219"/>
            <a:ext cx="235735" cy="1093505"/>
          </a:xfrm>
          <a:prstGeom prst="rect">
            <a:avLst/>
          </a:prstGeom>
          <a:gradFill>
            <a:gsLst>
              <a:gs pos="46000">
                <a:srgbClr val="604878"/>
              </a:gs>
              <a:gs pos="100000">
                <a:srgbClr val="604878"/>
              </a:gs>
              <a:gs pos="25000">
                <a:srgbClr val="FDEDDD">
                  <a:alpha val="63000"/>
                </a:srgbClr>
              </a:gs>
              <a:gs pos="0">
                <a:srgbClr val="604878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B3EB750-0341-42D3-BF21-A9886C25E02F}"/>
              </a:ext>
            </a:extLst>
          </p:cNvPr>
          <p:cNvSpPr txBox="1"/>
          <p:nvPr/>
        </p:nvSpPr>
        <p:spPr>
          <a:xfrm>
            <a:off x="227264" y="2790270"/>
            <a:ext cx="11149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69,7 </a:t>
            </a:r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МЛН.РУБ.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41F444D-7189-4618-9E50-430882A60B28}"/>
              </a:ext>
            </a:extLst>
          </p:cNvPr>
          <p:cNvSpPr txBox="1"/>
          <p:nvPr/>
        </p:nvSpPr>
        <p:spPr>
          <a:xfrm>
            <a:off x="1578954" y="2424750"/>
            <a:ext cx="5329027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kern="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Иные межбюджетные </a:t>
            </a:r>
            <a:r>
              <a:rPr lang="ru-RU" sz="1600" b="1" kern="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транферты</a:t>
            </a:r>
            <a:endParaRPr lang="ru-RU" sz="1600" b="1" kern="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15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дополнительные расходы бюджетов поселений на сохранение целевых показателей повышения оплаты труда работников муниципальных учреждений </a:t>
            </a:r>
            <a:r>
              <a:rPr lang="ru-RU" sz="15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культуры 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77002" y="3425633"/>
            <a:ext cx="3064217" cy="738664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Гатчинское ГП–  </a:t>
            </a:r>
            <a:r>
              <a:rPr lang="ru-RU" sz="14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63,0 </a:t>
            </a:r>
            <a:r>
              <a:rPr lang="ru-RU" sz="1400" b="1" kern="0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м.р</a:t>
            </a:r>
            <a:r>
              <a:rPr lang="ru-RU" sz="14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Рождественское </a:t>
            </a:r>
            <a:r>
              <a:rPr lang="ru-RU" sz="14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 – 3,4 </a:t>
            </a:r>
            <a:r>
              <a:rPr lang="ru-RU" sz="1400" b="1" kern="0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м.р</a:t>
            </a:r>
            <a:r>
              <a:rPr lang="ru-RU" sz="14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kern="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Сусанинское</a:t>
            </a:r>
            <a:r>
              <a:rPr lang="ru-RU" sz="14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СП – 3,1 </a:t>
            </a:r>
            <a:r>
              <a:rPr lang="ru-RU" sz="1400" b="1" kern="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м.р</a:t>
            </a:r>
            <a:r>
              <a:rPr lang="ru-RU" sz="14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241" y="5260467"/>
            <a:ext cx="1238889" cy="76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" descr="C:\Users\mma-econ\Desktop\410px-Coat_of_Arms_of_Gatchina_rayon_(Leningrad_oblast).sv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808" y="95683"/>
            <a:ext cx="695400" cy="86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9081C4A9-3FC4-416B-A4ED-E934BB7A1A07}"/>
              </a:ext>
            </a:extLst>
          </p:cNvPr>
          <p:cNvGrpSpPr/>
          <p:nvPr/>
        </p:nvGrpSpPr>
        <p:grpSpPr>
          <a:xfrm>
            <a:off x="11696294" y="6381328"/>
            <a:ext cx="408557" cy="360040"/>
            <a:chOff x="568875" y="1935831"/>
            <a:chExt cx="2185725" cy="2257792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5656938B-8F64-4D4A-8CD2-EC8287339433}"/>
                </a:ext>
              </a:extLst>
            </p:cNvPr>
            <p:cNvGrpSpPr/>
            <p:nvPr/>
          </p:nvGrpSpPr>
          <p:grpSpPr>
            <a:xfrm>
              <a:off x="647486" y="1935831"/>
              <a:ext cx="2028514" cy="2257792"/>
              <a:chOff x="647486" y="1935831"/>
              <a:chExt cx="2028514" cy="2257792"/>
            </a:xfrm>
          </p:grpSpPr>
          <p:sp>
            <p:nvSpPr>
              <p:cNvPr id="77" name="Полилиния: фигура 6">
                <a:extLst>
                  <a:ext uri="{FF2B5EF4-FFF2-40B4-BE49-F238E27FC236}">
                    <a16:creationId xmlns:a16="http://schemas.microsoft.com/office/drawing/2014/main" id="{5A8D5A46-A55D-4E44-AD1F-1449E7A7B6FA}"/>
                  </a:ext>
                </a:extLst>
              </p:cNvPr>
              <p:cNvSpPr/>
              <p:nvPr/>
            </p:nvSpPr>
            <p:spPr>
              <a:xfrm rot="10800000">
                <a:off x="911117" y="2152141"/>
                <a:ext cx="1501247" cy="1670932"/>
              </a:xfrm>
              <a:custGeom>
                <a:avLst/>
                <a:gdLst>
                  <a:gd name="connsiteX0" fmla="*/ 1147500 w 2297028"/>
                  <a:gd name="connsiteY0" fmla="*/ 0 h 2556656"/>
                  <a:gd name="connsiteX1" fmla="*/ 2295000 w 2297028"/>
                  <a:gd name="connsiteY1" fmla="*/ 765000 h 2556656"/>
                  <a:gd name="connsiteX2" fmla="*/ 2297028 w 2297028"/>
                  <a:gd name="connsiteY2" fmla="*/ 765000 h 2556656"/>
                  <a:gd name="connsiteX3" fmla="*/ 2297028 w 2297028"/>
                  <a:gd name="connsiteY3" fmla="*/ 1710000 h 2556656"/>
                  <a:gd name="connsiteX4" fmla="*/ 2295000 w 2297028"/>
                  <a:gd name="connsiteY4" fmla="*/ 1710000 h 2556656"/>
                  <a:gd name="connsiteX5" fmla="*/ 2295000 w 2297028"/>
                  <a:gd name="connsiteY5" fmla="*/ 1996989 h 2556656"/>
                  <a:gd name="connsiteX6" fmla="*/ 1735333 w 2297028"/>
                  <a:gd name="connsiteY6" fmla="*/ 2556656 h 2556656"/>
                  <a:gd name="connsiteX7" fmla="*/ 559667 w 2297028"/>
                  <a:gd name="connsiteY7" fmla="*/ 2556656 h 2556656"/>
                  <a:gd name="connsiteX8" fmla="*/ 0 w 2297028"/>
                  <a:gd name="connsiteY8" fmla="*/ 1996989 h 2556656"/>
                  <a:gd name="connsiteX9" fmla="*/ 0 w 2297028"/>
                  <a:gd name="connsiteY9" fmla="*/ 1710000 h 2556656"/>
                  <a:gd name="connsiteX10" fmla="*/ 0 w 2297028"/>
                  <a:gd name="connsiteY10" fmla="*/ 1631323 h 2556656"/>
                  <a:gd name="connsiteX11" fmla="*/ 0 w 2297028"/>
                  <a:gd name="connsiteY11" fmla="*/ 765000 h 255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97028" h="2556656">
                    <a:moveTo>
                      <a:pt x="1147500" y="0"/>
                    </a:moveTo>
                    <a:lnTo>
                      <a:pt x="2295000" y="765000"/>
                    </a:lnTo>
                    <a:lnTo>
                      <a:pt x="2297028" y="765000"/>
                    </a:lnTo>
                    <a:lnTo>
                      <a:pt x="2297028" y="1710000"/>
                    </a:lnTo>
                    <a:lnTo>
                      <a:pt x="2295000" y="1710000"/>
                    </a:lnTo>
                    <a:lnTo>
                      <a:pt x="2295000" y="1996989"/>
                    </a:lnTo>
                    <a:cubicBezTo>
                      <a:pt x="2295000" y="2306085"/>
                      <a:pt x="2044429" y="2556656"/>
                      <a:pt x="1735333" y="2556656"/>
                    </a:cubicBezTo>
                    <a:lnTo>
                      <a:pt x="559667" y="2556656"/>
                    </a:lnTo>
                    <a:cubicBezTo>
                      <a:pt x="250571" y="2556656"/>
                      <a:pt x="0" y="2306085"/>
                      <a:pt x="0" y="1996989"/>
                    </a:cubicBezTo>
                    <a:lnTo>
                      <a:pt x="0" y="1710000"/>
                    </a:lnTo>
                    <a:lnTo>
                      <a:pt x="0" y="1631323"/>
                    </a:lnTo>
                    <a:lnTo>
                      <a:pt x="0" y="76500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Полилиния: фигура 12">
                <a:extLst>
                  <a:ext uri="{FF2B5EF4-FFF2-40B4-BE49-F238E27FC236}">
                    <a16:creationId xmlns:a16="http://schemas.microsoft.com/office/drawing/2014/main" id="{E23E0B46-5895-4E95-8007-FBA745E3933D}"/>
                  </a:ext>
                </a:extLst>
              </p:cNvPr>
              <p:cNvSpPr/>
              <p:nvPr/>
            </p:nvSpPr>
            <p:spPr>
              <a:xfrm rot="10800000">
                <a:off x="647486" y="1935831"/>
                <a:ext cx="2028514" cy="2257792"/>
              </a:xfrm>
              <a:custGeom>
                <a:avLst/>
                <a:gdLst>
                  <a:gd name="connsiteX0" fmla="*/ 1617970 w 2293451"/>
                  <a:gd name="connsiteY0" fmla="*/ 2350103 h 2552675"/>
                  <a:gd name="connsiteX1" fmla="*/ 2067410 w 2293451"/>
                  <a:gd name="connsiteY1" fmla="*/ 1900663 h 2552675"/>
                  <a:gd name="connsiteX2" fmla="*/ 2067410 w 2293451"/>
                  <a:gd name="connsiteY2" fmla="*/ 1670197 h 2552675"/>
                  <a:gd name="connsiteX3" fmla="*/ 2069039 w 2293451"/>
                  <a:gd name="connsiteY3" fmla="*/ 1670197 h 2552675"/>
                  <a:gd name="connsiteX4" fmla="*/ 2069039 w 2293451"/>
                  <a:gd name="connsiteY4" fmla="*/ 911316 h 2552675"/>
                  <a:gd name="connsiteX5" fmla="*/ 2067410 w 2293451"/>
                  <a:gd name="connsiteY5" fmla="*/ 911316 h 2552675"/>
                  <a:gd name="connsiteX6" fmla="*/ 1145912 w 2293451"/>
                  <a:gd name="connsiteY6" fmla="*/ 296983 h 2552675"/>
                  <a:gd name="connsiteX7" fmla="*/ 224413 w 2293451"/>
                  <a:gd name="connsiteY7" fmla="*/ 911316 h 2552675"/>
                  <a:gd name="connsiteX8" fmla="*/ 224413 w 2293451"/>
                  <a:gd name="connsiteY8" fmla="*/ 1607015 h 2552675"/>
                  <a:gd name="connsiteX9" fmla="*/ 224413 w 2293451"/>
                  <a:gd name="connsiteY9" fmla="*/ 1670197 h 2552675"/>
                  <a:gd name="connsiteX10" fmla="*/ 224413 w 2293451"/>
                  <a:gd name="connsiteY10" fmla="*/ 1900663 h 2552675"/>
                  <a:gd name="connsiteX11" fmla="*/ 673853 w 2293451"/>
                  <a:gd name="connsiteY11" fmla="*/ 2350103 h 2552675"/>
                  <a:gd name="connsiteX12" fmla="*/ 1732631 w 2293451"/>
                  <a:gd name="connsiteY12" fmla="*/ 2552675 h 2552675"/>
                  <a:gd name="connsiteX13" fmla="*/ 558795 w 2293451"/>
                  <a:gd name="connsiteY13" fmla="*/ 2552675 h 2552675"/>
                  <a:gd name="connsiteX14" fmla="*/ 0 w 2293451"/>
                  <a:gd name="connsiteY14" fmla="*/ 1993880 h 2552675"/>
                  <a:gd name="connsiteX15" fmla="*/ 0 w 2293451"/>
                  <a:gd name="connsiteY15" fmla="*/ 1707338 h 2552675"/>
                  <a:gd name="connsiteX16" fmla="*/ 0 w 2293451"/>
                  <a:gd name="connsiteY16" fmla="*/ 1628783 h 2552675"/>
                  <a:gd name="connsiteX17" fmla="*/ 0 w 2293451"/>
                  <a:gd name="connsiteY17" fmla="*/ 763809 h 2552675"/>
                  <a:gd name="connsiteX18" fmla="*/ 1145713 w 2293451"/>
                  <a:gd name="connsiteY18" fmla="*/ 0 h 2552675"/>
                  <a:gd name="connsiteX19" fmla="*/ 2291426 w 2293451"/>
                  <a:gd name="connsiteY19" fmla="*/ 763809 h 2552675"/>
                  <a:gd name="connsiteX20" fmla="*/ 2293451 w 2293451"/>
                  <a:gd name="connsiteY20" fmla="*/ 763809 h 2552675"/>
                  <a:gd name="connsiteX21" fmla="*/ 2293451 w 2293451"/>
                  <a:gd name="connsiteY21" fmla="*/ 1707338 h 2552675"/>
                  <a:gd name="connsiteX22" fmla="*/ 2291426 w 2293451"/>
                  <a:gd name="connsiteY22" fmla="*/ 1707338 h 2552675"/>
                  <a:gd name="connsiteX23" fmla="*/ 2291426 w 2293451"/>
                  <a:gd name="connsiteY23" fmla="*/ 1993880 h 2552675"/>
                  <a:gd name="connsiteX24" fmla="*/ 1732631 w 2293451"/>
                  <a:gd name="connsiteY24" fmla="*/ 2552675 h 2552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293451" h="2552675">
                    <a:moveTo>
                      <a:pt x="1617970" y="2350103"/>
                    </a:moveTo>
                    <a:cubicBezTo>
                      <a:pt x="1866189" y="2350103"/>
                      <a:pt x="2067410" y="2148882"/>
                      <a:pt x="2067410" y="1900663"/>
                    </a:cubicBezTo>
                    <a:lnTo>
                      <a:pt x="2067410" y="1670197"/>
                    </a:lnTo>
                    <a:lnTo>
                      <a:pt x="2069039" y="1670197"/>
                    </a:lnTo>
                    <a:lnTo>
                      <a:pt x="2069039" y="911316"/>
                    </a:lnTo>
                    <a:lnTo>
                      <a:pt x="2067410" y="911316"/>
                    </a:lnTo>
                    <a:lnTo>
                      <a:pt x="1145912" y="296983"/>
                    </a:lnTo>
                    <a:lnTo>
                      <a:pt x="224413" y="911316"/>
                    </a:lnTo>
                    <a:lnTo>
                      <a:pt x="224413" y="1607015"/>
                    </a:lnTo>
                    <a:lnTo>
                      <a:pt x="224413" y="1670197"/>
                    </a:lnTo>
                    <a:lnTo>
                      <a:pt x="224413" y="1900663"/>
                    </a:lnTo>
                    <a:cubicBezTo>
                      <a:pt x="224413" y="2148882"/>
                      <a:pt x="425634" y="2350103"/>
                      <a:pt x="673853" y="2350103"/>
                    </a:cubicBezTo>
                    <a:close/>
                    <a:moveTo>
                      <a:pt x="1732631" y="2552675"/>
                    </a:moveTo>
                    <a:lnTo>
                      <a:pt x="558795" y="2552675"/>
                    </a:lnTo>
                    <a:cubicBezTo>
                      <a:pt x="250181" y="2552675"/>
                      <a:pt x="0" y="2302494"/>
                      <a:pt x="0" y="1993880"/>
                    </a:cubicBezTo>
                    <a:lnTo>
                      <a:pt x="0" y="1707338"/>
                    </a:lnTo>
                    <a:lnTo>
                      <a:pt x="0" y="1628783"/>
                    </a:lnTo>
                    <a:lnTo>
                      <a:pt x="0" y="763809"/>
                    </a:lnTo>
                    <a:lnTo>
                      <a:pt x="1145713" y="0"/>
                    </a:lnTo>
                    <a:lnTo>
                      <a:pt x="2291426" y="763809"/>
                    </a:lnTo>
                    <a:lnTo>
                      <a:pt x="2293451" y="763809"/>
                    </a:lnTo>
                    <a:lnTo>
                      <a:pt x="2293451" y="1707338"/>
                    </a:lnTo>
                    <a:lnTo>
                      <a:pt x="2291426" y="1707338"/>
                    </a:lnTo>
                    <a:lnTo>
                      <a:pt x="2291426" y="1993880"/>
                    </a:lnTo>
                    <a:cubicBezTo>
                      <a:pt x="2291426" y="2302494"/>
                      <a:pt x="2041245" y="2552675"/>
                      <a:pt x="1732631" y="2552675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6" name="Прямоугольник 75">
              <a:extLst>
                <a:ext uri="{FF2B5EF4-FFF2-40B4-BE49-F238E27FC236}">
                  <a16:creationId xmlns:a16="http://schemas.microsoft.com/office/drawing/2014/main" id="{A05E971A-5517-4876-9DD0-EF7A1DCE2CBB}"/>
                </a:ext>
              </a:extLst>
            </p:cNvPr>
            <p:cNvSpPr/>
            <p:nvPr/>
          </p:nvSpPr>
          <p:spPr>
            <a:xfrm>
              <a:off x="568875" y="2077147"/>
              <a:ext cx="2185725" cy="15440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1" dirty="0" smtClean="0">
                  <a:solidFill>
                    <a:prstClr val="white"/>
                  </a:solidFill>
                  <a:latin typeface="Calibri"/>
                </a:rPr>
                <a:t>13</a:t>
              </a:r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605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Picture backgrou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9"/>
          <a:stretch/>
        </p:blipFill>
        <p:spPr bwMode="auto">
          <a:xfrm>
            <a:off x="4454184" y="118434"/>
            <a:ext cx="1052506" cy="103384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6" descr="https://1.bp.blogspot.com/-o1Y85u3CUb4/WZRiYlISfEI/AAAAAAAAGv4/iaY5-xxw-KAusV0SN_cH0bJKlhceq61fQCLcBGAs/s1600/%25252525D1%2525252588%25252525D0%25252525BA%25252525D0%25252525BE%25252525D0%25252525BB%25252525D0%25252525B0-2337558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8" descr="https://1.bp.blogspot.com/-o1Y85u3CUb4/WZRiYlISfEI/AAAAAAAAGv4/iaY5-xxw-KAusV0SN_cH0bJKlhceq61fQCLcBGAs/s1600/%25252525D1%2525252588%25252525D0%25252525BA%25252525D0%25252525BE%25252525D0%25252525BB%25252525D0%25252525B0-2337558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ятиугольник 12"/>
          <p:cNvSpPr/>
          <p:nvPr/>
        </p:nvSpPr>
        <p:spPr>
          <a:xfrm>
            <a:off x="799348" y="41872"/>
            <a:ext cx="3134602" cy="676322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КОММУНАЛЬНОЕ ХОЗЯЙСТВО</a:t>
            </a:r>
            <a:endParaRPr lang="ru-RU" sz="20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6" name="Rectangle 17">
            <a:extLst>
              <a:ext uri="{FF2B5EF4-FFF2-40B4-BE49-F238E27FC236}">
                <a16:creationId xmlns:a16="http://schemas.microsoft.com/office/drawing/2014/main" id="{C6FA90EC-C5AC-46A7-9EBF-691E43F7D45D}"/>
              </a:ext>
            </a:extLst>
          </p:cNvPr>
          <p:cNvSpPr/>
          <p:nvPr/>
        </p:nvSpPr>
        <p:spPr>
          <a:xfrm>
            <a:off x="1" y="1152284"/>
            <a:ext cx="5506690" cy="258532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</p:spPr>
        <p:txBody>
          <a:bodyPr wrap="square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107,7 млн.руб.</a:t>
            </a: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kumimoji="0" lang="ru-RU" sz="12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Модернизация сетей водоснабжения</a:t>
            </a: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u-RU" sz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д.Б.Колпаны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п. </a:t>
            </a:r>
            <a:r>
              <a:rPr lang="ru-RU" sz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Войсковицы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2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п.Новый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Свет, </a:t>
            </a:r>
            <a:r>
              <a:rPr lang="ru-RU" sz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п.Дружная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Горка, п. </a:t>
            </a:r>
            <a:r>
              <a:rPr lang="ru-RU" sz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Пудость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п.Терволово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Б.Рейзино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д.Ивановка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п. Сиверский, п. Вырица);</a:t>
            </a:r>
            <a:endParaRPr kumimoji="0" lang="ru-RU" sz="1200" b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kumimoji="0" lang="ru-RU" sz="12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Строительство и модернизация скважин 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п. Дружная Горка, п. Вырица, Рождествено, дер. Мины, пос. Лукаши, дер. </a:t>
            </a:r>
            <a:r>
              <a:rPr lang="ru-RU" sz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Вайялово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дер. Куровицы, </a:t>
            </a:r>
            <a:r>
              <a:rPr lang="ru-RU" sz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д.Меньково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п. 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Сиверский</a:t>
            </a:r>
            <a:r>
              <a:rPr kumimoji="0" lang="ru-RU" sz="1200" b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kumimoji="0" lang="ru-RU" sz="12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Строительство станции водоподготовки</a:t>
            </a:r>
            <a:r>
              <a:rPr kumimoji="0" lang="ru-RU" sz="1200" b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u-RU" sz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п.Елизаветино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пос. </a:t>
            </a:r>
            <a:r>
              <a:rPr lang="ru-RU" sz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Пудость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дер. </a:t>
            </a:r>
            <a:r>
              <a:rPr lang="ru-RU" sz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Лампово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«</a:t>
            </a:r>
            <a:r>
              <a:rPr lang="ru-RU" sz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Борницкий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лес», п. Мыза-Ивановка </a:t>
            </a:r>
            <a:r>
              <a:rPr lang="ru-RU" sz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д.Белогорка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  <a:endParaRPr kumimoji="0" lang="ru-RU" sz="1200" b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kumimoji="0" lang="ru-RU" sz="12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Модернизация канализационных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сетей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очистных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сооружений </a:t>
            </a:r>
            <a:r>
              <a:rPr kumimoji="0" lang="ru-RU" sz="1200" b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(п. Сиверский, </a:t>
            </a:r>
            <a:r>
              <a:rPr lang="ru-RU" sz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д.Белогорка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пос. </a:t>
            </a:r>
            <a:r>
              <a:rPr lang="ru-RU" sz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Пудость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п. Дружная Горка, </a:t>
            </a:r>
            <a:r>
              <a:rPr lang="ru-RU" sz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д.Новосиверская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2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пгт.Тайцы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пос. </a:t>
            </a:r>
            <a:r>
              <a:rPr lang="ru-RU" sz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Войсковицы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пос. </a:t>
            </a:r>
            <a:r>
              <a:rPr lang="ru-RU" sz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Кобралово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пос. Лукаши, дер. </a:t>
            </a:r>
            <a:r>
              <a:rPr lang="ru-RU" sz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Пудомяги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дер. </a:t>
            </a:r>
            <a:r>
              <a:rPr lang="ru-RU" sz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Меньково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kumimoji="0" lang="ru-RU" sz="1200" b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C0542159-8ACB-4B64-AA72-801540DC5840}"/>
              </a:ext>
            </a:extLst>
          </p:cNvPr>
          <p:cNvGrpSpPr/>
          <p:nvPr/>
        </p:nvGrpSpPr>
        <p:grpSpPr>
          <a:xfrm>
            <a:off x="165228" y="4823164"/>
            <a:ext cx="5692356" cy="1001149"/>
            <a:chOff x="3978337" y="3454352"/>
            <a:chExt cx="2118274" cy="18223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9" name="Прямоугольник 78">
              <a:extLst>
                <a:ext uri="{FF2B5EF4-FFF2-40B4-BE49-F238E27FC236}">
                  <a16:creationId xmlns:a16="http://schemas.microsoft.com/office/drawing/2014/main" id="{59C929F1-FD41-4D8B-A6E4-6BD59F6D1CDA}"/>
                </a:ext>
              </a:extLst>
            </p:cNvPr>
            <p:cNvSpPr/>
            <p:nvPr/>
          </p:nvSpPr>
          <p:spPr>
            <a:xfrm>
              <a:off x="3978337" y="3454352"/>
              <a:ext cx="2114682" cy="55965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4,0 млн.руб.</a:t>
              </a:r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id="{E343AF54-FCDF-4CB4-A39F-488BD5EA2BE6}"/>
                </a:ext>
              </a:extLst>
            </p:cNvPr>
            <p:cNvSpPr/>
            <p:nvPr/>
          </p:nvSpPr>
          <p:spPr>
            <a:xfrm>
              <a:off x="3981929" y="4013998"/>
              <a:ext cx="2114682" cy="1262676"/>
            </a:xfrm>
            <a:prstGeom prst="rect">
              <a:avLst/>
            </a:prstGeom>
            <a:solidFill>
              <a:srgbClr val="323232">
                <a:lumMod val="25000"/>
                <a:lumOff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1" name="Прямоугольник 80"/>
          <p:cNvSpPr/>
          <p:nvPr/>
        </p:nvSpPr>
        <p:spPr>
          <a:xfrm>
            <a:off x="153785" y="5085649"/>
            <a:ext cx="57303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Актуализация схем теплоснабжения, водоснабжения,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водоотведения:</a:t>
            </a:r>
            <a:r>
              <a:rPr lang="ru-RU" sz="1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u-RU" sz="1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Елизаветинское СП, </a:t>
            </a:r>
            <a:r>
              <a:rPr lang="ru-RU" sz="1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Таицкое</a:t>
            </a:r>
            <a:r>
              <a:rPr lang="ru-RU" sz="1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ГП, </a:t>
            </a:r>
            <a:r>
              <a:rPr lang="ru-RU" sz="1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Пудомягское</a:t>
            </a:r>
            <a:r>
              <a:rPr lang="ru-RU" sz="1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СП, </a:t>
            </a:r>
            <a:r>
              <a:rPr lang="ru-RU" sz="1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Пудостьское</a:t>
            </a:r>
            <a:r>
              <a:rPr lang="ru-RU" sz="1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СП, </a:t>
            </a:r>
            <a:r>
              <a:rPr lang="ru-RU" sz="1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Сусанинское</a:t>
            </a:r>
            <a:r>
              <a:rPr lang="ru-RU" sz="1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СП).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C0542159-8ACB-4B64-AA72-801540DC5840}"/>
              </a:ext>
            </a:extLst>
          </p:cNvPr>
          <p:cNvGrpSpPr/>
          <p:nvPr/>
        </p:nvGrpSpPr>
        <p:grpSpPr>
          <a:xfrm>
            <a:off x="166872" y="5868349"/>
            <a:ext cx="5692356" cy="874380"/>
            <a:chOff x="3978337" y="3454352"/>
            <a:chExt cx="2118274" cy="15841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59C929F1-FD41-4D8B-A6E4-6BD59F6D1CDA}"/>
                </a:ext>
              </a:extLst>
            </p:cNvPr>
            <p:cNvSpPr/>
            <p:nvPr/>
          </p:nvSpPr>
          <p:spPr>
            <a:xfrm>
              <a:off x="3978337" y="3454352"/>
              <a:ext cx="2114682" cy="55965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25,1 </a:t>
              </a:r>
              <a:r>
                <a:rPr lang="ru-RU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млн.руб.</a:t>
              </a:r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E343AF54-FCDF-4CB4-A39F-488BD5EA2BE6}"/>
                </a:ext>
              </a:extLst>
            </p:cNvPr>
            <p:cNvSpPr/>
            <p:nvPr/>
          </p:nvSpPr>
          <p:spPr>
            <a:xfrm>
              <a:off x="3981929" y="4014000"/>
              <a:ext cx="2114682" cy="1024515"/>
            </a:xfrm>
            <a:prstGeom prst="rect">
              <a:avLst/>
            </a:prstGeom>
            <a:solidFill>
              <a:srgbClr val="323232">
                <a:lumMod val="25000"/>
                <a:lumOff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5" name="Прямоугольник 84"/>
          <p:cNvSpPr/>
          <p:nvPr/>
        </p:nvSpPr>
        <p:spPr>
          <a:xfrm>
            <a:off x="165690" y="6175473"/>
            <a:ext cx="5682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Ремонт </a:t>
            </a:r>
            <a:r>
              <a:rPr lang="ru-RU" sz="1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участков трубопроводов системы </a:t>
            </a:r>
            <a:r>
              <a:rPr lang="ru-RU" sz="1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теплоснабжения</a:t>
            </a:r>
            <a:r>
              <a:rPr lang="ru-RU" sz="1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(</a:t>
            </a:r>
            <a:r>
              <a:rPr lang="ru-RU" sz="1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п.Верево</a:t>
            </a:r>
            <a:r>
              <a:rPr lang="ru-RU" sz="1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п.Елизаветино</a:t>
            </a:r>
            <a:r>
              <a:rPr lang="ru-RU" sz="1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п.Меньково</a:t>
            </a:r>
            <a:r>
              <a:rPr lang="ru-RU" sz="1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п.Сусанино</a:t>
            </a:r>
            <a:r>
              <a:rPr lang="ru-RU" sz="1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0" y="752174"/>
            <a:ext cx="4301783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Теплоснабжение</a:t>
            </a: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водоснабжение </a:t>
            </a:r>
            <a:endParaRPr lang="ru-RU" sz="2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C0542159-8ACB-4B64-AA72-801540DC5840}"/>
              </a:ext>
            </a:extLst>
          </p:cNvPr>
          <p:cNvGrpSpPr/>
          <p:nvPr/>
        </p:nvGrpSpPr>
        <p:grpSpPr>
          <a:xfrm>
            <a:off x="6174603" y="2852936"/>
            <a:ext cx="5875119" cy="3889793"/>
            <a:chOff x="3978337" y="3454352"/>
            <a:chExt cx="2118274" cy="70473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59C929F1-FD41-4D8B-A6E4-6BD59F6D1CDA}"/>
                </a:ext>
              </a:extLst>
            </p:cNvPr>
            <p:cNvSpPr/>
            <p:nvPr/>
          </p:nvSpPr>
          <p:spPr>
            <a:xfrm>
              <a:off x="3978337" y="3454352"/>
              <a:ext cx="2114682" cy="55965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95,8 </a:t>
              </a:r>
              <a:r>
                <a:rPr lang="ru-RU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млн.руб.</a:t>
              </a:r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E343AF54-FCDF-4CB4-A39F-488BD5EA2BE6}"/>
                </a:ext>
              </a:extLst>
            </p:cNvPr>
            <p:cNvSpPr/>
            <p:nvPr/>
          </p:nvSpPr>
          <p:spPr>
            <a:xfrm>
              <a:off x="3981929" y="4013998"/>
              <a:ext cx="2114682" cy="6487710"/>
            </a:xfrm>
            <a:prstGeom prst="rect">
              <a:avLst/>
            </a:prstGeom>
            <a:solidFill>
              <a:srgbClr val="323232">
                <a:lumMod val="25000"/>
                <a:lumOff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6093932" y="3093412"/>
            <a:ext cx="60264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Отраслевой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проект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«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Обеспечение надежности и качества снабжения населения и организаций Ленинградской области электрической и тепловой энергией»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48322" y="3663221"/>
            <a:ext cx="5812808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  <a:tabLst>
                <a:tab pos="180340" algn="l"/>
              </a:tabLst>
            </a:pPr>
            <a:r>
              <a:rPr lang="ru-RU" sz="1400" b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капитальный ремонт</a:t>
            </a:r>
            <a:r>
              <a:rPr lang="ru-RU" sz="1400" b="1" u="sng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участков 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трубопроводов теплоснабжения в д. </a:t>
            </a:r>
            <a:r>
              <a:rPr lang="ru-RU" sz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Шпаньково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от котельной №33 до </a:t>
            </a:r>
            <a:r>
              <a:rPr lang="ru-RU" sz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ж.д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по А. </a:t>
            </a:r>
            <a:r>
              <a:rPr lang="ru-RU" sz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Рыкунова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д.№13, 14, 33 и </a:t>
            </a:r>
            <a:r>
              <a:rPr lang="ru-RU" sz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ул.Коммунальная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д.№10 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сумме </a:t>
            </a:r>
            <a:r>
              <a:rPr lang="ru-RU" sz="1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25,8 </a:t>
            </a:r>
            <a:r>
              <a:rPr lang="ru-RU" sz="12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млн.руб</a:t>
            </a:r>
            <a:r>
              <a:rPr lang="ru-RU" sz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протяженность 2,496 км.);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участка 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тепловых сетей от котельной №7 в п. </a:t>
            </a:r>
            <a:r>
              <a:rPr lang="ru-RU" sz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Пудомяги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до </a:t>
            </a:r>
            <a:r>
              <a:rPr lang="ru-RU" sz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опуска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 </a:t>
            </a:r>
            <a:r>
              <a:rPr lang="ru-RU" sz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высових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опор с переходом под дорогой 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Гатчина-Павловск 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сумме </a:t>
            </a:r>
            <a:r>
              <a:rPr lang="ru-RU" sz="1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18,4 </a:t>
            </a:r>
            <a:r>
              <a:rPr lang="ru-RU" sz="12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млн.руб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(протяженность 1,075 км.);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участка 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трубопроводов теплоснабжения от ТК6 до узла №7 д.№3 с заменой арматуры в пос. </a:t>
            </a:r>
            <a:r>
              <a:rPr lang="ru-RU" sz="12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Тойворово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сумме </a:t>
            </a:r>
            <a:r>
              <a:rPr lang="ru-RU" sz="1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26,6 </a:t>
            </a:r>
            <a:r>
              <a:rPr lang="ru-RU" sz="12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млн.руб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(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протяженность 2,1598 км.);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участка 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теплосети от ТК2 до ТК6 и д.№14, 15, ТК2-ТК3, ТК3-ТК9, ТК9 до д. №3 и д.№6 </a:t>
            </a:r>
            <a:r>
              <a:rPr lang="ru-RU" sz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пл.Манина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 пос. </a:t>
            </a:r>
            <a:r>
              <a:rPr lang="ru-RU" sz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Войсковицы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сумме </a:t>
            </a:r>
            <a:r>
              <a:rPr lang="ru-RU" sz="1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23,1млн.руб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(протяженность 2,804 км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Для резервного энергосбережения объектов жизнеобеспечения населенных пунктов приобретен автономный источник 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электроснабжения(дизель-генератор) – </a:t>
            </a:r>
            <a:r>
              <a:rPr lang="ru-RU" sz="1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1,9 </a:t>
            </a:r>
            <a:r>
              <a:rPr lang="ru-RU" sz="12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млн.руб</a:t>
            </a:r>
            <a:r>
              <a:rPr lang="ru-RU" sz="1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2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40" name="Picture 1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087" y="451494"/>
            <a:ext cx="2816061" cy="2123586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338" y="63673"/>
            <a:ext cx="2693027" cy="1795351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" descr="C:\Users\mma-econ\Desktop\410px-Coat_of_Arms_of_Gatchina_rayon_(Leningrad_oblast)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808" y="14289"/>
            <a:ext cx="547967" cy="68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C0542159-8ACB-4B64-AA72-801540DC5840}"/>
              </a:ext>
            </a:extLst>
          </p:cNvPr>
          <p:cNvGrpSpPr/>
          <p:nvPr/>
        </p:nvGrpSpPr>
        <p:grpSpPr>
          <a:xfrm>
            <a:off x="155575" y="3769099"/>
            <a:ext cx="5692356" cy="1001149"/>
            <a:chOff x="3978337" y="3454352"/>
            <a:chExt cx="2118274" cy="18223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59C929F1-FD41-4D8B-A6E4-6BD59F6D1CDA}"/>
                </a:ext>
              </a:extLst>
            </p:cNvPr>
            <p:cNvSpPr/>
            <p:nvPr/>
          </p:nvSpPr>
          <p:spPr>
            <a:xfrm>
              <a:off x="3978337" y="3454352"/>
              <a:ext cx="2114682" cy="55965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20,0 </a:t>
              </a:r>
              <a:r>
                <a:rPr lang="ru-RU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млн.руб.</a:t>
              </a: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E343AF54-FCDF-4CB4-A39F-488BD5EA2BE6}"/>
                </a:ext>
              </a:extLst>
            </p:cNvPr>
            <p:cNvSpPr/>
            <p:nvPr/>
          </p:nvSpPr>
          <p:spPr>
            <a:xfrm>
              <a:off x="3981929" y="4013998"/>
              <a:ext cx="2114682" cy="1262676"/>
            </a:xfrm>
            <a:prstGeom prst="rect">
              <a:avLst/>
            </a:prstGeom>
            <a:solidFill>
              <a:srgbClr val="323232">
                <a:lumMod val="25000"/>
                <a:lumOff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144132" y="4031584"/>
            <a:ext cx="57303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разработка </a:t>
            </a:r>
            <a:r>
              <a:rPr lang="ru-RU" sz="1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проектно-сметной документации в </a:t>
            </a:r>
            <a:r>
              <a:rPr lang="ru-RU" sz="1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п.г.т</a:t>
            </a:r>
            <a:r>
              <a:rPr lang="ru-RU" sz="1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Сиверский, </a:t>
            </a:r>
            <a:r>
              <a:rPr lang="ru-RU" sz="1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тех. </a:t>
            </a:r>
            <a:r>
              <a:rPr lang="ru-RU" sz="1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обслуживание муниципальных объектов и оборудования водоснабжения, </a:t>
            </a:r>
            <a:r>
              <a:rPr lang="ru-RU" sz="1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аренда </a:t>
            </a:r>
            <a:r>
              <a:rPr lang="ru-RU" sz="1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котельного оборудования, </a:t>
            </a:r>
            <a:r>
              <a:rPr lang="ru-RU" sz="1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прочее.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091" y="1085302"/>
            <a:ext cx="2431068" cy="162057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9081C4A9-3FC4-416B-A4ED-E934BB7A1A07}"/>
              </a:ext>
            </a:extLst>
          </p:cNvPr>
          <p:cNvGrpSpPr/>
          <p:nvPr/>
        </p:nvGrpSpPr>
        <p:grpSpPr>
          <a:xfrm>
            <a:off x="11696294" y="6381328"/>
            <a:ext cx="408557" cy="360040"/>
            <a:chOff x="568875" y="1935831"/>
            <a:chExt cx="2185725" cy="2257792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5656938B-8F64-4D4A-8CD2-EC8287339433}"/>
                </a:ext>
              </a:extLst>
            </p:cNvPr>
            <p:cNvGrpSpPr/>
            <p:nvPr/>
          </p:nvGrpSpPr>
          <p:grpSpPr>
            <a:xfrm>
              <a:off x="647486" y="1935831"/>
              <a:ext cx="2028514" cy="2257792"/>
              <a:chOff x="647486" y="1935831"/>
              <a:chExt cx="2028514" cy="2257792"/>
            </a:xfrm>
          </p:grpSpPr>
          <p:sp>
            <p:nvSpPr>
              <p:cNvPr id="32" name="Полилиния: фигура 6">
                <a:extLst>
                  <a:ext uri="{FF2B5EF4-FFF2-40B4-BE49-F238E27FC236}">
                    <a16:creationId xmlns:a16="http://schemas.microsoft.com/office/drawing/2014/main" id="{5A8D5A46-A55D-4E44-AD1F-1449E7A7B6FA}"/>
                  </a:ext>
                </a:extLst>
              </p:cNvPr>
              <p:cNvSpPr/>
              <p:nvPr/>
            </p:nvSpPr>
            <p:spPr>
              <a:xfrm rot="10800000">
                <a:off x="911117" y="2152141"/>
                <a:ext cx="1501247" cy="1670932"/>
              </a:xfrm>
              <a:custGeom>
                <a:avLst/>
                <a:gdLst>
                  <a:gd name="connsiteX0" fmla="*/ 1147500 w 2297028"/>
                  <a:gd name="connsiteY0" fmla="*/ 0 h 2556656"/>
                  <a:gd name="connsiteX1" fmla="*/ 2295000 w 2297028"/>
                  <a:gd name="connsiteY1" fmla="*/ 765000 h 2556656"/>
                  <a:gd name="connsiteX2" fmla="*/ 2297028 w 2297028"/>
                  <a:gd name="connsiteY2" fmla="*/ 765000 h 2556656"/>
                  <a:gd name="connsiteX3" fmla="*/ 2297028 w 2297028"/>
                  <a:gd name="connsiteY3" fmla="*/ 1710000 h 2556656"/>
                  <a:gd name="connsiteX4" fmla="*/ 2295000 w 2297028"/>
                  <a:gd name="connsiteY4" fmla="*/ 1710000 h 2556656"/>
                  <a:gd name="connsiteX5" fmla="*/ 2295000 w 2297028"/>
                  <a:gd name="connsiteY5" fmla="*/ 1996989 h 2556656"/>
                  <a:gd name="connsiteX6" fmla="*/ 1735333 w 2297028"/>
                  <a:gd name="connsiteY6" fmla="*/ 2556656 h 2556656"/>
                  <a:gd name="connsiteX7" fmla="*/ 559667 w 2297028"/>
                  <a:gd name="connsiteY7" fmla="*/ 2556656 h 2556656"/>
                  <a:gd name="connsiteX8" fmla="*/ 0 w 2297028"/>
                  <a:gd name="connsiteY8" fmla="*/ 1996989 h 2556656"/>
                  <a:gd name="connsiteX9" fmla="*/ 0 w 2297028"/>
                  <a:gd name="connsiteY9" fmla="*/ 1710000 h 2556656"/>
                  <a:gd name="connsiteX10" fmla="*/ 0 w 2297028"/>
                  <a:gd name="connsiteY10" fmla="*/ 1631323 h 2556656"/>
                  <a:gd name="connsiteX11" fmla="*/ 0 w 2297028"/>
                  <a:gd name="connsiteY11" fmla="*/ 765000 h 255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97028" h="2556656">
                    <a:moveTo>
                      <a:pt x="1147500" y="0"/>
                    </a:moveTo>
                    <a:lnTo>
                      <a:pt x="2295000" y="765000"/>
                    </a:lnTo>
                    <a:lnTo>
                      <a:pt x="2297028" y="765000"/>
                    </a:lnTo>
                    <a:lnTo>
                      <a:pt x="2297028" y="1710000"/>
                    </a:lnTo>
                    <a:lnTo>
                      <a:pt x="2295000" y="1710000"/>
                    </a:lnTo>
                    <a:lnTo>
                      <a:pt x="2295000" y="1996989"/>
                    </a:lnTo>
                    <a:cubicBezTo>
                      <a:pt x="2295000" y="2306085"/>
                      <a:pt x="2044429" y="2556656"/>
                      <a:pt x="1735333" y="2556656"/>
                    </a:cubicBezTo>
                    <a:lnTo>
                      <a:pt x="559667" y="2556656"/>
                    </a:lnTo>
                    <a:cubicBezTo>
                      <a:pt x="250571" y="2556656"/>
                      <a:pt x="0" y="2306085"/>
                      <a:pt x="0" y="1996989"/>
                    </a:cubicBezTo>
                    <a:lnTo>
                      <a:pt x="0" y="1710000"/>
                    </a:lnTo>
                    <a:lnTo>
                      <a:pt x="0" y="1631323"/>
                    </a:lnTo>
                    <a:lnTo>
                      <a:pt x="0" y="76500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Полилиния: фигура 12">
                <a:extLst>
                  <a:ext uri="{FF2B5EF4-FFF2-40B4-BE49-F238E27FC236}">
                    <a16:creationId xmlns:a16="http://schemas.microsoft.com/office/drawing/2014/main" id="{E23E0B46-5895-4E95-8007-FBA745E3933D}"/>
                  </a:ext>
                </a:extLst>
              </p:cNvPr>
              <p:cNvSpPr/>
              <p:nvPr/>
            </p:nvSpPr>
            <p:spPr>
              <a:xfrm rot="10800000">
                <a:off x="647486" y="1935831"/>
                <a:ext cx="2028514" cy="2257792"/>
              </a:xfrm>
              <a:custGeom>
                <a:avLst/>
                <a:gdLst>
                  <a:gd name="connsiteX0" fmla="*/ 1617970 w 2293451"/>
                  <a:gd name="connsiteY0" fmla="*/ 2350103 h 2552675"/>
                  <a:gd name="connsiteX1" fmla="*/ 2067410 w 2293451"/>
                  <a:gd name="connsiteY1" fmla="*/ 1900663 h 2552675"/>
                  <a:gd name="connsiteX2" fmla="*/ 2067410 w 2293451"/>
                  <a:gd name="connsiteY2" fmla="*/ 1670197 h 2552675"/>
                  <a:gd name="connsiteX3" fmla="*/ 2069039 w 2293451"/>
                  <a:gd name="connsiteY3" fmla="*/ 1670197 h 2552675"/>
                  <a:gd name="connsiteX4" fmla="*/ 2069039 w 2293451"/>
                  <a:gd name="connsiteY4" fmla="*/ 911316 h 2552675"/>
                  <a:gd name="connsiteX5" fmla="*/ 2067410 w 2293451"/>
                  <a:gd name="connsiteY5" fmla="*/ 911316 h 2552675"/>
                  <a:gd name="connsiteX6" fmla="*/ 1145912 w 2293451"/>
                  <a:gd name="connsiteY6" fmla="*/ 296983 h 2552675"/>
                  <a:gd name="connsiteX7" fmla="*/ 224413 w 2293451"/>
                  <a:gd name="connsiteY7" fmla="*/ 911316 h 2552675"/>
                  <a:gd name="connsiteX8" fmla="*/ 224413 w 2293451"/>
                  <a:gd name="connsiteY8" fmla="*/ 1607015 h 2552675"/>
                  <a:gd name="connsiteX9" fmla="*/ 224413 w 2293451"/>
                  <a:gd name="connsiteY9" fmla="*/ 1670197 h 2552675"/>
                  <a:gd name="connsiteX10" fmla="*/ 224413 w 2293451"/>
                  <a:gd name="connsiteY10" fmla="*/ 1900663 h 2552675"/>
                  <a:gd name="connsiteX11" fmla="*/ 673853 w 2293451"/>
                  <a:gd name="connsiteY11" fmla="*/ 2350103 h 2552675"/>
                  <a:gd name="connsiteX12" fmla="*/ 1732631 w 2293451"/>
                  <a:gd name="connsiteY12" fmla="*/ 2552675 h 2552675"/>
                  <a:gd name="connsiteX13" fmla="*/ 558795 w 2293451"/>
                  <a:gd name="connsiteY13" fmla="*/ 2552675 h 2552675"/>
                  <a:gd name="connsiteX14" fmla="*/ 0 w 2293451"/>
                  <a:gd name="connsiteY14" fmla="*/ 1993880 h 2552675"/>
                  <a:gd name="connsiteX15" fmla="*/ 0 w 2293451"/>
                  <a:gd name="connsiteY15" fmla="*/ 1707338 h 2552675"/>
                  <a:gd name="connsiteX16" fmla="*/ 0 w 2293451"/>
                  <a:gd name="connsiteY16" fmla="*/ 1628783 h 2552675"/>
                  <a:gd name="connsiteX17" fmla="*/ 0 w 2293451"/>
                  <a:gd name="connsiteY17" fmla="*/ 763809 h 2552675"/>
                  <a:gd name="connsiteX18" fmla="*/ 1145713 w 2293451"/>
                  <a:gd name="connsiteY18" fmla="*/ 0 h 2552675"/>
                  <a:gd name="connsiteX19" fmla="*/ 2291426 w 2293451"/>
                  <a:gd name="connsiteY19" fmla="*/ 763809 h 2552675"/>
                  <a:gd name="connsiteX20" fmla="*/ 2293451 w 2293451"/>
                  <a:gd name="connsiteY20" fmla="*/ 763809 h 2552675"/>
                  <a:gd name="connsiteX21" fmla="*/ 2293451 w 2293451"/>
                  <a:gd name="connsiteY21" fmla="*/ 1707338 h 2552675"/>
                  <a:gd name="connsiteX22" fmla="*/ 2291426 w 2293451"/>
                  <a:gd name="connsiteY22" fmla="*/ 1707338 h 2552675"/>
                  <a:gd name="connsiteX23" fmla="*/ 2291426 w 2293451"/>
                  <a:gd name="connsiteY23" fmla="*/ 1993880 h 2552675"/>
                  <a:gd name="connsiteX24" fmla="*/ 1732631 w 2293451"/>
                  <a:gd name="connsiteY24" fmla="*/ 2552675 h 2552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293451" h="2552675">
                    <a:moveTo>
                      <a:pt x="1617970" y="2350103"/>
                    </a:moveTo>
                    <a:cubicBezTo>
                      <a:pt x="1866189" y="2350103"/>
                      <a:pt x="2067410" y="2148882"/>
                      <a:pt x="2067410" y="1900663"/>
                    </a:cubicBezTo>
                    <a:lnTo>
                      <a:pt x="2067410" y="1670197"/>
                    </a:lnTo>
                    <a:lnTo>
                      <a:pt x="2069039" y="1670197"/>
                    </a:lnTo>
                    <a:lnTo>
                      <a:pt x="2069039" y="911316"/>
                    </a:lnTo>
                    <a:lnTo>
                      <a:pt x="2067410" y="911316"/>
                    </a:lnTo>
                    <a:lnTo>
                      <a:pt x="1145912" y="296983"/>
                    </a:lnTo>
                    <a:lnTo>
                      <a:pt x="224413" y="911316"/>
                    </a:lnTo>
                    <a:lnTo>
                      <a:pt x="224413" y="1607015"/>
                    </a:lnTo>
                    <a:lnTo>
                      <a:pt x="224413" y="1670197"/>
                    </a:lnTo>
                    <a:lnTo>
                      <a:pt x="224413" y="1900663"/>
                    </a:lnTo>
                    <a:cubicBezTo>
                      <a:pt x="224413" y="2148882"/>
                      <a:pt x="425634" y="2350103"/>
                      <a:pt x="673853" y="2350103"/>
                    </a:cubicBezTo>
                    <a:close/>
                    <a:moveTo>
                      <a:pt x="1732631" y="2552675"/>
                    </a:moveTo>
                    <a:lnTo>
                      <a:pt x="558795" y="2552675"/>
                    </a:lnTo>
                    <a:cubicBezTo>
                      <a:pt x="250181" y="2552675"/>
                      <a:pt x="0" y="2302494"/>
                      <a:pt x="0" y="1993880"/>
                    </a:cubicBezTo>
                    <a:lnTo>
                      <a:pt x="0" y="1707338"/>
                    </a:lnTo>
                    <a:lnTo>
                      <a:pt x="0" y="1628783"/>
                    </a:lnTo>
                    <a:lnTo>
                      <a:pt x="0" y="763809"/>
                    </a:lnTo>
                    <a:lnTo>
                      <a:pt x="1145713" y="0"/>
                    </a:lnTo>
                    <a:lnTo>
                      <a:pt x="2291426" y="763809"/>
                    </a:lnTo>
                    <a:lnTo>
                      <a:pt x="2293451" y="763809"/>
                    </a:lnTo>
                    <a:lnTo>
                      <a:pt x="2293451" y="1707338"/>
                    </a:lnTo>
                    <a:lnTo>
                      <a:pt x="2291426" y="1707338"/>
                    </a:lnTo>
                    <a:lnTo>
                      <a:pt x="2291426" y="1993880"/>
                    </a:lnTo>
                    <a:cubicBezTo>
                      <a:pt x="2291426" y="2302494"/>
                      <a:pt x="2041245" y="2552675"/>
                      <a:pt x="1732631" y="2552675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A05E971A-5517-4876-9DD0-EF7A1DCE2CBB}"/>
                </a:ext>
              </a:extLst>
            </p:cNvPr>
            <p:cNvSpPr/>
            <p:nvPr/>
          </p:nvSpPr>
          <p:spPr>
            <a:xfrm>
              <a:off x="568875" y="2077147"/>
              <a:ext cx="2185725" cy="15440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1" dirty="0" smtClean="0">
                  <a:solidFill>
                    <a:prstClr val="white"/>
                  </a:solidFill>
                  <a:latin typeface="Calibri"/>
                </a:rPr>
                <a:t>14</a:t>
              </a:r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944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Picture backgrou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9"/>
          <a:stretch/>
        </p:blipFill>
        <p:spPr bwMode="auto">
          <a:xfrm>
            <a:off x="321093" y="1205092"/>
            <a:ext cx="2431255" cy="238816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6" descr="https://1.bp.blogspot.com/-o1Y85u3CUb4/WZRiYlISfEI/AAAAAAAAGv4/iaY5-xxw-KAusV0SN_cH0bJKlhceq61fQCLcBGAs/s1600/%25252525D1%2525252588%25252525D0%25252525BA%25252525D0%25252525BE%25252525D0%25252525BB%25252525D0%25252525B0-2337558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8" descr="https://1.bp.blogspot.com/-o1Y85u3CUb4/WZRiYlISfEI/AAAAAAAAGv4/iaY5-xxw-KAusV0SN_cH0bJKlhceq61fQCLcBGAs/s1600/%25252525D1%2525252588%25252525D0%25252525BA%25252525D0%25252525BE%25252525D0%25252525BB%25252525D0%25252525B0-2337558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ятиугольник 12"/>
          <p:cNvSpPr/>
          <p:nvPr/>
        </p:nvSpPr>
        <p:spPr>
          <a:xfrm>
            <a:off x="932844" y="54863"/>
            <a:ext cx="3134602" cy="676322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КОММУНАЛЬНОЕ ХОЗЯЙСТВО</a:t>
            </a:r>
            <a:endParaRPr lang="ru-RU" sz="20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04616" y="107679"/>
            <a:ext cx="2207568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Газоснабжение</a:t>
            </a:r>
          </a:p>
        </p:txBody>
      </p: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C0542159-8ACB-4B64-AA72-801540DC5840}"/>
              </a:ext>
            </a:extLst>
          </p:cNvPr>
          <p:cNvGrpSpPr/>
          <p:nvPr/>
        </p:nvGrpSpPr>
        <p:grpSpPr>
          <a:xfrm>
            <a:off x="6318038" y="508676"/>
            <a:ext cx="5692356" cy="1005832"/>
            <a:chOff x="3978337" y="3454352"/>
            <a:chExt cx="2118274" cy="18223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id="{59C929F1-FD41-4D8B-A6E4-6BD59F6D1CDA}"/>
                </a:ext>
              </a:extLst>
            </p:cNvPr>
            <p:cNvSpPr/>
            <p:nvPr/>
          </p:nvSpPr>
          <p:spPr>
            <a:xfrm>
              <a:off x="3978337" y="3454352"/>
              <a:ext cx="2114682" cy="5596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6,4 </a:t>
              </a:r>
              <a:r>
                <a:rPr lang="ru-RU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млн.руб.</a:t>
              </a:r>
            </a:p>
          </p:txBody>
        </p:sp>
        <p:sp>
          <p:nvSpPr>
            <p:cNvPr id="91" name="Прямоугольник 90">
              <a:extLst>
                <a:ext uri="{FF2B5EF4-FFF2-40B4-BE49-F238E27FC236}">
                  <a16:creationId xmlns:a16="http://schemas.microsoft.com/office/drawing/2014/main" id="{E343AF54-FCDF-4CB4-A39F-488BD5EA2BE6}"/>
                </a:ext>
              </a:extLst>
            </p:cNvPr>
            <p:cNvSpPr/>
            <p:nvPr/>
          </p:nvSpPr>
          <p:spPr>
            <a:xfrm>
              <a:off x="3981929" y="4013998"/>
              <a:ext cx="2114682" cy="1262676"/>
            </a:xfrm>
            <a:prstGeom prst="rect">
              <a:avLst/>
            </a:prstGeom>
            <a:solidFill>
              <a:srgbClr val="323232">
                <a:lumMod val="25000"/>
                <a:lumOff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2" name="Прямоугольник 91"/>
          <p:cNvSpPr/>
          <p:nvPr/>
        </p:nvSpPr>
        <p:spPr>
          <a:xfrm>
            <a:off x="6306595" y="771161"/>
            <a:ext cx="5730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Реконструкция </a:t>
            </a:r>
            <a:r>
              <a:rPr lang="ru-RU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пункта редуцирования газа</a:t>
            </a:r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0" algn="ctr">
              <a:defRPr/>
            </a:pPr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Малое </a:t>
            </a:r>
            <a:r>
              <a:rPr lang="ru-RU" sz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Верево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Малые Колпаны, </a:t>
            </a:r>
            <a:r>
              <a:rPr lang="ru-RU" sz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д.Котельниково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п.Кобринское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п.Тайцы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C0542159-8ACB-4B64-AA72-801540DC5840}"/>
              </a:ext>
            </a:extLst>
          </p:cNvPr>
          <p:cNvGrpSpPr/>
          <p:nvPr/>
        </p:nvGrpSpPr>
        <p:grpSpPr>
          <a:xfrm>
            <a:off x="6346877" y="1639388"/>
            <a:ext cx="5692356" cy="874380"/>
            <a:chOff x="3978337" y="3454352"/>
            <a:chExt cx="2118274" cy="15841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4" name="Прямоугольник 93">
              <a:extLst>
                <a:ext uri="{FF2B5EF4-FFF2-40B4-BE49-F238E27FC236}">
                  <a16:creationId xmlns:a16="http://schemas.microsoft.com/office/drawing/2014/main" id="{59C929F1-FD41-4D8B-A6E4-6BD59F6D1CDA}"/>
                </a:ext>
              </a:extLst>
            </p:cNvPr>
            <p:cNvSpPr/>
            <p:nvPr/>
          </p:nvSpPr>
          <p:spPr>
            <a:xfrm>
              <a:off x="3978337" y="3454352"/>
              <a:ext cx="2114682" cy="55964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12,1 </a:t>
              </a:r>
              <a:r>
                <a:rPr lang="ru-RU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млн.руб.</a:t>
              </a:r>
            </a:p>
          </p:txBody>
        </p:sp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E343AF54-FCDF-4CB4-A39F-488BD5EA2BE6}"/>
                </a:ext>
              </a:extLst>
            </p:cNvPr>
            <p:cNvSpPr/>
            <p:nvPr/>
          </p:nvSpPr>
          <p:spPr>
            <a:xfrm>
              <a:off x="3981929" y="4014000"/>
              <a:ext cx="2114682" cy="1024515"/>
            </a:xfrm>
            <a:prstGeom prst="rect">
              <a:avLst/>
            </a:prstGeom>
            <a:solidFill>
              <a:srgbClr val="323232">
                <a:lumMod val="25000"/>
                <a:lumOff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6" name="Прямоугольник 95"/>
          <p:cNvSpPr/>
          <p:nvPr/>
        </p:nvSpPr>
        <p:spPr>
          <a:xfrm>
            <a:off x="6345695" y="1946512"/>
            <a:ext cx="56827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Тех.обслуживание</a:t>
            </a:r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построенных распределительных газопроводов </a:t>
            </a:r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газопроводов-вводов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7" name="Рисунок 9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3202769"/>
            <a:ext cx="3298605" cy="2212065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33084" y="826384"/>
            <a:ext cx="3121568" cy="2104775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66763" y="2786642"/>
            <a:ext cx="3130214" cy="2051333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C0542159-8ACB-4B64-AA72-801540DC5840}"/>
              </a:ext>
            </a:extLst>
          </p:cNvPr>
          <p:cNvGrpSpPr/>
          <p:nvPr/>
        </p:nvGrpSpPr>
        <p:grpSpPr>
          <a:xfrm>
            <a:off x="281288" y="4470052"/>
            <a:ext cx="5692356" cy="1005832"/>
            <a:chOff x="3978337" y="3454352"/>
            <a:chExt cx="2118274" cy="18223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59C929F1-FD41-4D8B-A6E4-6BD59F6D1CDA}"/>
                </a:ext>
              </a:extLst>
            </p:cNvPr>
            <p:cNvSpPr/>
            <p:nvPr/>
          </p:nvSpPr>
          <p:spPr>
            <a:xfrm>
              <a:off x="3978337" y="3454352"/>
              <a:ext cx="2114682" cy="55965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4,5 </a:t>
              </a:r>
              <a:r>
                <a:rPr lang="ru-RU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млн.руб.</a:t>
              </a:r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:a16="http://schemas.microsoft.com/office/drawing/2014/main" id="{E343AF54-FCDF-4CB4-A39F-488BD5EA2BE6}"/>
                </a:ext>
              </a:extLst>
            </p:cNvPr>
            <p:cNvSpPr/>
            <p:nvPr/>
          </p:nvSpPr>
          <p:spPr>
            <a:xfrm>
              <a:off x="3981929" y="4013998"/>
              <a:ext cx="2114682" cy="1262676"/>
            </a:xfrm>
            <a:prstGeom prst="rect">
              <a:avLst/>
            </a:prstGeom>
            <a:solidFill>
              <a:srgbClr val="323232">
                <a:lumMod val="25000"/>
                <a:lumOff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1" name="Прямоугольник 100"/>
          <p:cNvSpPr/>
          <p:nvPr/>
        </p:nvSpPr>
        <p:spPr>
          <a:xfrm>
            <a:off x="269845" y="4732537"/>
            <a:ext cx="573039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3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</a:t>
            </a:r>
            <a:r>
              <a:rPr lang="ru-RU" sz="13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риобретены </a:t>
            </a:r>
            <a:r>
              <a:rPr lang="ru-RU" sz="13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</a:t>
            </a:r>
            <a:r>
              <a:rPr lang="ru-RU" sz="13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заменены светодиодные лампы </a:t>
            </a:r>
            <a:r>
              <a:rPr lang="ru-RU" sz="13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</a:t>
            </a:r>
            <a:r>
              <a:rPr lang="ru-RU" sz="13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  <a:r>
              <a:rPr lang="ru-RU" sz="13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образовательном </a:t>
            </a:r>
            <a:r>
              <a:rPr lang="ru-RU" sz="13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учреждении, </a:t>
            </a:r>
            <a:r>
              <a:rPr lang="ru-RU" sz="13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ремонтно-косметические и электромонтажные </a:t>
            </a:r>
            <a:r>
              <a:rPr lang="ru-RU" sz="13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работы, утепление </a:t>
            </a:r>
            <a:r>
              <a:rPr lang="ru-RU" sz="13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пола в детской художественной школе г. Гатчины</a:t>
            </a:r>
            <a:endParaRPr lang="ru-RU" sz="13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C0542159-8ACB-4B64-AA72-801540DC5840}"/>
              </a:ext>
            </a:extLst>
          </p:cNvPr>
          <p:cNvGrpSpPr/>
          <p:nvPr/>
        </p:nvGrpSpPr>
        <p:grpSpPr>
          <a:xfrm>
            <a:off x="299292" y="5609602"/>
            <a:ext cx="5692356" cy="874380"/>
            <a:chOff x="3978337" y="3454352"/>
            <a:chExt cx="2118274" cy="15841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3" name="Прямоугольник 102">
              <a:extLst>
                <a:ext uri="{FF2B5EF4-FFF2-40B4-BE49-F238E27FC236}">
                  <a16:creationId xmlns:a16="http://schemas.microsoft.com/office/drawing/2014/main" id="{59C929F1-FD41-4D8B-A6E4-6BD59F6D1CDA}"/>
                </a:ext>
              </a:extLst>
            </p:cNvPr>
            <p:cNvSpPr/>
            <p:nvPr/>
          </p:nvSpPr>
          <p:spPr>
            <a:xfrm>
              <a:off x="3978337" y="3454352"/>
              <a:ext cx="2114682" cy="55964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2,6 </a:t>
              </a:r>
              <a:r>
                <a:rPr lang="ru-RU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млн.руб.</a:t>
              </a:r>
            </a:p>
          </p:txBody>
        </p:sp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id="{E343AF54-FCDF-4CB4-A39F-488BD5EA2BE6}"/>
                </a:ext>
              </a:extLst>
            </p:cNvPr>
            <p:cNvSpPr/>
            <p:nvPr/>
          </p:nvSpPr>
          <p:spPr>
            <a:xfrm>
              <a:off x="3981929" y="4014000"/>
              <a:ext cx="2114682" cy="1024515"/>
            </a:xfrm>
            <a:prstGeom prst="rect">
              <a:avLst/>
            </a:prstGeom>
            <a:solidFill>
              <a:srgbClr val="323232">
                <a:lumMod val="25000"/>
                <a:lumOff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5" name="Прямоугольник 104"/>
          <p:cNvSpPr/>
          <p:nvPr/>
        </p:nvSpPr>
        <p:spPr>
          <a:xfrm>
            <a:off x="308945" y="6006573"/>
            <a:ext cx="56827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</a:t>
            </a:r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становка дизель-генератора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287914" y="4077072"/>
            <a:ext cx="2686802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Энергосбережение</a:t>
            </a:r>
            <a:endParaRPr lang="ru-RU" sz="2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1" descr="C:\Users\mma-econ\Desktop\410px-Coat_of_Arms_of_Gatchina_rayon_(Leningrad_oblast).sv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808" y="95683"/>
            <a:ext cx="695400" cy="86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023" y="4664139"/>
            <a:ext cx="2978918" cy="1985945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983" y="3125055"/>
            <a:ext cx="1256925" cy="125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9081C4A9-3FC4-416B-A4ED-E934BB7A1A07}"/>
              </a:ext>
            </a:extLst>
          </p:cNvPr>
          <p:cNvGrpSpPr/>
          <p:nvPr/>
        </p:nvGrpSpPr>
        <p:grpSpPr>
          <a:xfrm>
            <a:off x="11696294" y="6381328"/>
            <a:ext cx="408557" cy="360040"/>
            <a:chOff x="568875" y="1935831"/>
            <a:chExt cx="2185725" cy="2257792"/>
          </a:xfrm>
        </p:grpSpPr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5656938B-8F64-4D4A-8CD2-EC8287339433}"/>
                </a:ext>
              </a:extLst>
            </p:cNvPr>
            <p:cNvGrpSpPr/>
            <p:nvPr/>
          </p:nvGrpSpPr>
          <p:grpSpPr>
            <a:xfrm>
              <a:off x="647486" y="1935831"/>
              <a:ext cx="2028514" cy="2257792"/>
              <a:chOff x="647486" y="1935831"/>
              <a:chExt cx="2028514" cy="2257792"/>
            </a:xfrm>
          </p:grpSpPr>
          <p:sp>
            <p:nvSpPr>
              <p:cNvPr id="33" name="Полилиния: фигура 6">
                <a:extLst>
                  <a:ext uri="{FF2B5EF4-FFF2-40B4-BE49-F238E27FC236}">
                    <a16:creationId xmlns:a16="http://schemas.microsoft.com/office/drawing/2014/main" id="{5A8D5A46-A55D-4E44-AD1F-1449E7A7B6FA}"/>
                  </a:ext>
                </a:extLst>
              </p:cNvPr>
              <p:cNvSpPr/>
              <p:nvPr/>
            </p:nvSpPr>
            <p:spPr>
              <a:xfrm rot="10800000">
                <a:off x="911117" y="2152141"/>
                <a:ext cx="1501247" cy="1670932"/>
              </a:xfrm>
              <a:custGeom>
                <a:avLst/>
                <a:gdLst>
                  <a:gd name="connsiteX0" fmla="*/ 1147500 w 2297028"/>
                  <a:gd name="connsiteY0" fmla="*/ 0 h 2556656"/>
                  <a:gd name="connsiteX1" fmla="*/ 2295000 w 2297028"/>
                  <a:gd name="connsiteY1" fmla="*/ 765000 h 2556656"/>
                  <a:gd name="connsiteX2" fmla="*/ 2297028 w 2297028"/>
                  <a:gd name="connsiteY2" fmla="*/ 765000 h 2556656"/>
                  <a:gd name="connsiteX3" fmla="*/ 2297028 w 2297028"/>
                  <a:gd name="connsiteY3" fmla="*/ 1710000 h 2556656"/>
                  <a:gd name="connsiteX4" fmla="*/ 2295000 w 2297028"/>
                  <a:gd name="connsiteY4" fmla="*/ 1710000 h 2556656"/>
                  <a:gd name="connsiteX5" fmla="*/ 2295000 w 2297028"/>
                  <a:gd name="connsiteY5" fmla="*/ 1996989 h 2556656"/>
                  <a:gd name="connsiteX6" fmla="*/ 1735333 w 2297028"/>
                  <a:gd name="connsiteY6" fmla="*/ 2556656 h 2556656"/>
                  <a:gd name="connsiteX7" fmla="*/ 559667 w 2297028"/>
                  <a:gd name="connsiteY7" fmla="*/ 2556656 h 2556656"/>
                  <a:gd name="connsiteX8" fmla="*/ 0 w 2297028"/>
                  <a:gd name="connsiteY8" fmla="*/ 1996989 h 2556656"/>
                  <a:gd name="connsiteX9" fmla="*/ 0 w 2297028"/>
                  <a:gd name="connsiteY9" fmla="*/ 1710000 h 2556656"/>
                  <a:gd name="connsiteX10" fmla="*/ 0 w 2297028"/>
                  <a:gd name="connsiteY10" fmla="*/ 1631323 h 2556656"/>
                  <a:gd name="connsiteX11" fmla="*/ 0 w 2297028"/>
                  <a:gd name="connsiteY11" fmla="*/ 765000 h 255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97028" h="2556656">
                    <a:moveTo>
                      <a:pt x="1147500" y="0"/>
                    </a:moveTo>
                    <a:lnTo>
                      <a:pt x="2295000" y="765000"/>
                    </a:lnTo>
                    <a:lnTo>
                      <a:pt x="2297028" y="765000"/>
                    </a:lnTo>
                    <a:lnTo>
                      <a:pt x="2297028" y="1710000"/>
                    </a:lnTo>
                    <a:lnTo>
                      <a:pt x="2295000" y="1710000"/>
                    </a:lnTo>
                    <a:lnTo>
                      <a:pt x="2295000" y="1996989"/>
                    </a:lnTo>
                    <a:cubicBezTo>
                      <a:pt x="2295000" y="2306085"/>
                      <a:pt x="2044429" y="2556656"/>
                      <a:pt x="1735333" y="2556656"/>
                    </a:cubicBezTo>
                    <a:lnTo>
                      <a:pt x="559667" y="2556656"/>
                    </a:lnTo>
                    <a:cubicBezTo>
                      <a:pt x="250571" y="2556656"/>
                      <a:pt x="0" y="2306085"/>
                      <a:pt x="0" y="1996989"/>
                    </a:cubicBezTo>
                    <a:lnTo>
                      <a:pt x="0" y="1710000"/>
                    </a:lnTo>
                    <a:lnTo>
                      <a:pt x="0" y="1631323"/>
                    </a:lnTo>
                    <a:lnTo>
                      <a:pt x="0" y="76500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Полилиния: фигура 12">
                <a:extLst>
                  <a:ext uri="{FF2B5EF4-FFF2-40B4-BE49-F238E27FC236}">
                    <a16:creationId xmlns:a16="http://schemas.microsoft.com/office/drawing/2014/main" id="{E23E0B46-5895-4E95-8007-FBA745E3933D}"/>
                  </a:ext>
                </a:extLst>
              </p:cNvPr>
              <p:cNvSpPr/>
              <p:nvPr/>
            </p:nvSpPr>
            <p:spPr>
              <a:xfrm rot="10800000">
                <a:off x="647486" y="1935831"/>
                <a:ext cx="2028514" cy="2257792"/>
              </a:xfrm>
              <a:custGeom>
                <a:avLst/>
                <a:gdLst>
                  <a:gd name="connsiteX0" fmla="*/ 1617970 w 2293451"/>
                  <a:gd name="connsiteY0" fmla="*/ 2350103 h 2552675"/>
                  <a:gd name="connsiteX1" fmla="*/ 2067410 w 2293451"/>
                  <a:gd name="connsiteY1" fmla="*/ 1900663 h 2552675"/>
                  <a:gd name="connsiteX2" fmla="*/ 2067410 w 2293451"/>
                  <a:gd name="connsiteY2" fmla="*/ 1670197 h 2552675"/>
                  <a:gd name="connsiteX3" fmla="*/ 2069039 w 2293451"/>
                  <a:gd name="connsiteY3" fmla="*/ 1670197 h 2552675"/>
                  <a:gd name="connsiteX4" fmla="*/ 2069039 w 2293451"/>
                  <a:gd name="connsiteY4" fmla="*/ 911316 h 2552675"/>
                  <a:gd name="connsiteX5" fmla="*/ 2067410 w 2293451"/>
                  <a:gd name="connsiteY5" fmla="*/ 911316 h 2552675"/>
                  <a:gd name="connsiteX6" fmla="*/ 1145912 w 2293451"/>
                  <a:gd name="connsiteY6" fmla="*/ 296983 h 2552675"/>
                  <a:gd name="connsiteX7" fmla="*/ 224413 w 2293451"/>
                  <a:gd name="connsiteY7" fmla="*/ 911316 h 2552675"/>
                  <a:gd name="connsiteX8" fmla="*/ 224413 w 2293451"/>
                  <a:gd name="connsiteY8" fmla="*/ 1607015 h 2552675"/>
                  <a:gd name="connsiteX9" fmla="*/ 224413 w 2293451"/>
                  <a:gd name="connsiteY9" fmla="*/ 1670197 h 2552675"/>
                  <a:gd name="connsiteX10" fmla="*/ 224413 w 2293451"/>
                  <a:gd name="connsiteY10" fmla="*/ 1900663 h 2552675"/>
                  <a:gd name="connsiteX11" fmla="*/ 673853 w 2293451"/>
                  <a:gd name="connsiteY11" fmla="*/ 2350103 h 2552675"/>
                  <a:gd name="connsiteX12" fmla="*/ 1732631 w 2293451"/>
                  <a:gd name="connsiteY12" fmla="*/ 2552675 h 2552675"/>
                  <a:gd name="connsiteX13" fmla="*/ 558795 w 2293451"/>
                  <a:gd name="connsiteY13" fmla="*/ 2552675 h 2552675"/>
                  <a:gd name="connsiteX14" fmla="*/ 0 w 2293451"/>
                  <a:gd name="connsiteY14" fmla="*/ 1993880 h 2552675"/>
                  <a:gd name="connsiteX15" fmla="*/ 0 w 2293451"/>
                  <a:gd name="connsiteY15" fmla="*/ 1707338 h 2552675"/>
                  <a:gd name="connsiteX16" fmla="*/ 0 w 2293451"/>
                  <a:gd name="connsiteY16" fmla="*/ 1628783 h 2552675"/>
                  <a:gd name="connsiteX17" fmla="*/ 0 w 2293451"/>
                  <a:gd name="connsiteY17" fmla="*/ 763809 h 2552675"/>
                  <a:gd name="connsiteX18" fmla="*/ 1145713 w 2293451"/>
                  <a:gd name="connsiteY18" fmla="*/ 0 h 2552675"/>
                  <a:gd name="connsiteX19" fmla="*/ 2291426 w 2293451"/>
                  <a:gd name="connsiteY19" fmla="*/ 763809 h 2552675"/>
                  <a:gd name="connsiteX20" fmla="*/ 2293451 w 2293451"/>
                  <a:gd name="connsiteY20" fmla="*/ 763809 h 2552675"/>
                  <a:gd name="connsiteX21" fmla="*/ 2293451 w 2293451"/>
                  <a:gd name="connsiteY21" fmla="*/ 1707338 h 2552675"/>
                  <a:gd name="connsiteX22" fmla="*/ 2291426 w 2293451"/>
                  <a:gd name="connsiteY22" fmla="*/ 1707338 h 2552675"/>
                  <a:gd name="connsiteX23" fmla="*/ 2291426 w 2293451"/>
                  <a:gd name="connsiteY23" fmla="*/ 1993880 h 2552675"/>
                  <a:gd name="connsiteX24" fmla="*/ 1732631 w 2293451"/>
                  <a:gd name="connsiteY24" fmla="*/ 2552675 h 2552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293451" h="2552675">
                    <a:moveTo>
                      <a:pt x="1617970" y="2350103"/>
                    </a:moveTo>
                    <a:cubicBezTo>
                      <a:pt x="1866189" y="2350103"/>
                      <a:pt x="2067410" y="2148882"/>
                      <a:pt x="2067410" y="1900663"/>
                    </a:cubicBezTo>
                    <a:lnTo>
                      <a:pt x="2067410" y="1670197"/>
                    </a:lnTo>
                    <a:lnTo>
                      <a:pt x="2069039" y="1670197"/>
                    </a:lnTo>
                    <a:lnTo>
                      <a:pt x="2069039" y="911316"/>
                    </a:lnTo>
                    <a:lnTo>
                      <a:pt x="2067410" y="911316"/>
                    </a:lnTo>
                    <a:lnTo>
                      <a:pt x="1145912" y="296983"/>
                    </a:lnTo>
                    <a:lnTo>
                      <a:pt x="224413" y="911316"/>
                    </a:lnTo>
                    <a:lnTo>
                      <a:pt x="224413" y="1607015"/>
                    </a:lnTo>
                    <a:lnTo>
                      <a:pt x="224413" y="1670197"/>
                    </a:lnTo>
                    <a:lnTo>
                      <a:pt x="224413" y="1900663"/>
                    </a:lnTo>
                    <a:cubicBezTo>
                      <a:pt x="224413" y="2148882"/>
                      <a:pt x="425634" y="2350103"/>
                      <a:pt x="673853" y="2350103"/>
                    </a:cubicBezTo>
                    <a:close/>
                    <a:moveTo>
                      <a:pt x="1732631" y="2552675"/>
                    </a:moveTo>
                    <a:lnTo>
                      <a:pt x="558795" y="2552675"/>
                    </a:lnTo>
                    <a:cubicBezTo>
                      <a:pt x="250181" y="2552675"/>
                      <a:pt x="0" y="2302494"/>
                      <a:pt x="0" y="1993880"/>
                    </a:cubicBezTo>
                    <a:lnTo>
                      <a:pt x="0" y="1707338"/>
                    </a:lnTo>
                    <a:lnTo>
                      <a:pt x="0" y="1628783"/>
                    </a:lnTo>
                    <a:lnTo>
                      <a:pt x="0" y="763809"/>
                    </a:lnTo>
                    <a:lnTo>
                      <a:pt x="1145713" y="0"/>
                    </a:lnTo>
                    <a:lnTo>
                      <a:pt x="2291426" y="763809"/>
                    </a:lnTo>
                    <a:lnTo>
                      <a:pt x="2293451" y="763809"/>
                    </a:lnTo>
                    <a:lnTo>
                      <a:pt x="2293451" y="1707338"/>
                    </a:lnTo>
                    <a:lnTo>
                      <a:pt x="2291426" y="1707338"/>
                    </a:lnTo>
                    <a:lnTo>
                      <a:pt x="2291426" y="1993880"/>
                    </a:lnTo>
                    <a:cubicBezTo>
                      <a:pt x="2291426" y="2302494"/>
                      <a:pt x="2041245" y="2552675"/>
                      <a:pt x="1732631" y="2552675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A05E971A-5517-4876-9DD0-EF7A1DCE2CBB}"/>
                </a:ext>
              </a:extLst>
            </p:cNvPr>
            <p:cNvSpPr/>
            <p:nvPr/>
          </p:nvSpPr>
          <p:spPr>
            <a:xfrm>
              <a:off x="568875" y="2077147"/>
              <a:ext cx="2185725" cy="15440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1" dirty="0" smtClean="0">
                  <a:solidFill>
                    <a:prstClr val="white"/>
                  </a:solidFill>
                  <a:latin typeface="Calibri"/>
                </a:rPr>
                <a:t>15</a:t>
              </a:r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0509" y="3681325"/>
            <a:ext cx="2711533" cy="38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8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Прямоугольник 174">
            <a:extLst>
              <a:ext uri="{FF2B5EF4-FFF2-40B4-BE49-F238E27FC236}">
                <a16:creationId xmlns:a16="http://schemas.microsoft.com/office/drawing/2014/main" id="{E343AF54-FCDF-4CB4-A39F-488BD5EA2BE6}"/>
              </a:ext>
            </a:extLst>
          </p:cNvPr>
          <p:cNvSpPr/>
          <p:nvPr/>
        </p:nvSpPr>
        <p:spPr>
          <a:xfrm>
            <a:off x="8281069" y="2703012"/>
            <a:ext cx="3796668" cy="3588823"/>
          </a:xfrm>
          <a:prstGeom prst="rect">
            <a:avLst/>
          </a:prstGeom>
          <a:solidFill>
            <a:srgbClr val="323232">
              <a:lumMod val="25000"/>
              <a:lumOff val="75000"/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3" name="Рисунок 1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806" y="322770"/>
            <a:ext cx="2716427" cy="1534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2" name="Рисунок 1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955" y="317709"/>
            <a:ext cx="2791401" cy="1423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1" name="Рисунок 18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79" y="5181922"/>
            <a:ext cx="3257025" cy="1592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AutoShape 16" descr="https://1.bp.blogspot.com/-o1Y85u3CUb4/WZRiYlISfEI/AAAAAAAAGv4/iaY5-xxw-KAusV0SN_cH0bJKlhceq61fQCLcBGAs/s1600/%25252525D1%2525252588%25252525D0%25252525BA%25252525D0%25252525BE%25252525D0%25252525BB%25252525D0%25252525B0-2337558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8" descr="https://1.bp.blogspot.com/-o1Y85u3CUb4/WZRiYlISfEI/AAAAAAAAGv4/iaY5-xxw-KAusV0SN_cH0bJKlhceq61fQCLcBGAs/s1600/%25252525D1%2525252588%25252525D0%25252525BA%25252525D0%25252525BE%25252525D0%25252525BB%25252525D0%25252525B0-2337558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ятиугольник 12"/>
          <p:cNvSpPr/>
          <p:nvPr/>
        </p:nvSpPr>
        <p:spPr>
          <a:xfrm>
            <a:off x="932844" y="54863"/>
            <a:ext cx="3134602" cy="676322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АВТОДОРОГИ</a:t>
            </a:r>
            <a:endParaRPr lang="ru-RU" sz="20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11825" y="82675"/>
            <a:ext cx="7680176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lvl="0" algn="r">
              <a:defRPr/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Исполнение за 2024 год составляет </a:t>
            </a: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181,8 </a:t>
            </a:r>
            <a:r>
              <a:rPr lang="ru-RU" sz="2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(99,7%) </a:t>
            </a:r>
          </a:p>
        </p:txBody>
      </p: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C0542159-8ACB-4B64-AA72-801540DC5840}"/>
              </a:ext>
            </a:extLst>
          </p:cNvPr>
          <p:cNvGrpSpPr/>
          <p:nvPr/>
        </p:nvGrpSpPr>
        <p:grpSpPr>
          <a:xfrm>
            <a:off x="310418" y="987325"/>
            <a:ext cx="5104105" cy="1005832"/>
            <a:chOff x="3978337" y="3454352"/>
            <a:chExt cx="2118274" cy="18223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id="{59C929F1-FD41-4D8B-A6E4-6BD59F6D1CDA}"/>
                </a:ext>
              </a:extLst>
            </p:cNvPr>
            <p:cNvSpPr/>
            <p:nvPr/>
          </p:nvSpPr>
          <p:spPr>
            <a:xfrm>
              <a:off x="3978337" y="3454352"/>
              <a:ext cx="2114682" cy="55965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48,0 </a:t>
              </a:r>
              <a:r>
                <a:rPr lang="ru-RU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млн.руб.</a:t>
              </a:r>
            </a:p>
          </p:txBody>
        </p:sp>
        <p:sp>
          <p:nvSpPr>
            <p:cNvPr id="91" name="Прямоугольник 90">
              <a:extLst>
                <a:ext uri="{FF2B5EF4-FFF2-40B4-BE49-F238E27FC236}">
                  <a16:creationId xmlns:a16="http://schemas.microsoft.com/office/drawing/2014/main" id="{E343AF54-FCDF-4CB4-A39F-488BD5EA2BE6}"/>
                </a:ext>
              </a:extLst>
            </p:cNvPr>
            <p:cNvSpPr/>
            <p:nvPr/>
          </p:nvSpPr>
          <p:spPr>
            <a:xfrm>
              <a:off x="3981929" y="4013998"/>
              <a:ext cx="2114682" cy="1262676"/>
            </a:xfrm>
            <a:prstGeom prst="rect">
              <a:avLst/>
            </a:prstGeom>
            <a:solidFill>
              <a:srgbClr val="323232">
                <a:lumMod val="25000"/>
                <a:lumOff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2" name="Прямоугольник 91"/>
          <p:cNvSpPr/>
          <p:nvPr/>
        </p:nvSpPr>
        <p:spPr>
          <a:xfrm>
            <a:off x="319073" y="1249005"/>
            <a:ext cx="50362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Содержание</a:t>
            </a:r>
            <a:r>
              <a:rPr lang="ru-RU" sz="1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4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уборка </a:t>
            </a:r>
            <a:r>
              <a:rPr lang="ru-RU" sz="1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автомобильных дорог местного </a:t>
            </a:r>
            <a:r>
              <a:rPr lang="ru-RU" sz="14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значения:</a:t>
            </a:r>
            <a:r>
              <a:rPr lang="ru-RU" sz="1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нанесение дорожной разметки, установка дорожных знаков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9" name="Полилиния: фигура 23">
            <a:extLst>
              <a:ext uri="{FF2B5EF4-FFF2-40B4-BE49-F238E27FC236}">
                <a16:creationId xmlns:a16="http://schemas.microsoft.com/office/drawing/2014/main" id="{3C494533-E702-488B-B67F-B01DCF68B0B3}"/>
              </a:ext>
            </a:extLst>
          </p:cNvPr>
          <p:cNvSpPr/>
          <p:nvPr/>
        </p:nvSpPr>
        <p:spPr>
          <a:xfrm>
            <a:off x="3749040" y="5440680"/>
            <a:ext cx="2385060" cy="1432560"/>
          </a:xfrm>
          <a:custGeom>
            <a:avLst/>
            <a:gdLst>
              <a:gd name="connsiteX0" fmla="*/ 205740 w 2385060"/>
              <a:gd name="connsiteY0" fmla="*/ 0 h 1432560"/>
              <a:gd name="connsiteX1" fmla="*/ 0 w 2385060"/>
              <a:gd name="connsiteY1" fmla="*/ 1417320 h 1432560"/>
              <a:gd name="connsiteX2" fmla="*/ 2385060 w 2385060"/>
              <a:gd name="connsiteY2" fmla="*/ 1432560 h 1432560"/>
              <a:gd name="connsiteX3" fmla="*/ 205740 w 2385060"/>
              <a:gd name="connsiteY3" fmla="*/ 0 h 143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5060" h="1432560">
                <a:moveTo>
                  <a:pt x="205740" y="0"/>
                </a:moveTo>
                <a:lnTo>
                  <a:pt x="0" y="1417320"/>
                </a:lnTo>
                <a:lnTo>
                  <a:pt x="2385060" y="1432560"/>
                </a:lnTo>
                <a:lnTo>
                  <a:pt x="205740" y="0"/>
                </a:lnTo>
                <a:close/>
              </a:path>
            </a:pathLst>
          </a:custGeom>
          <a:solidFill>
            <a:srgbClr val="F07F09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Полилиния: фигура 22">
            <a:extLst>
              <a:ext uri="{FF2B5EF4-FFF2-40B4-BE49-F238E27FC236}">
                <a16:creationId xmlns:a16="http://schemas.microsoft.com/office/drawing/2014/main" id="{C270D3D9-CB45-4126-A37F-87878A083AC5}"/>
              </a:ext>
            </a:extLst>
          </p:cNvPr>
          <p:cNvSpPr/>
          <p:nvPr/>
        </p:nvSpPr>
        <p:spPr>
          <a:xfrm>
            <a:off x="6012180" y="2164080"/>
            <a:ext cx="1066800" cy="838200"/>
          </a:xfrm>
          <a:custGeom>
            <a:avLst/>
            <a:gdLst>
              <a:gd name="connsiteX0" fmla="*/ 76200 w 1066800"/>
              <a:gd name="connsiteY0" fmla="*/ 0 h 838200"/>
              <a:gd name="connsiteX1" fmla="*/ 0 w 1066800"/>
              <a:gd name="connsiteY1" fmla="*/ 838200 h 838200"/>
              <a:gd name="connsiteX2" fmla="*/ 1051560 w 1066800"/>
              <a:gd name="connsiteY2" fmla="*/ 807720 h 838200"/>
              <a:gd name="connsiteX3" fmla="*/ 1066800 w 1066800"/>
              <a:gd name="connsiteY3" fmla="*/ 274320 h 838200"/>
              <a:gd name="connsiteX4" fmla="*/ 632460 w 1066800"/>
              <a:gd name="connsiteY4" fmla="*/ 68580 h 838200"/>
              <a:gd name="connsiteX5" fmla="*/ 76200 w 1066800"/>
              <a:gd name="connsiteY5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6800" h="838200">
                <a:moveTo>
                  <a:pt x="76200" y="0"/>
                </a:moveTo>
                <a:lnTo>
                  <a:pt x="0" y="838200"/>
                </a:lnTo>
                <a:lnTo>
                  <a:pt x="1051560" y="807720"/>
                </a:lnTo>
                <a:lnTo>
                  <a:pt x="1066800" y="274320"/>
                </a:lnTo>
                <a:lnTo>
                  <a:pt x="632460" y="68580"/>
                </a:lnTo>
                <a:lnTo>
                  <a:pt x="76200" y="0"/>
                </a:lnTo>
                <a:close/>
              </a:path>
            </a:pathLst>
          </a:custGeom>
          <a:solidFill>
            <a:srgbClr val="F07F09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Полилиния: фигура 21">
            <a:extLst>
              <a:ext uri="{FF2B5EF4-FFF2-40B4-BE49-F238E27FC236}">
                <a16:creationId xmlns:a16="http://schemas.microsoft.com/office/drawing/2014/main" id="{A49781C2-B98D-427F-B7D7-15630B05909C}"/>
              </a:ext>
            </a:extLst>
          </p:cNvPr>
          <p:cNvSpPr/>
          <p:nvPr/>
        </p:nvSpPr>
        <p:spPr>
          <a:xfrm>
            <a:off x="5762624" y="2876550"/>
            <a:ext cx="1681163" cy="1066800"/>
          </a:xfrm>
          <a:custGeom>
            <a:avLst/>
            <a:gdLst>
              <a:gd name="connsiteX0" fmla="*/ 1676400 w 1676400"/>
              <a:gd name="connsiteY0" fmla="*/ 0 h 1066800"/>
              <a:gd name="connsiteX1" fmla="*/ 1676400 w 1676400"/>
              <a:gd name="connsiteY1" fmla="*/ 1066800 h 1066800"/>
              <a:gd name="connsiteX2" fmla="*/ 0 w 1676400"/>
              <a:gd name="connsiteY2" fmla="*/ 561975 h 1066800"/>
              <a:gd name="connsiteX3" fmla="*/ 257175 w 1676400"/>
              <a:gd name="connsiteY3" fmla="*/ 280988 h 1066800"/>
              <a:gd name="connsiteX4" fmla="*/ 1676400 w 1676400"/>
              <a:gd name="connsiteY4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1066800">
                <a:moveTo>
                  <a:pt x="1676400" y="0"/>
                </a:moveTo>
                <a:lnTo>
                  <a:pt x="1676400" y="1066800"/>
                </a:lnTo>
                <a:lnTo>
                  <a:pt x="0" y="561975"/>
                </a:lnTo>
                <a:lnTo>
                  <a:pt x="257175" y="280988"/>
                </a:lnTo>
                <a:lnTo>
                  <a:pt x="1676400" y="0"/>
                </a:lnTo>
                <a:close/>
              </a:path>
            </a:pathLst>
          </a:custGeom>
          <a:solidFill>
            <a:srgbClr val="F07F09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Полилиния: фигура 20">
            <a:extLst>
              <a:ext uri="{FF2B5EF4-FFF2-40B4-BE49-F238E27FC236}">
                <a16:creationId xmlns:a16="http://schemas.microsoft.com/office/drawing/2014/main" id="{5D5E0919-B55B-4F92-9B1A-07210447CBF7}"/>
              </a:ext>
            </a:extLst>
          </p:cNvPr>
          <p:cNvSpPr/>
          <p:nvPr/>
        </p:nvSpPr>
        <p:spPr>
          <a:xfrm>
            <a:off x="5426869" y="3357563"/>
            <a:ext cx="2107406" cy="1176337"/>
          </a:xfrm>
          <a:custGeom>
            <a:avLst/>
            <a:gdLst>
              <a:gd name="connsiteX0" fmla="*/ 0 w 2109787"/>
              <a:gd name="connsiteY0" fmla="*/ 0 h 1176337"/>
              <a:gd name="connsiteX1" fmla="*/ 0 w 2109787"/>
              <a:gd name="connsiteY1" fmla="*/ 1176337 h 1176337"/>
              <a:gd name="connsiteX2" fmla="*/ 2109787 w 2109787"/>
              <a:gd name="connsiteY2" fmla="*/ 981075 h 1176337"/>
              <a:gd name="connsiteX3" fmla="*/ 1752600 w 2109787"/>
              <a:gd name="connsiteY3" fmla="*/ 619125 h 1176337"/>
              <a:gd name="connsiteX4" fmla="*/ 0 w 2109787"/>
              <a:gd name="connsiteY4" fmla="*/ 0 h 117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9787" h="1176337">
                <a:moveTo>
                  <a:pt x="0" y="0"/>
                </a:moveTo>
                <a:lnTo>
                  <a:pt x="0" y="1176337"/>
                </a:lnTo>
                <a:lnTo>
                  <a:pt x="2109787" y="981075"/>
                </a:lnTo>
                <a:lnTo>
                  <a:pt x="1752600" y="619125"/>
                </a:lnTo>
                <a:lnTo>
                  <a:pt x="0" y="0"/>
                </a:lnTo>
                <a:close/>
              </a:path>
            </a:pathLst>
          </a:custGeom>
          <a:solidFill>
            <a:srgbClr val="F07F09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Полилиния: фигура 19">
            <a:extLst>
              <a:ext uri="{FF2B5EF4-FFF2-40B4-BE49-F238E27FC236}">
                <a16:creationId xmlns:a16="http://schemas.microsoft.com/office/drawing/2014/main" id="{C6F94CFE-85F1-4DE1-9484-3B834AFF6F48}"/>
              </a:ext>
            </a:extLst>
          </p:cNvPr>
          <p:cNvSpPr/>
          <p:nvPr/>
        </p:nvSpPr>
        <p:spPr>
          <a:xfrm>
            <a:off x="4343400" y="4198620"/>
            <a:ext cx="3805238" cy="2674620"/>
          </a:xfrm>
          <a:custGeom>
            <a:avLst/>
            <a:gdLst>
              <a:gd name="connsiteX0" fmla="*/ 3749040 w 3787140"/>
              <a:gd name="connsiteY0" fmla="*/ 0 h 2674620"/>
              <a:gd name="connsiteX1" fmla="*/ 3787140 w 3787140"/>
              <a:gd name="connsiteY1" fmla="*/ 2674620 h 2674620"/>
              <a:gd name="connsiteX2" fmla="*/ 1996440 w 3787140"/>
              <a:gd name="connsiteY2" fmla="*/ 2667000 h 2674620"/>
              <a:gd name="connsiteX3" fmla="*/ 0 w 3787140"/>
              <a:gd name="connsiteY3" fmla="*/ 1196340 h 2674620"/>
              <a:gd name="connsiteX4" fmla="*/ 1546860 w 3787140"/>
              <a:gd name="connsiteY4" fmla="*/ 373380 h 2674620"/>
              <a:gd name="connsiteX5" fmla="*/ 3749040 w 3787140"/>
              <a:gd name="connsiteY5" fmla="*/ 0 h 267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7140" h="2674620">
                <a:moveTo>
                  <a:pt x="3749040" y="0"/>
                </a:moveTo>
                <a:lnTo>
                  <a:pt x="3787140" y="2674620"/>
                </a:lnTo>
                <a:lnTo>
                  <a:pt x="1996440" y="2667000"/>
                </a:lnTo>
                <a:lnTo>
                  <a:pt x="0" y="1196340"/>
                </a:lnTo>
                <a:lnTo>
                  <a:pt x="1546860" y="373380"/>
                </a:lnTo>
                <a:lnTo>
                  <a:pt x="3749040" y="0"/>
                </a:lnTo>
                <a:close/>
              </a:path>
            </a:pathLst>
          </a:custGeom>
          <a:solidFill>
            <a:srgbClr val="F07F09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Полилиния: фигура 15">
            <a:extLst>
              <a:ext uri="{FF2B5EF4-FFF2-40B4-BE49-F238E27FC236}">
                <a16:creationId xmlns:a16="http://schemas.microsoft.com/office/drawing/2014/main" id="{A7257276-6EB1-4CE8-9F8D-B4216BBFD46B}"/>
              </a:ext>
            </a:extLst>
          </p:cNvPr>
          <p:cNvSpPr/>
          <p:nvPr/>
        </p:nvSpPr>
        <p:spPr>
          <a:xfrm>
            <a:off x="3951449" y="1989000"/>
            <a:ext cx="4158731" cy="4891108"/>
          </a:xfrm>
          <a:custGeom>
            <a:avLst/>
            <a:gdLst>
              <a:gd name="connsiteX0" fmla="*/ 2247900 w 4743450"/>
              <a:gd name="connsiteY0" fmla="*/ 5829300 h 5848350"/>
              <a:gd name="connsiteX1" fmla="*/ 0 w 4743450"/>
              <a:gd name="connsiteY1" fmla="*/ 3562350 h 5848350"/>
              <a:gd name="connsiteX2" fmla="*/ 3581400 w 4743450"/>
              <a:gd name="connsiteY2" fmla="*/ 2533650 h 5848350"/>
              <a:gd name="connsiteX3" fmla="*/ 1390650 w 4743450"/>
              <a:gd name="connsiteY3" fmla="*/ 1219200 h 5848350"/>
              <a:gd name="connsiteX4" fmla="*/ 3162300 w 4743450"/>
              <a:gd name="connsiteY4" fmla="*/ 838200 h 5848350"/>
              <a:gd name="connsiteX5" fmla="*/ 1962150 w 4743450"/>
              <a:gd name="connsiteY5" fmla="*/ 0 h 5848350"/>
              <a:gd name="connsiteX6" fmla="*/ 3962400 w 4743450"/>
              <a:gd name="connsiteY6" fmla="*/ 781050 h 5848350"/>
              <a:gd name="connsiteX7" fmla="*/ 2457450 w 4743450"/>
              <a:gd name="connsiteY7" fmla="*/ 1371600 h 5848350"/>
              <a:gd name="connsiteX8" fmla="*/ 4743450 w 4743450"/>
              <a:gd name="connsiteY8" fmla="*/ 2533650 h 5848350"/>
              <a:gd name="connsiteX9" fmla="*/ 1257300 w 4743450"/>
              <a:gd name="connsiteY9" fmla="*/ 3829050 h 5848350"/>
              <a:gd name="connsiteX10" fmla="*/ 3638550 w 4743450"/>
              <a:gd name="connsiteY10" fmla="*/ 5848350 h 5848350"/>
              <a:gd name="connsiteX11" fmla="*/ 2247900 w 4743450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936051 h 5955101"/>
              <a:gd name="connsiteX1" fmla="*/ 14909 w 4644059"/>
              <a:gd name="connsiteY1" fmla="*/ 3669101 h 5955101"/>
              <a:gd name="connsiteX2" fmla="*/ 3482009 w 4644059"/>
              <a:gd name="connsiteY2" fmla="*/ 2640401 h 5955101"/>
              <a:gd name="connsiteX3" fmla="*/ 1291259 w 4644059"/>
              <a:gd name="connsiteY3" fmla="*/ 1325951 h 5955101"/>
              <a:gd name="connsiteX4" fmla="*/ 3062909 w 4644059"/>
              <a:gd name="connsiteY4" fmla="*/ 944951 h 5955101"/>
              <a:gd name="connsiteX5" fmla="*/ 1862759 w 4644059"/>
              <a:gd name="connsiteY5" fmla="*/ 106751 h 5955101"/>
              <a:gd name="connsiteX6" fmla="*/ 3863009 w 4644059"/>
              <a:gd name="connsiteY6" fmla="*/ 887801 h 5955101"/>
              <a:gd name="connsiteX7" fmla="*/ 2358059 w 4644059"/>
              <a:gd name="connsiteY7" fmla="*/ 1478351 h 5955101"/>
              <a:gd name="connsiteX8" fmla="*/ 4644059 w 4644059"/>
              <a:gd name="connsiteY8" fmla="*/ 2640401 h 5955101"/>
              <a:gd name="connsiteX9" fmla="*/ 1157909 w 4644059"/>
              <a:gd name="connsiteY9" fmla="*/ 3935801 h 5955101"/>
              <a:gd name="connsiteX10" fmla="*/ 3539159 w 4644059"/>
              <a:gd name="connsiteY10" fmla="*/ 5955101 h 5955101"/>
              <a:gd name="connsiteX11" fmla="*/ 2148509 w 4644059"/>
              <a:gd name="connsiteY11" fmla="*/ 5936051 h 5955101"/>
              <a:gd name="connsiteX0" fmla="*/ 2148509 w 4644059"/>
              <a:gd name="connsiteY0" fmla="*/ 5936051 h 5955101"/>
              <a:gd name="connsiteX1" fmla="*/ 14909 w 4644059"/>
              <a:gd name="connsiteY1" fmla="*/ 3669101 h 5955101"/>
              <a:gd name="connsiteX2" fmla="*/ 3482009 w 4644059"/>
              <a:gd name="connsiteY2" fmla="*/ 2640401 h 5955101"/>
              <a:gd name="connsiteX3" fmla="*/ 1291259 w 4644059"/>
              <a:gd name="connsiteY3" fmla="*/ 1325951 h 5955101"/>
              <a:gd name="connsiteX4" fmla="*/ 3062909 w 4644059"/>
              <a:gd name="connsiteY4" fmla="*/ 944951 h 5955101"/>
              <a:gd name="connsiteX5" fmla="*/ 1862759 w 4644059"/>
              <a:gd name="connsiteY5" fmla="*/ 106751 h 5955101"/>
              <a:gd name="connsiteX6" fmla="*/ 3863009 w 4644059"/>
              <a:gd name="connsiteY6" fmla="*/ 887801 h 5955101"/>
              <a:gd name="connsiteX7" fmla="*/ 2358059 w 4644059"/>
              <a:gd name="connsiteY7" fmla="*/ 1478351 h 5955101"/>
              <a:gd name="connsiteX8" fmla="*/ 4644059 w 4644059"/>
              <a:gd name="connsiteY8" fmla="*/ 2640401 h 5955101"/>
              <a:gd name="connsiteX9" fmla="*/ 1157909 w 4644059"/>
              <a:gd name="connsiteY9" fmla="*/ 3935801 h 5955101"/>
              <a:gd name="connsiteX10" fmla="*/ 3539159 w 4644059"/>
              <a:gd name="connsiteY10" fmla="*/ 5955101 h 5955101"/>
              <a:gd name="connsiteX11" fmla="*/ 2148509 w 4644059"/>
              <a:gd name="connsiteY11" fmla="*/ 5936051 h 5955101"/>
              <a:gd name="connsiteX0" fmla="*/ 2148509 w 4644059"/>
              <a:gd name="connsiteY0" fmla="*/ 5936051 h 5955101"/>
              <a:gd name="connsiteX1" fmla="*/ 14909 w 4644059"/>
              <a:gd name="connsiteY1" fmla="*/ 3669101 h 5955101"/>
              <a:gd name="connsiteX2" fmla="*/ 3482009 w 4644059"/>
              <a:gd name="connsiteY2" fmla="*/ 2640401 h 5955101"/>
              <a:gd name="connsiteX3" fmla="*/ 1291259 w 4644059"/>
              <a:gd name="connsiteY3" fmla="*/ 1325951 h 5955101"/>
              <a:gd name="connsiteX4" fmla="*/ 3062909 w 4644059"/>
              <a:gd name="connsiteY4" fmla="*/ 944951 h 5955101"/>
              <a:gd name="connsiteX5" fmla="*/ 1862759 w 4644059"/>
              <a:gd name="connsiteY5" fmla="*/ 106751 h 5955101"/>
              <a:gd name="connsiteX6" fmla="*/ 3863009 w 4644059"/>
              <a:gd name="connsiteY6" fmla="*/ 887801 h 5955101"/>
              <a:gd name="connsiteX7" fmla="*/ 2358059 w 4644059"/>
              <a:gd name="connsiteY7" fmla="*/ 1478351 h 5955101"/>
              <a:gd name="connsiteX8" fmla="*/ 4644059 w 4644059"/>
              <a:gd name="connsiteY8" fmla="*/ 2640401 h 5955101"/>
              <a:gd name="connsiteX9" fmla="*/ 1157909 w 4644059"/>
              <a:gd name="connsiteY9" fmla="*/ 3935801 h 5955101"/>
              <a:gd name="connsiteX10" fmla="*/ 3539159 w 4644059"/>
              <a:gd name="connsiteY10" fmla="*/ 5955101 h 5955101"/>
              <a:gd name="connsiteX11" fmla="*/ 2148509 w 4644059"/>
              <a:gd name="connsiteY11" fmla="*/ 5936051 h 5955101"/>
              <a:gd name="connsiteX0" fmla="*/ 2148509 w 4644059"/>
              <a:gd name="connsiteY0" fmla="*/ 5936051 h 5955101"/>
              <a:gd name="connsiteX1" fmla="*/ 14909 w 4644059"/>
              <a:gd name="connsiteY1" fmla="*/ 3669101 h 5955101"/>
              <a:gd name="connsiteX2" fmla="*/ 3482009 w 4644059"/>
              <a:gd name="connsiteY2" fmla="*/ 2640401 h 5955101"/>
              <a:gd name="connsiteX3" fmla="*/ 1291259 w 4644059"/>
              <a:gd name="connsiteY3" fmla="*/ 1325951 h 5955101"/>
              <a:gd name="connsiteX4" fmla="*/ 3062909 w 4644059"/>
              <a:gd name="connsiteY4" fmla="*/ 944951 h 5955101"/>
              <a:gd name="connsiteX5" fmla="*/ 1862759 w 4644059"/>
              <a:gd name="connsiteY5" fmla="*/ 106751 h 5955101"/>
              <a:gd name="connsiteX6" fmla="*/ 3863009 w 4644059"/>
              <a:gd name="connsiteY6" fmla="*/ 887801 h 5955101"/>
              <a:gd name="connsiteX7" fmla="*/ 2358059 w 4644059"/>
              <a:gd name="connsiteY7" fmla="*/ 1478351 h 5955101"/>
              <a:gd name="connsiteX8" fmla="*/ 4644059 w 4644059"/>
              <a:gd name="connsiteY8" fmla="*/ 2640401 h 5955101"/>
              <a:gd name="connsiteX9" fmla="*/ 1157909 w 4644059"/>
              <a:gd name="connsiteY9" fmla="*/ 3935801 h 5955101"/>
              <a:gd name="connsiteX10" fmla="*/ 3539159 w 4644059"/>
              <a:gd name="connsiteY10" fmla="*/ 5955101 h 5955101"/>
              <a:gd name="connsiteX11" fmla="*/ 2148509 w 4644059"/>
              <a:gd name="connsiteY11" fmla="*/ 5936051 h 5955101"/>
              <a:gd name="connsiteX0" fmla="*/ 2148509 w 4644059"/>
              <a:gd name="connsiteY0" fmla="*/ 5929564 h 5948614"/>
              <a:gd name="connsiteX1" fmla="*/ 14909 w 4644059"/>
              <a:gd name="connsiteY1" fmla="*/ 3662614 h 5948614"/>
              <a:gd name="connsiteX2" fmla="*/ 3482009 w 4644059"/>
              <a:gd name="connsiteY2" fmla="*/ 2633914 h 5948614"/>
              <a:gd name="connsiteX3" fmla="*/ 1291259 w 4644059"/>
              <a:gd name="connsiteY3" fmla="*/ 1319464 h 5948614"/>
              <a:gd name="connsiteX4" fmla="*/ 3062909 w 4644059"/>
              <a:gd name="connsiteY4" fmla="*/ 938464 h 5948614"/>
              <a:gd name="connsiteX5" fmla="*/ 1862759 w 4644059"/>
              <a:gd name="connsiteY5" fmla="*/ 100264 h 5948614"/>
              <a:gd name="connsiteX6" fmla="*/ 3863009 w 4644059"/>
              <a:gd name="connsiteY6" fmla="*/ 881314 h 5948614"/>
              <a:gd name="connsiteX7" fmla="*/ 2358059 w 4644059"/>
              <a:gd name="connsiteY7" fmla="*/ 1471864 h 5948614"/>
              <a:gd name="connsiteX8" fmla="*/ 4644059 w 4644059"/>
              <a:gd name="connsiteY8" fmla="*/ 2633914 h 5948614"/>
              <a:gd name="connsiteX9" fmla="*/ 1157909 w 4644059"/>
              <a:gd name="connsiteY9" fmla="*/ 3929314 h 5948614"/>
              <a:gd name="connsiteX10" fmla="*/ 3539159 w 4644059"/>
              <a:gd name="connsiteY10" fmla="*/ 5948614 h 5948614"/>
              <a:gd name="connsiteX11" fmla="*/ 2148509 w 4644059"/>
              <a:gd name="connsiteY11" fmla="*/ 5929564 h 5948614"/>
              <a:gd name="connsiteX0" fmla="*/ 2148509 w 4644059"/>
              <a:gd name="connsiteY0" fmla="*/ 5856640 h 5875690"/>
              <a:gd name="connsiteX1" fmla="*/ 14909 w 4644059"/>
              <a:gd name="connsiteY1" fmla="*/ 3589690 h 5875690"/>
              <a:gd name="connsiteX2" fmla="*/ 3482009 w 4644059"/>
              <a:gd name="connsiteY2" fmla="*/ 2560990 h 5875690"/>
              <a:gd name="connsiteX3" fmla="*/ 1291259 w 4644059"/>
              <a:gd name="connsiteY3" fmla="*/ 1246540 h 5875690"/>
              <a:gd name="connsiteX4" fmla="*/ 3062909 w 4644059"/>
              <a:gd name="connsiteY4" fmla="*/ 865540 h 5875690"/>
              <a:gd name="connsiteX5" fmla="*/ 1862759 w 4644059"/>
              <a:gd name="connsiteY5" fmla="*/ 27340 h 5875690"/>
              <a:gd name="connsiteX6" fmla="*/ 3863009 w 4644059"/>
              <a:gd name="connsiteY6" fmla="*/ 808390 h 5875690"/>
              <a:gd name="connsiteX7" fmla="*/ 2358059 w 4644059"/>
              <a:gd name="connsiteY7" fmla="*/ 1398940 h 5875690"/>
              <a:gd name="connsiteX8" fmla="*/ 4644059 w 4644059"/>
              <a:gd name="connsiteY8" fmla="*/ 2560990 h 5875690"/>
              <a:gd name="connsiteX9" fmla="*/ 1157909 w 4644059"/>
              <a:gd name="connsiteY9" fmla="*/ 3856390 h 5875690"/>
              <a:gd name="connsiteX10" fmla="*/ 3539159 w 4644059"/>
              <a:gd name="connsiteY10" fmla="*/ 5875690 h 5875690"/>
              <a:gd name="connsiteX11" fmla="*/ 2148509 w 4644059"/>
              <a:gd name="connsiteY11" fmla="*/ 5856640 h 5875690"/>
              <a:gd name="connsiteX0" fmla="*/ 2148509 w 4644059"/>
              <a:gd name="connsiteY0" fmla="*/ 5856640 h 5875690"/>
              <a:gd name="connsiteX1" fmla="*/ 14909 w 4644059"/>
              <a:gd name="connsiteY1" fmla="*/ 3589690 h 5875690"/>
              <a:gd name="connsiteX2" fmla="*/ 3482009 w 4644059"/>
              <a:gd name="connsiteY2" fmla="*/ 2560990 h 5875690"/>
              <a:gd name="connsiteX3" fmla="*/ 1291259 w 4644059"/>
              <a:gd name="connsiteY3" fmla="*/ 1246540 h 5875690"/>
              <a:gd name="connsiteX4" fmla="*/ 3062909 w 4644059"/>
              <a:gd name="connsiteY4" fmla="*/ 865540 h 5875690"/>
              <a:gd name="connsiteX5" fmla="*/ 1862759 w 4644059"/>
              <a:gd name="connsiteY5" fmla="*/ 27340 h 5875690"/>
              <a:gd name="connsiteX6" fmla="*/ 3863009 w 4644059"/>
              <a:gd name="connsiteY6" fmla="*/ 808390 h 5875690"/>
              <a:gd name="connsiteX7" fmla="*/ 2358059 w 4644059"/>
              <a:gd name="connsiteY7" fmla="*/ 1398940 h 5875690"/>
              <a:gd name="connsiteX8" fmla="*/ 4644059 w 4644059"/>
              <a:gd name="connsiteY8" fmla="*/ 2560990 h 5875690"/>
              <a:gd name="connsiteX9" fmla="*/ 1157909 w 4644059"/>
              <a:gd name="connsiteY9" fmla="*/ 3856390 h 5875690"/>
              <a:gd name="connsiteX10" fmla="*/ 3539159 w 4644059"/>
              <a:gd name="connsiteY10" fmla="*/ 5875690 h 5875690"/>
              <a:gd name="connsiteX11" fmla="*/ 2148509 w 4644059"/>
              <a:gd name="connsiteY11" fmla="*/ 5856640 h 5875690"/>
              <a:gd name="connsiteX0" fmla="*/ 2148509 w 4644059"/>
              <a:gd name="connsiteY0" fmla="*/ 5856640 h 5875690"/>
              <a:gd name="connsiteX1" fmla="*/ 14909 w 4644059"/>
              <a:gd name="connsiteY1" fmla="*/ 3589690 h 5875690"/>
              <a:gd name="connsiteX2" fmla="*/ 3482009 w 4644059"/>
              <a:gd name="connsiteY2" fmla="*/ 2560990 h 5875690"/>
              <a:gd name="connsiteX3" fmla="*/ 1291259 w 4644059"/>
              <a:gd name="connsiteY3" fmla="*/ 1246540 h 5875690"/>
              <a:gd name="connsiteX4" fmla="*/ 3062909 w 4644059"/>
              <a:gd name="connsiteY4" fmla="*/ 865540 h 5875690"/>
              <a:gd name="connsiteX5" fmla="*/ 1862759 w 4644059"/>
              <a:gd name="connsiteY5" fmla="*/ 27340 h 5875690"/>
              <a:gd name="connsiteX6" fmla="*/ 3863009 w 4644059"/>
              <a:gd name="connsiteY6" fmla="*/ 808390 h 5875690"/>
              <a:gd name="connsiteX7" fmla="*/ 2358059 w 4644059"/>
              <a:gd name="connsiteY7" fmla="*/ 1398940 h 5875690"/>
              <a:gd name="connsiteX8" fmla="*/ 4644059 w 4644059"/>
              <a:gd name="connsiteY8" fmla="*/ 2560990 h 5875690"/>
              <a:gd name="connsiteX9" fmla="*/ 1157909 w 4644059"/>
              <a:gd name="connsiteY9" fmla="*/ 3856390 h 5875690"/>
              <a:gd name="connsiteX10" fmla="*/ 3539159 w 4644059"/>
              <a:gd name="connsiteY10" fmla="*/ 5875690 h 5875690"/>
              <a:gd name="connsiteX11" fmla="*/ 2148509 w 4644059"/>
              <a:gd name="connsiteY11" fmla="*/ 5856640 h 5875690"/>
              <a:gd name="connsiteX0" fmla="*/ 2148509 w 4644059"/>
              <a:gd name="connsiteY0" fmla="*/ 5856640 h 5875690"/>
              <a:gd name="connsiteX1" fmla="*/ 14909 w 4644059"/>
              <a:gd name="connsiteY1" fmla="*/ 3589690 h 5875690"/>
              <a:gd name="connsiteX2" fmla="*/ 3482009 w 4644059"/>
              <a:gd name="connsiteY2" fmla="*/ 2560990 h 5875690"/>
              <a:gd name="connsiteX3" fmla="*/ 1291259 w 4644059"/>
              <a:gd name="connsiteY3" fmla="*/ 1246540 h 5875690"/>
              <a:gd name="connsiteX4" fmla="*/ 3062909 w 4644059"/>
              <a:gd name="connsiteY4" fmla="*/ 865540 h 5875690"/>
              <a:gd name="connsiteX5" fmla="*/ 1862759 w 4644059"/>
              <a:gd name="connsiteY5" fmla="*/ 27340 h 5875690"/>
              <a:gd name="connsiteX6" fmla="*/ 3863009 w 4644059"/>
              <a:gd name="connsiteY6" fmla="*/ 808390 h 5875690"/>
              <a:gd name="connsiteX7" fmla="*/ 2358059 w 4644059"/>
              <a:gd name="connsiteY7" fmla="*/ 1398940 h 5875690"/>
              <a:gd name="connsiteX8" fmla="*/ 4644059 w 4644059"/>
              <a:gd name="connsiteY8" fmla="*/ 2560990 h 5875690"/>
              <a:gd name="connsiteX9" fmla="*/ 1157909 w 4644059"/>
              <a:gd name="connsiteY9" fmla="*/ 3856390 h 5875690"/>
              <a:gd name="connsiteX10" fmla="*/ 3539159 w 4644059"/>
              <a:gd name="connsiteY10" fmla="*/ 5875690 h 5875690"/>
              <a:gd name="connsiteX11" fmla="*/ 2148509 w 4644059"/>
              <a:gd name="connsiteY11" fmla="*/ 5856640 h 5875690"/>
              <a:gd name="connsiteX0" fmla="*/ 2016409 w 4511959"/>
              <a:gd name="connsiteY0" fmla="*/ 5856640 h 5875690"/>
              <a:gd name="connsiteX1" fmla="*/ 16159 w 4511959"/>
              <a:gd name="connsiteY1" fmla="*/ 3570640 h 5875690"/>
              <a:gd name="connsiteX2" fmla="*/ 3349909 w 4511959"/>
              <a:gd name="connsiteY2" fmla="*/ 2560990 h 5875690"/>
              <a:gd name="connsiteX3" fmla="*/ 1159159 w 4511959"/>
              <a:gd name="connsiteY3" fmla="*/ 1246540 h 5875690"/>
              <a:gd name="connsiteX4" fmla="*/ 2930809 w 4511959"/>
              <a:gd name="connsiteY4" fmla="*/ 865540 h 5875690"/>
              <a:gd name="connsiteX5" fmla="*/ 1730659 w 4511959"/>
              <a:gd name="connsiteY5" fmla="*/ 27340 h 5875690"/>
              <a:gd name="connsiteX6" fmla="*/ 3730909 w 4511959"/>
              <a:gd name="connsiteY6" fmla="*/ 808390 h 5875690"/>
              <a:gd name="connsiteX7" fmla="*/ 2225959 w 4511959"/>
              <a:gd name="connsiteY7" fmla="*/ 1398940 h 5875690"/>
              <a:gd name="connsiteX8" fmla="*/ 4511959 w 4511959"/>
              <a:gd name="connsiteY8" fmla="*/ 2560990 h 5875690"/>
              <a:gd name="connsiteX9" fmla="*/ 1025809 w 4511959"/>
              <a:gd name="connsiteY9" fmla="*/ 3856390 h 5875690"/>
              <a:gd name="connsiteX10" fmla="*/ 3407059 w 4511959"/>
              <a:gd name="connsiteY10" fmla="*/ 5875690 h 5875690"/>
              <a:gd name="connsiteX11" fmla="*/ 2016409 w 4511959"/>
              <a:gd name="connsiteY11" fmla="*/ 5856640 h 5875690"/>
              <a:gd name="connsiteX0" fmla="*/ 2016409 w 4511959"/>
              <a:gd name="connsiteY0" fmla="*/ 5856640 h 5875690"/>
              <a:gd name="connsiteX1" fmla="*/ 16159 w 4511959"/>
              <a:gd name="connsiteY1" fmla="*/ 3570640 h 5875690"/>
              <a:gd name="connsiteX2" fmla="*/ 3349909 w 4511959"/>
              <a:gd name="connsiteY2" fmla="*/ 2560990 h 5875690"/>
              <a:gd name="connsiteX3" fmla="*/ 1159159 w 4511959"/>
              <a:gd name="connsiteY3" fmla="*/ 1246540 h 5875690"/>
              <a:gd name="connsiteX4" fmla="*/ 2930809 w 4511959"/>
              <a:gd name="connsiteY4" fmla="*/ 865540 h 5875690"/>
              <a:gd name="connsiteX5" fmla="*/ 1730659 w 4511959"/>
              <a:gd name="connsiteY5" fmla="*/ 27340 h 5875690"/>
              <a:gd name="connsiteX6" fmla="*/ 3730909 w 4511959"/>
              <a:gd name="connsiteY6" fmla="*/ 808390 h 5875690"/>
              <a:gd name="connsiteX7" fmla="*/ 2225959 w 4511959"/>
              <a:gd name="connsiteY7" fmla="*/ 1398940 h 5875690"/>
              <a:gd name="connsiteX8" fmla="*/ 4511959 w 4511959"/>
              <a:gd name="connsiteY8" fmla="*/ 2560990 h 5875690"/>
              <a:gd name="connsiteX9" fmla="*/ 1025809 w 4511959"/>
              <a:gd name="connsiteY9" fmla="*/ 3856390 h 5875690"/>
              <a:gd name="connsiteX10" fmla="*/ 3407059 w 4511959"/>
              <a:gd name="connsiteY10" fmla="*/ 5875690 h 5875690"/>
              <a:gd name="connsiteX11" fmla="*/ 2016409 w 4511959"/>
              <a:gd name="connsiteY11" fmla="*/ 5856640 h 5875690"/>
              <a:gd name="connsiteX0" fmla="*/ 2065089 w 4560639"/>
              <a:gd name="connsiteY0" fmla="*/ 5856640 h 5875690"/>
              <a:gd name="connsiteX1" fmla="*/ 64839 w 4560639"/>
              <a:gd name="connsiteY1" fmla="*/ 3570640 h 5875690"/>
              <a:gd name="connsiteX2" fmla="*/ 3398589 w 4560639"/>
              <a:gd name="connsiteY2" fmla="*/ 2560990 h 5875690"/>
              <a:gd name="connsiteX3" fmla="*/ 1207839 w 4560639"/>
              <a:gd name="connsiteY3" fmla="*/ 1246540 h 5875690"/>
              <a:gd name="connsiteX4" fmla="*/ 2979489 w 4560639"/>
              <a:gd name="connsiteY4" fmla="*/ 865540 h 5875690"/>
              <a:gd name="connsiteX5" fmla="*/ 1779339 w 4560639"/>
              <a:gd name="connsiteY5" fmla="*/ 27340 h 5875690"/>
              <a:gd name="connsiteX6" fmla="*/ 3779589 w 4560639"/>
              <a:gd name="connsiteY6" fmla="*/ 808390 h 5875690"/>
              <a:gd name="connsiteX7" fmla="*/ 2274639 w 4560639"/>
              <a:gd name="connsiteY7" fmla="*/ 1398940 h 5875690"/>
              <a:gd name="connsiteX8" fmla="*/ 4560639 w 4560639"/>
              <a:gd name="connsiteY8" fmla="*/ 2560990 h 5875690"/>
              <a:gd name="connsiteX9" fmla="*/ 1074489 w 4560639"/>
              <a:gd name="connsiteY9" fmla="*/ 3856390 h 5875690"/>
              <a:gd name="connsiteX10" fmla="*/ 3455739 w 4560639"/>
              <a:gd name="connsiteY10" fmla="*/ 5875690 h 5875690"/>
              <a:gd name="connsiteX11" fmla="*/ 2065089 w 4560639"/>
              <a:gd name="connsiteY11" fmla="*/ 5856640 h 5875690"/>
              <a:gd name="connsiteX0" fmla="*/ 2065089 w 4560639"/>
              <a:gd name="connsiteY0" fmla="*/ 5856640 h 5875690"/>
              <a:gd name="connsiteX1" fmla="*/ 64839 w 4560639"/>
              <a:gd name="connsiteY1" fmla="*/ 3570640 h 5875690"/>
              <a:gd name="connsiteX2" fmla="*/ 3398589 w 4560639"/>
              <a:gd name="connsiteY2" fmla="*/ 2560990 h 5875690"/>
              <a:gd name="connsiteX3" fmla="*/ 1207839 w 4560639"/>
              <a:gd name="connsiteY3" fmla="*/ 1246540 h 5875690"/>
              <a:gd name="connsiteX4" fmla="*/ 2979489 w 4560639"/>
              <a:gd name="connsiteY4" fmla="*/ 865540 h 5875690"/>
              <a:gd name="connsiteX5" fmla="*/ 1779339 w 4560639"/>
              <a:gd name="connsiteY5" fmla="*/ 27340 h 5875690"/>
              <a:gd name="connsiteX6" fmla="*/ 3779589 w 4560639"/>
              <a:gd name="connsiteY6" fmla="*/ 808390 h 5875690"/>
              <a:gd name="connsiteX7" fmla="*/ 2274639 w 4560639"/>
              <a:gd name="connsiteY7" fmla="*/ 1398940 h 5875690"/>
              <a:gd name="connsiteX8" fmla="*/ 4560639 w 4560639"/>
              <a:gd name="connsiteY8" fmla="*/ 2560990 h 5875690"/>
              <a:gd name="connsiteX9" fmla="*/ 1074489 w 4560639"/>
              <a:gd name="connsiteY9" fmla="*/ 3856390 h 5875690"/>
              <a:gd name="connsiteX10" fmla="*/ 3455739 w 4560639"/>
              <a:gd name="connsiteY10" fmla="*/ 5875690 h 5875690"/>
              <a:gd name="connsiteX11" fmla="*/ 2065089 w 4560639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71088 h 5890138"/>
              <a:gd name="connsiteX1" fmla="*/ 124571 w 4620371"/>
              <a:gd name="connsiteY1" fmla="*/ 3585088 h 5890138"/>
              <a:gd name="connsiteX2" fmla="*/ 3458321 w 4620371"/>
              <a:gd name="connsiteY2" fmla="*/ 2575438 h 5890138"/>
              <a:gd name="connsiteX3" fmla="*/ 1267571 w 4620371"/>
              <a:gd name="connsiteY3" fmla="*/ 1260988 h 5890138"/>
              <a:gd name="connsiteX4" fmla="*/ 3039221 w 4620371"/>
              <a:gd name="connsiteY4" fmla="*/ 879988 h 5890138"/>
              <a:gd name="connsiteX5" fmla="*/ 1839071 w 4620371"/>
              <a:gd name="connsiteY5" fmla="*/ 41788 h 5890138"/>
              <a:gd name="connsiteX6" fmla="*/ 3839321 w 4620371"/>
              <a:gd name="connsiteY6" fmla="*/ 822838 h 5890138"/>
              <a:gd name="connsiteX7" fmla="*/ 2334371 w 4620371"/>
              <a:gd name="connsiteY7" fmla="*/ 1413388 h 5890138"/>
              <a:gd name="connsiteX8" fmla="*/ 4620371 w 4620371"/>
              <a:gd name="connsiteY8" fmla="*/ 2575438 h 5890138"/>
              <a:gd name="connsiteX9" fmla="*/ 1134221 w 4620371"/>
              <a:gd name="connsiteY9" fmla="*/ 3870838 h 5890138"/>
              <a:gd name="connsiteX10" fmla="*/ 3515471 w 4620371"/>
              <a:gd name="connsiteY10" fmla="*/ 5890138 h 5890138"/>
              <a:gd name="connsiteX11" fmla="*/ 2124821 w 4620371"/>
              <a:gd name="connsiteY11" fmla="*/ 5871088 h 5890138"/>
              <a:gd name="connsiteX0" fmla="*/ 2124821 w 4620371"/>
              <a:gd name="connsiteY0" fmla="*/ 5871088 h 5890138"/>
              <a:gd name="connsiteX1" fmla="*/ 124571 w 4620371"/>
              <a:gd name="connsiteY1" fmla="*/ 3585088 h 5890138"/>
              <a:gd name="connsiteX2" fmla="*/ 3458321 w 4620371"/>
              <a:gd name="connsiteY2" fmla="*/ 2575438 h 5890138"/>
              <a:gd name="connsiteX3" fmla="*/ 1267571 w 4620371"/>
              <a:gd name="connsiteY3" fmla="*/ 1260988 h 5890138"/>
              <a:gd name="connsiteX4" fmla="*/ 3039221 w 4620371"/>
              <a:gd name="connsiteY4" fmla="*/ 879988 h 5890138"/>
              <a:gd name="connsiteX5" fmla="*/ 1839071 w 4620371"/>
              <a:gd name="connsiteY5" fmla="*/ 41788 h 5890138"/>
              <a:gd name="connsiteX6" fmla="*/ 3839321 w 4620371"/>
              <a:gd name="connsiteY6" fmla="*/ 822838 h 5890138"/>
              <a:gd name="connsiteX7" fmla="*/ 2334371 w 4620371"/>
              <a:gd name="connsiteY7" fmla="*/ 1413388 h 5890138"/>
              <a:gd name="connsiteX8" fmla="*/ 4620371 w 4620371"/>
              <a:gd name="connsiteY8" fmla="*/ 2575438 h 5890138"/>
              <a:gd name="connsiteX9" fmla="*/ 1134221 w 4620371"/>
              <a:gd name="connsiteY9" fmla="*/ 3870838 h 5890138"/>
              <a:gd name="connsiteX10" fmla="*/ 3515471 w 4620371"/>
              <a:gd name="connsiteY10" fmla="*/ 5890138 h 5890138"/>
              <a:gd name="connsiteX11" fmla="*/ 2124821 w 4620371"/>
              <a:gd name="connsiteY11" fmla="*/ 5871088 h 5890138"/>
              <a:gd name="connsiteX0" fmla="*/ 2124821 w 4620371"/>
              <a:gd name="connsiteY0" fmla="*/ 5871088 h 5890138"/>
              <a:gd name="connsiteX1" fmla="*/ 124571 w 4620371"/>
              <a:gd name="connsiteY1" fmla="*/ 3585088 h 5890138"/>
              <a:gd name="connsiteX2" fmla="*/ 3458321 w 4620371"/>
              <a:gd name="connsiteY2" fmla="*/ 2575438 h 5890138"/>
              <a:gd name="connsiteX3" fmla="*/ 1267571 w 4620371"/>
              <a:gd name="connsiteY3" fmla="*/ 1260988 h 5890138"/>
              <a:gd name="connsiteX4" fmla="*/ 3039221 w 4620371"/>
              <a:gd name="connsiteY4" fmla="*/ 879988 h 5890138"/>
              <a:gd name="connsiteX5" fmla="*/ 1839071 w 4620371"/>
              <a:gd name="connsiteY5" fmla="*/ 41788 h 5890138"/>
              <a:gd name="connsiteX6" fmla="*/ 3839321 w 4620371"/>
              <a:gd name="connsiteY6" fmla="*/ 822838 h 5890138"/>
              <a:gd name="connsiteX7" fmla="*/ 2334371 w 4620371"/>
              <a:gd name="connsiteY7" fmla="*/ 1413388 h 5890138"/>
              <a:gd name="connsiteX8" fmla="*/ 4620371 w 4620371"/>
              <a:gd name="connsiteY8" fmla="*/ 2575438 h 5890138"/>
              <a:gd name="connsiteX9" fmla="*/ 1134221 w 4620371"/>
              <a:gd name="connsiteY9" fmla="*/ 3870838 h 5890138"/>
              <a:gd name="connsiteX10" fmla="*/ 3515471 w 4620371"/>
              <a:gd name="connsiteY10" fmla="*/ 5890138 h 5890138"/>
              <a:gd name="connsiteX11" fmla="*/ 2124821 w 4620371"/>
              <a:gd name="connsiteY11" fmla="*/ 5871088 h 5890138"/>
              <a:gd name="connsiteX0" fmla="*/ 2124821 w 4620371"/>
              <a:gd name="connsiteY0" fmla="*/ 5871088 h 5890138"/>
              <a:gd name="connsiteX1" fmla="*/ 124571 w 4620371"/>
              <a:gd name="connsiteY1" fmla="*/ 3585088 h 5890138"/>
              <a:gd name="connsiteX2" fmla="*/ 3458321 w 4620371"/>
              <a:gd name="connsiteY2" fmla="*/ 2575438 h 5890138"/>
              <a:gd name="connsiteX3" fmla="*/ 1267571 w 4620371"/>
              <a:gd name="connsiteY3" fmla="*/ 1260988 h 5890138"/>
              <a:gd name="connsiteX4" fmla="*/ 3039221 w 4620371"/>
              <a:gd name="connsiteY4" fmla="*/ 879988 h 5890138"/>
              <a:gd name="connsiteX5" fmla="*/ 1839071 w 4620371"/>
              <a:gd name="connsiteY5" fmla="*/ 41788 h 5890138"/>
              <a:gd name="connsiteX6" fmla="*/ 3839321 w 4620371"/>
              <a:gd name="connsiteY6" fmla="*/ 822838 h 5890138"/>
              <a:gd name="connsiteX7" fmla="*/ 2334371 w 4620371"/>
              <a:gd name="connsiteY7" fmla="*/ 1413388 h 5890138"/>
              <a:gd name="connsiteX8" fmla="*/ 4620371 w 4620371"/>
              <a:gd name="connsiteY8" fmla="*/ 2575438 h 5890138"/>
              <a:gd name="connsiteX9" fmla="*/ 1134221 w 4620371"/>
              <a:gd name="connsiteY9" fmla="*/ 3870838 h 5890138"/>
              <a:gd name="connsiteX10" fmla="*/ 3515471 w 4620371"/>
              <a:gd name="connsiteY10" fmla="*/ 5890138 h 5890138"/>
              <a:gd name="connsiteX11" fmla="*/ 2124821 w 4620371"/>
              <a:gd name="connsiteY11" fmla="*/ 5871088 h 5890138"/>
              <a:gd name="connsiteX0" fmla="*/ 2124821 w 4620371"/>
              <a:gd name="connsiteY0" fmla="*/ 5871088 h 5890138"/>
              <a:gd name="connsiteX1" fmla="*/ 124571 w 4620371"/>
              <a:gd name="connsiteY1" fmla="*/ 3585088 h 5890138"/>
              <a:gd name="connsiteX2" fmla="*/ 3458321 w 4620371"/>
              <a:gd name="connsiteY2" fmla="*/ 2575438 h 5890138"/>
              <a:gd name="connsiteX3" fmla="*/ 1686671 w 4620371"/>
              <a:gd name="connsiteY3" fmla="*/ 1356238 h 5890138"/>
              <a:gd name="connsiteX4" fmla="*/ 3039221 w 4620371"/>
              <a:gd name="connsiteY4" fmla="*/ 879988 h 5890138"/>
              <a:gd name="connsiteX5" fmla="*/ 1839071 w 4620371"/>
              <a:gd name="connsiteY5" fmla="*/ 41788 h 5890138"/>
              <a:gd name="connsiteX6" fmla="*/ 3839321 w 4620371"/>
              <a:gd name="connsiteY6" fmla="*/ 822838 h 5890138"/>
              <a:gd name="connsiteX7" fmla="*/ 2334371 w 4620371"/>
              <a:gd name="connsiteY7" fmla="*/ 1413388 h 5890138"/>
              <a:gd name="connsiteX8" fmla="*/ 4620371 w 4620371"/>
              <a:gd name="connsiteY8" fmla="*/ 2575438 h 5890138"/>
              <a:gd name="connsiteX9" fmla="*/ 1134221 w 4620371"/>
              <a:gd name="connsiteY9" fmla="*/ 3870838 h 5890138"/>
              <a:gd name="connsiteX10" fmla="*/ 3515471 w 4620371"/>
              <a:gd name="connsiteY10" fmla="*/ 5890138 h 5890138"/>
              <a:gd name="connsiteX11" fmla="*/ 2124821 w 4620371"/>
              <a:gd name="connsiteY11" fmla="*/ 5871088 h 5890138"/>
              <a:gd name="connsiteX0" fmla="*/ 2124821 w 4620371"/>
              <a:gd name="connsiteY0" fmla="*/ 5884333 h 5903383"/>
              <a:gd name="connsiteX1" fmla="*/ 124571 w 4620371"/>
              <a:gd name="connsiteY1" fmla="*/ 3598333 h 5903383"/>
              <a:gd name="connsiteX2" fmla="*/ 3458321 w 4620371"/>
              <a:gd name="connsiteY2" fmla="*/ 2588683 h 5903383"/>
              <a:gd name="connsiteX3" fmla="*/ 1686671 w 4620371"/>
              <a:gd name="connsiteY3" fmla="*/ 1369483 h 5903383"/>
              <a:gd name="connsiteX4" fmla="*/ 3039221 w 4620371"/>
              <a:gd name="connsiteY4" fmla="*/ 893233 h 5903383"/>
              <a:gd name="connsiteX5" fmla="*/ 1839071 w 4620371"/>
              <a:gd name="connsiteY5" fmla="*/ 55033 h 5903383"/>
              <a:gd name="connsiteX6" fmla="*/ 3686921 w 4620371"/>
              <a:gd name="connsiteY6" fmla="*/ 778933 h 5903383"/>
              <a:gd name="connsiteX7" fmla="*/ 2334371 w 4620371"/>
              <a:gd name="connsiteY7" fmla="*/ 1426633 h 5903383"/>
              <a:gd name="connsiteX8" fmla="*/ 4620371 w 4620371"/>
              <a:gd name="connsiteY8" fmla="*/ 2588683 h 5903383"/>
              <a:gd name="connsiteX9" fmla="*/ 1134221 w 4620371"/>
              <a:gd name="connsiteY9" fmla="*/ 3884083 h 5903383"/>
              <a:gd name="connsiteX10" fmla="*/ 3515471 w 4620371"/>
              <a:gd name="connsiteY10" fmla="*/ 5903383 h 5903383"/>
              <a:gd name="connsiteX11" fmla="*/ 2124821 w 4620371"/>
              <a:gd name="connsiteY11" fmla="*/ 5884333 h 5903383"/>
              <a:gd name="connsiteX0" fmla="*/ 2124821 w 4353671"/>
              <a:gd name="connsiteY0" fmla="*/ 5884333 h 5903383"/>
              <a:gd name="connsiteX1" fmla="*/ 124571 w 4353671"/>
              <a:gd name="connsiteY1" fmla="*/ 3598333 h 5903383"/>
              <a:gd name="connsiteX2" fmla="*/ 3458321 w 4353671"/>
              <a:gd name="connsiteY2" fmla="*/ 2588683 h 5903383"/>
              <a:gd name="connsiteX3" fmla="*/ 1686671 w 4353671"/>
              <a:gd name="connsiteY3" fmla="*/ 1369483 h 5903383"/>
              <a:gd name="connsiteX4" fmla="*/ 3039221 w 4353671"/>
              <a:gd name="connsiteY4" fmla="*/ 893233 h 5903383"/>
              <a:gd name="connsiteX5" fmla="*/ 1839071 w 4353671"/>
              <a:gd name="connsiteY5" fmla="*/ 55033 h 5903383"/>
              <a:gd name="connsiteX6" fmla="*/ 3686921 w 4353671"/>
              <a:gd name="connsiteY6" fmla="*/ 778933 h 5903383"/>
              <a:gd name="connsiteX7" fmla="*/ 2334371 w 4353671"/>
              <a:gd name="connsiteY7" fmla="*/ 1426633 h 5903383"/>
              <a:gd name="connsiteX8" fmla="*/ 4353671 w 4353671"/>
              <a:gd name="connsiteY8" fmla="*/ 2569633 h 5903383"/>
              <a:gd name="connsiteX9" fmla="*/ 1134221 w 4353671"/>
              <a:gd name="connsiteY9" fmla="*/ 3884083 h 5903383"/>
              <a:gd name="connsiteX10" fmla="*/ 3515471 w 4353671"/>
              <a:gd name="connsiteY10" fmla="*/ 5903383 h 5903383"/>
              <a:gd name="connsiteX11" fmla="*/ 2124821 w 4353671"/>
              <a:gd name="connsiteY11" fmla="*/ 5884333 h 5903383"/>
              <a:gd name="connsiteX0" fmla="*/ 2124821 w 4353671"/>
              <a:gd name="connsiteY0" fmla="*/ 6165955 h 6185005"/>
              <a:gd name="connsiteX1" fmla="*/ 124571 w 4353671"/>
              <a:gd name="connsiteY1" fmla="*/ 3879955 h 6185005"/>
              <a:gd name="connsiteX2" fmla="*/ 3458321 w 4353671"/>
              <a:gd name="connsiteY2" fmla="*/ 2870305 h 6185005"/>
              <a:gd name="connsiteX3" fmla="*/ 1686671 w 4353671"/>
              <a:gd name="connsiteY3" fmla="*/ 1651105 h 6185005"/>
              <a:gd name="connsiteX4" fmla="*/ 3039221 w 4353671"/>
              <a:gd name="connsiteY4" fmla="*/ 1174855 h 6185005"/>
              <a:gd name="connsiteX5" fmla="*/ 1820021 w 4353671"/>
              <a:gd name="connsiteY5" fmla="*/ 12805 h 6185005"/>
              <a:gd name="connsiteX6" fmla="*/ 3686921 w 4353671"/>
              <a:gd name="connsiteY6" fmla="*/ 1060555 h 6185005"/>
              <a:gd name="connsiteX7" fmla="*/ 2334371 w 4353671"/>
              <a:gd name="connsiteY7" fmla="*/ 1708255 h 6185005"/>
              <a:gd name="connsiteX8" fmla="*/ 4353671 w 4353671"/>
              <a:gd name="connsiteY8" fmla="*/ 2851255 h 6185005"/>
              <a:gd name="connsiteX9" fmla="*/ 1134221 w 4353671"/>
              <a:gd name="connsiteY9" fmla="*/ 4165705 h 6185005"/>
              <a:gd name="connsiteX10" fmla="*/ 3515471 w 4353671"/>
              <a:gd name="connsiteY10" fmla="*/ 6185005 h 6185005"/>
              <a:gd name="connsiteX11" fmla="*/ 2124821 w 4353671"/>
              <a:gd name="connsiteY11" fmla="*/ 6165955 h 6185005"/>
              <a:gd name="connsiteX0" fmla="*/ 2124821 w 4353671"/>
              <a:gd name="connsiteY0" fmla="*/ 6156317 h 6175367"/>
              <a:gd name="connsiteX1" fmla="*/ 124571 w 4353671"/>
              <a:gd name="connsiteY1" fmla="*/ 3870317 h 6175367"/>
              <a:gd name="connsiteX2" fmla="*/ 3458321 w 4353671"/>
              <a:gd name="connsiteY2" fmla="*/ 2860667 h 6175367"/>
              <a:gd name="connsiteX3" fmla="*/ 1686671 w 4353671"/>
              <a:gd name="connsiteY3" fmla="*/ 1641467 h 6175367"/>
              <a:gd name="connsiteX4" fmla="*/ 3039221 w 4353671"/>
              <a:gd name="connsiteY4" fmla="*/ 1165217 h 6175367"/>
              <a:gd name="connsiteX5" fmla="*/ 1820021 w 4353671"/>
              <a:gd name="connsiteY5" fmla="*/ 3167 h 6175367"/>
              <a:gd name="connsiteX6" fmla="*/ 3686921 w 4353671"/>
              <a:gd name="connsiteY6" fmla="*/ 1050917 h 6175367"/>
              <a:gd name="connsiteX7" fmla="*/ 2334371 w 4353671"/>
              <a:gd name="connsiteY7" fmla="*/ 1698617 h 6175367"/>
              <a:gd name="connsiteX8" fmla="*/ 4353671 w 4353671"/>
              <a:gd name="connsiteY8" fmla="*/ 2841617 h 6175367"/>
              <a:gd name="connsiteX9" fmla="*/ 1134221 w 4353671"/>
              <a:gd name="connsiteY9" fmla="*/ 4156067 h 6175367"/>
              <a:gd name="connsiteX10" fmla="*/ 3515471 w 4353671"/>
              <a:gd name="connsiteY10" fmla="*/ 6175367 h 6175367"/>
              <a:gd name="connsiteX11" fmla="*/ 2124821 w 4353671"/>
              <a:gd name="connsiteY11" fmla="*/ 6156317 h 6175367"/>
              <a:gd name="connsiteX0" fmla="*/ 2124821 w 4353671"/>
              <a:gd name="connsiteY0" fmla="*/ 6156317 h 6175367"/>
              <a:gd name="connsiteX1" fmla="*/ 124571 w 4353671"/>
              <a:gd name="connsiteY1" fmla="*/ 3870317 h 6175367"/>
              <a:gd name="connsiteX2" fmla="*/ 3458321 w 4353671"/>
              <a:gd name="connsiteY2" fmla="*/ 2860667 h 6175367"/>
              <a:gd name="connsiteX3" fmla="*/ 1686671 w 4353671"/>
              <a:gd name="connsiteY3" fmla="*/ 1641467 h 6175367"/>
              <a:gd name="connsiteX4" fmla="*/ 3039221 w 4353671"/>
              <a:gd name="connsiteY4" fmla="*/ 1165217 h 6175367"/>
              <a:gd name="connsiteX5" fmla="*/ 1820021 w 4353671"/>
              <a:gd name="connsiteY5" fmla="*/ 3167 h 6175367"/>
              <a:gd name="connsiteX6" fmla="*/ 3686921 w 4353671"/>
              <a:gd name="connsiteY6" fmla="*/ 1050917 h 6175367"/>
              <a:gd name="connsiteX7" fmla="*/ 2334371 w 4353671"/>
              <a:gd name="connsiteY7" fmla="*/ 1698617 h 6175367"/>
              <a:gd name="connsiteX8" fmla="*/ 4353671 w 4353671"/>
              <a:gd name="connsiteY8" fmla="*/ 2841617 h 6175367"/>
              <a:gd name="connsiteX9" fmla="*/ 1134221 w 4353671"/>
              <a:gd name="connsiteY9" fmla="*/ 4156067 h 6175367"/>
              <a:gd name="connsiteX10" fmla="*/ 3515471 w 4353671"/>
              <a:gd name="connsiteY10" fmla="*/ 6175367 h 6175367"/>
              <a:gd name="connsiteX11" fmla="*/ 2124821 w 4353671"/>
              <a:gd name="connsiteY11" fmla="*/ 6156317 h 6175367"/>
              <a:gd name="connsiteX0" fmla="*/ 2124821 w 4353671"/>
              <a:gd name="connsiteY0" fmla="*/ 6156317 h 6175367"/>
              <a:gd name="connsiteX1" fmla="*/ 124571 w 4353671"/>
              <a:gd name="connsiteY1" fmla="*/ 3870317 h 6175367"/>
              <a:gd name="connsiteX2" fmla="*/ 3458321 w 4353671"/>
              <a:gd name="connsiteY2" fmla="*/ 2860667 h 6175367"/>
              <a:gd name="connsiteX3" fmla="*/ 1686671 w 4353671"/>
              <a:gd name="connsiteY3" fmla="*/ 1641467 h 6175367"/>
              <a:gd name="connsiteX4" fmla="*/ 3039221 w 4353671"/>
              <a:gd name="connsiteY4" fmla="*/ 1165217 h 6175367"/>
              <a:gd name="connsiteX5" fmla="*/ 1820021 w 4353671"/>
              <a:gd name="connsiteY5" fmla="*/ 3167 h 6175367"/>
              <a:gd name="connsiteX6" fmla="*/ 3686921 w 4353671"/>
              <a:gd name="connsiteY6" fmla="*/ 1050917 h 6175367"/>
              <a:gd name="connsiteX7" fmla="*/ 2334371 w 4353671"/>
              <a:gd name="connsiteY7" fmla="*/ 1698617 h 6175367"/>
              <a:gd name="connsiteX8" fmla="*/ 4353671 w 4353671"/>
              <a:gd name="connsiteY8" fmla="*/ 2841617 h 6175367"/>
              <a:gd name="connsiteX9" fmla="*/ 1134221 w 4353671"/>
              <a:gd name="connsiteY9" fmla="*/ 4156067 h 6175367"/>
              <a:gd name="connsiteX10" fmla="*/ 3515471 w 4353671"/>
              <a:gd name="connsiteY10" fmla="*/ 6175367 h 6175367"/>
              <a:gd name="connsiteX11" fmla="*/ 2124821 w 4353671"/>
              <a:gd name="connsiteY11" fmla="*/ 6156317 h 6175367"/>
              <a:gd name="connsiteX0" fmla="*/ 2124821 w 4353671"/>
              <a:gd name="connsiteY0" fmla="*/ 6156317 h 6175367"/>
              <a:gd name="connsiteX1" fmla="*/ 124571 w 4353671"/>
              <a:gd name="connsiteY1" fmla="*/ 3870317 h 6175367"/>
              <a:gd name="connsiteX2" fmla="*/ 3458321 w 4353671"/>
              <a:gd name="connsiteY2" fmla="*/ 2860667 h 6175367"/>
              <a:gd name="connsiteX3" fmla="*/ 1686671 w 4353671"/>
              <a:gd name="connsiteY3" fmla="*/ 1641467 h 6175367"/>
              <a:gd name="connsiteX4" fmla="*/ 3039221 w 4353671"/>
              <a:gd name="connsiteY4" fmla="*/ 1165217 h 6175367"/>
              <a:gd name="connsiteX5" fmla="*/ 1820021 w 4353671"/>
              <a:gd name="connsiteY5" fmla="*/ 3167 h 6175367"/>
              <a:gd name="connsiteX6" fmla="*/ 3686921 w 4353671"/>
              <a:gd name="connsiteY6" fmla="*/ 1050917 h 6175367"/>
              <a:gd name="connsiteX7" fmla="*/ 2334371 w 4353671"/>
              <a:gd name="connsiteY7" fmla="*/ 1698617 h 6175367"/>
              <a:gd name="connsiteX8" fmla="*/ 4353671 w 4353671"/>
              <a:gd name="connsiteY8" fmla="*/ 2841617 h 6175367"/>
              <a:gd name="connsiteX9" fmla="*/ 1134221 w 4353671"/>
              <a:gd name="connsiteY9" fmla="*/ 4156067 h 6175367"/>
              <a:gd name="connsiteX10" fmla="*/ 3515471 w 4353671"/>
              <a:gd name="connsiteY10" fmla="*/ 6175367 h 6175367"/>
              <a:gd name="connsiteX11" fmla="*/ 2124821 w 4353671"/>
              <a:gd name="connsiteY11" fmla="*/ 6156317 h 6175367"/>
              <a:gd name="connsiteX0" fmla="*/ 2124821 w 4353671"/>
              <a:gd name="connsiteY0" fmla="*/ 6156317 h 6175367"/>
              <a:gd name="connsiteX1" fmla="*/ 124571 w 4353671"/>
              <a:gd name="connsiteY1" fmla="*/ 3870317 h 6175367"/>
              <a:gd name="connsiteX2" fmla="*/ 3458321 w 4353671"/>
              <a:gd name="connsiteY2" fmla="*/ 2860667 h 6175367"/>
              <a:gd name="connsiteX3" fmla="*/ 1686671 w 4353671"/>
              <a:gd name="connsiteY3" fmla="*/ 1641467 h 6175367"/>
              <a:gd name="connsiteX4" fmla="*/ 3039221 w 4353671"/>
              <a:gd name="connsiteY4" fmla="*/ 1165217 h 6175367"/>
              <a:gd name="connsiteX5" fmla="*/ 1820021 w 4353671"/>
              <a:gd name="connsiteY5" fmla="*/ 3167 h 6175367"/>
              <a:gd name="connsiteX6" fmla="*/ 3686921 w 4353671"/>
              <a:gd name="connsiteY6" fmla="*/ 1050917 h 6175367"/>
              <a:gd name="connsiteX7" fmla="*/ 2334371 w 4353671"/>
              <a:gd name="connsiteY7" fmla="*/ 1698617 h 6175367"/>
              <a:gd name="connsiteX8" fmla="*/ 4353671 w 4353671"/>
              <a:gd name="connsiteY8" fmla="*/ 2841617 h 6175367"/>
              <a:gd name="connsiteX9" fmla="*/ 1134221 w 4353671"/>
              <a:gd name="connsiteY9" fmla="*/ 4156067 h 6175367"/>
              <a:gd name="connsiteX10" fmla="*/ 3515471 w 4353671"/>
              <a:gd name="connsiteY10" fmla="*/ 6175367 h 6175367"/>
              <a:gd name="connsiteX11" fmla="*/ 2124821 w 4353671"/>
              <a:gd name="connsiteY11" fmla="*/ 6156317 h 6175367"/>
              <a:gd name="connsiteX0" fmla="*/ 2124821 w 4354179"/>
              <a:gd name="connsiteY0" fmla="*/ 6156317 h 6175367"/>
              <a:gd name="connsiteX1" fmla="*/ 124571 w 4354179"/>
              <a:gd name="connsiteY1" fmla="*/ 3870317 h 6175367"/>
              <a:gd name="connsiteX2" fmla="*/ 3458321 w 4354179"/>
              <a:gd name="connsiteY2" fmla="*/ 2860667 h 6175367"/>
              <a:gd name="connsiteX3" fmla="*/ 1686671 w 4354179"/>
              <a:gd name="connsiteY3" fmla="*/ 1641467 h 6175367"/>
              <a:gd name="connsiteX4" fmla="*/ 3039221 w 4354179"/>
              <a:gd name="connsiteY4" fmla="*/ 1165217 h 6175367"/>
              <a:gd name="connsiteX5" fmla="*/ 1820021 w 4354179"/>
              <a:gd name="connsiteY5" fmla="*/ 3167 h 6175367"/>
              <a:gd name="connsiteX6" fmla="*/ 3686921 w 4354179"/>
              <a:gd name="connsiteY6" fmla="*/ 1050917 h 6175367"/>
              <a:gd name="connsiteX7" fmla="*/ 2334371 w 4354179"/>
              <a:gd name="connsiteY7" fmla="*/ 1698617 h 6175367"/>
              <a:gd name="connsiteX8" fmla="*/ 4353671 w 4354179"/>
              <a:gd name="connsiteY8" fmla="*/ 2841617 h 6175367"/>
              <a:gd name="connsiteX9" fmla="*/ 1134221 w 4354179"/>
              <a:gd name="connsiteY9" fmla="*/ 4156067 h 6175367"/>
              <a:gd name="connsiteX10" fmla="*/ 3515471 w 4354179"/>
              <a:gd name="connsiteY10" fmla="*/ 6175367 h 6175367"/>
              <a:gd name="connsiteX11" fmla="*/ 2124821 w 4354179"/>
              <a:gd name="connsiteY11" fmla="*/ 6156317 h 6175367"/>
              <a:gd name="connsiteX0" fmla="*/ 2124821 w 4354179"/>
              <a:gd name="connsiteY0" fmla="*/ 6156317 h 6175367"/>
              <a:gd name="connsiteX1" fmla="*/ 124571 w 4354179"/>
              <a:gd name="connsiteY1" fmla="*/ 3870317 h 6175367"/>
              <a:gd name="connsiteX2" fmla="*/ 3458321 w 4354179"/>
              <a:gd name="connsiteY2" fmla="*/ 2860667 h 6175367"/>
              <a:gd name="connsiteX3" fmla="*/ 1686671 w 4354179"/>
              <a:gd name="connsiteY3" fmla="*/ 1641467 h 6175367"/>
              <a:gd name="connsiteX4" fmla="*/ 3039221 w 4354179"/>
              <a:gd name="connsiteY4" fmla="*/ 1165217 h 6175367"/>
              <a:gd name="connsiteX5" fmla="*/ 1820021 w 4354179"/>
              <a:gd name="connsiteY5" fmla="*/ 3167 h 6175367"/>
              <a:gd name="connsiteX6" fmla="*/ 3686921 w 4354179"/>
              <a:gd name="connsiteY6" fmla="*/ 1050917 h 6175367"/>
              <a:gd name="connsiteX7" fmla="*/ 2334371 w 4354179"/>
              <a:gd name="connsiteY7" fmla="*/ 1698617 h 6175367"/>
              <a:gd name="connsiteX8" fmla="*/ 4353671 w 4354179"/>
              <a:gd name="connsiteY8" fmla="*/ 2841617 h 6175367"/>
              <a:gd name="connsiteX9" fmla="*/ 1134221 w 4354179"/>
              <a:gd name="connsiteY9" fmla="*/ 4156067 h 6175367"/>
              <a:gd name="connsiteX10" fmla="*/ 3515471 w 4354179"/>
              <a:gd name="connsiteY10" fmla="*/ 6175367 h 6175367"/>
              <a:gd name="connsiteX11" fmla="*/ 2124821 w 4354179"/>
              <a:gd name="connsiteY11" fmla="*/ 6156317 h 6175367"/>
              <a:gd name="connsiteX0" fmla="*/ 2124821 w 4354179"/>
              <a:gd name="connsiteY0" fmla="*/ 6156317 h 6175367"/>
              <a:gd name="connsiteX1" fmla="*/ 124571 w 4354179"/>
              <a:gd name="connsiteY1" fmla="*/ 3870317 h 6175367"/>
              <a:gd name="connsiteX2" fmla="*/ 3458321 w 4354179"/>
              <a:gd name="connsiteY2" fmla="*/ 2860667 h 6175367"/>
              <a:gd name="connsiteX3" fmla="*/ 1686671 w 4354179"/>
              <a:gd name="connsiteY3" fmla="*/ 1641467 h 6175367"/>
              <a:gd name="connsiteX4" fmla="*/ 3039221 w 4354179"/>
              <a:gd name="connsiteY4" fmla="*/ 1165217 h 6175367"/>
              <a:gd name="connsiteX5" fmla="*/ 1820021 w 4354179"/>
              <a:gd name="connsiteY5" fmla="*/ 3167 h 6175367"/>
              <a:gd name="connsiteX6" fmla="*/ 3686921 w 4354179"/>
              <a:gd name="connsiteY6" fmla="*/ 1050917 h 6175367"/>
              <a:gd name="connsiteX7" fmla="*/ 2334371 w 4354179"/>
              <a:gd name="connsiteY7" fmla="*/ 1698617 h 6175367"/>
              <a:gd name="connsiteX8" fmla="*/ 4353671 w 4354179"/>
              <a:gd name="connsiteY8" fmla="*/ 2841617 h 6175367"/>
              <a:gd name="connsiteX9" fmla="*/ 1134221 w 4354179"/>
              <a:gd name="connsiteY9" fmla="*/ 4156067 h 6175367"/>
              <a:gd name="connsiteX10" fmla="*/ 3515471 w 4354179"/>
              <a:gd name="connsiteY10" fmla="*/ 6175367 h 6175367"/>
              <a:gd name="connsiteX11" fmla="*/ 2124821 w 4354179"/>
              <a:gd name="connsiteY11" fmla="*/ 6156317 h 6175367"/>
              <a:gd name="connsiteX0" fmla="*/ 2124821 w 4354179"/>
              <a:gd name="connsiteY0" fmla="*/ 6156317 h 6175367"/>
              <a:gd name="connsiteX1" fmla="*/ 124571 w 4354179"/>
              <a:gd name="connsiteY1" fmla="*/ 3870317 h 6175367"/>
              <a:gd name="connsiteX2" fmla="*/ 3458321 w 4354179"/>
              <a:gd name="connsiteY2" fmla="*/ 2860667 h 6175367"/>
              <a:gd name="connsiteX3" fmla="*/ 1686671 w 4354179"/>
              <a:gd name="connsiteY3" fmla="*/ 1641467 h 6175367"/>
              <a:gd name="connsiteX4" fmla="*/ 3039221 w 4354179"/>
              <a:gd name="connsiteY4" fmla="*/ 1165217 h 6175367"/>
              <a:gd name="connsiteX5" fmla="*/ 1820021 w 4354179"/>
              <a:gd name="connsiteY5" fmla="*/ 3167 h 6175367"/>
              <a:gd name="connsiteX6" fmla="*/ 3686921 w 4354179"/>
              <a:gd name="connsiteY6" fmla="*/ 1050917 h 6175367"/>
              <a:gd name="connsiteX7" fmla="*/ 2334371 w 4354179"/>
              <a:gd name="connsiteY7" fmla="*/ 1698617 h 6175367"/>
              <a:gd name="connsiteX8" fmla="*/ 4353671 w 4354179"/>
              <a:gd name="connsiteY8" fmla="*/ 2841617 h 6175367"/>
              <a:gd name="connsiteX9" fmla="*/ 1134221 w 4354179"/>
              <a:gd name="connsiteY9" fmla="*/ 4156067 h 6175367"/>
              <a:gd name="connsiteX10" fmla="*/ 3515471 w 4354179"/>
              <a:gd name="connsiteY10" fmla="*/ 6175367 h 6175367"/>
              <a:gd name="connsiteX11" fmla="*/ 2124821 w 4354179"/>
              <a:gd name="connsiteY11" fmla="*/ 6156317 h 6175367"/>
              <a:gd name="connsiteX0" fmla="*/ 2124821 w 4354179"/>
              <a:gd name="connsiteY0" fmla="*/ 6154284 h 6173334"/>
              <a:gd name="connsiteX1" fmla="*/ 124571 w 4354179"/>
              <a:gd name="connsiteY1" fmla="*/ 3868284 h 6173334"/>
              <a:gd name="connsiteX2" fmla="*/ 3458321 w 4354179"/>
              <a:gd name="connsiteY2" fmla="*/ 2858634 h 6173334"/>
              <a:gd name="connsiteX3" fmla="*/ 1686671 w 4354179"/>
              <a:gd name="connsiteY3" fmla="*/ 1639434 h 6173334"/>
              <a:gd name="connsiteX4" fmla="*/ 3039221 w 4354179"/>
              <a:gd name="connsiteY4" fmla="*/ 1163184 h 6173334"/>
              <a:gd name="connsiteX5" fmla="*/ 1820021 w 4354179"/>
              <a:gd name="connsiteY5" fmla="*/ 1134 h 6173334"/>
              <a:gd name="connsiteX6" fmla="*/ 3686921 w 4354179"/>
              <a:gd name="connsiteY6" fmla="*/ 1048884 h 6173334"/>
              <a:gd name="connsiteX7" fmla="*/ 2334371 w 4354179"/>
              <a:gd name="connsiteY7" fmla="*/ 1696584 h 6173334"/>
              <a:gd name="connsiteX8" fmla="*/ 4353671 w 4354179"/>
              <a:gd name="connsiteY8" fmla="*/ 2839584 h 6173334"/>
              <a:gd name="connsiteX9" fmla="*/ 1134221 w 4354179"/>
              <a:gd name="connsiteY9" fmla="*/ 4154034 h 6173334"/>
              <a:gd name="connsiteX10" fmla="*/ 3515471 w 4354179"/>
              <a:gd name="connsiteY10" fmla="*/ 6173334 h 6173334"/>
              <a:gd name="connsiteX11" fmla="*/ 2124821 w 4354179"/>
              <a:gd name="connsiteY11" fmla="*/ 6154284 h 6173334"/>
              <a:gd name="connsiteX0" fmla="*/ 2124821 w 4354179"/>
              <a:gd name="connsiteY0" fmla="*/ 6154913 h 6173963"/>
              <a:gd name="connsiteX1" fmla="*/ 124571 w 4354179"/>
              <a:gd name="connsiteY1" fmla="*/ 3868913 h 6173963"/>
              <a:gd name="connsiteX2" fmla="*/ 3458321 w 4354179"/>
              <a:gd name="connsiteY2" fmla="*/ 2859263 h 6173963"/>
              <a:gd name="connsiteX3" fmla="*/ 1686671 w 4354179"/>
              <a:gd name="connsiteY3" fmla="*/ 1640063 h 6173963"/>
              <a:gd name="connsiteX4" fmla="*/ 3039221 w 4354179"/>
              <a:gd name="connsiteY4" fmla="*/ 1163813 h 6173963"/>
              <a:gd name="connsiteX5" fmla="*/ 1820021 w 4354179"/>
              <a:gd name="connsiteY5" fmla="*/ 1763 h 6173963"/>
              <a:gd name="connsiteX6" fmla="*/ 3686921 w 4354179"/>
              <a:gd name="connsiteY6" fmla="*/ 1049513 h 6173963"/>
              <a:gd name="connsiteX7" fmla="*/ 2334371 w 4354179"/>
              <a:gd name="connsiteY7" fmla="*/ 1697213 h 6173963"/>
              <a:gd name="connsiteX8" fmla="*/ 4353671 w 4354179"/>
              <a:gd name="connsiteY8" fmla="*/ 2840213 h 6173963"/>
              <a:gd name="connsiteX9" fmla="*/ 1134221 w 4354179"/>
              <a:gd name="connsiteY9" fmla="*/ 4154663 h 6173963"/>
              <a:gd name="connsiteX10" fmla="*/ 3515471 w 4354179"/>
              <a:gd name="connsiteY10" fmla="*/ 6173963 h 6173963"/>
              <a:gd name="connsiteX11" fmla="*/ 2124821 w 4354179"/>
              <a:gd name="connsiteY11" fmla="*/ 6154913 h 6173963"/>
              <a:gd name="connsiteX0" fmla="*/ 2124821 w 4354179"/>
              <a:gd name="connsiteY0" fmla="*/ 6154913 h 6173963"/>
              <a:gd name="connsiteX1" fmla="*/ 124571 w 4354179"/>
              <a:gd name="connsiteY1" fmla="*/ 3868913 h 6173963"/>
              <a:gd name="connsiteX2" fmla="*/ 3458321 w 4354179"/>
              <a:gd name="connsiteY2" fmla="*/ 2859263 h 6173963"/>
              <a:gd name="connsiteX3" fmla="*/ 1686671 w 4354179"/>
              <a:gd name="connsiteY3" fmla="*/ 1640063 h 6173963"/>
              <a:gd name="connsiteX4" fmla="*/ 3039221 w 4354179"/>
              <a:gd name="connsiteY4" fmla="*/ 1163813 h 6173963"/>
              <a:gd name="connsiteX5" fmla="*/ 1820021 w 4354179"/>
              <a:gd name="connsiteY5" fmla="*/ 1763 h 6173963"/>
              <a:gd name="connsiteX6" fmla="*/ 3686921 w 4354179"/>
              <a:gd name="connsiteY6" fmla="*/ 1049513 h 6173963"/>
              <a:gd name="connsiteX7" fmla="*/ 2334371 w 4354179"/>
              <a:gd name="connsiteY7" fmla="*/ 1697213 h 6173963"/>
              <a:gd name="connsiteX8" fmla="*/ 4353671 w 4354179"/>
              <a:gd name="connsiteY8" fmla="*/ 2840213 h 6173963"/>
              <a:gd name="connsiteX9" fmla="*/ 1134221 w 4354179"/>
              <a:gd name="connsiteY9" fmla="*/ 4154663 h 6173963"/>
              <a:gd name="connsiteX10" fmla="*/ 3515471 w 4354179"/>
              <a:gd name="connsiteY10" fmla="*/ 6173963 h 6173963"/>
              <a:gd name="connsiteX11" fmla="*/ 2124821 w 4354179"/>
              <a:gd name="connsiteY11" fmla="*/ 6154913 h 6173963"/>
              <a:gd name="connsiteX0" fmla="*/ 2124821 w 4354179"/>
              <a:gd name="connsiteY0" fmla="*/ 6154913 h 6173963"/>
              <a:gd name="connsiteX1" fmla="*/ 124571 w 4354179"/>
              <a:gd name="connsiteY1" fmla="*/ 3868913 h 6173963"/>
              <a:gd name="connsiteX2" fmla="*/ 3458321 w 4354179"/>
              <a:gd name="connsiteY2" fmla="*/ 2859263 h 6173963"/>
              <a:gd name="connsiteX3" fmla="*/ 1686671 w 4354179"/>
              <a:gd name="connsiteY3" fmla="*/ 1640063 h 6173963"/>
              <a:gd name="connsiteX4" fmla="*/ 3039221 w 4354179"/>
              <a:gd name="connsiteY4" fmla="*/ 1163813 h 6173963"/>
              <a:gd name="connsiteX5" fmla="*/ 1820021 w 4354179"/>
              <a:gd name="connsiteY5" fmla="*/ 1763 h 6173963"/>
              <a:gd name="connsiteX6" fmla="*/ 3686921 w 4354179"/>
              <a:gd name="connsiteY6" fmla="*/ 1049513 h 6173963"/>
              <a:gd name="connsiteX7" fmla="*/ 2334371 w 4354179"/>
              <a:gd name="connsiteY7" fmla="*/ 1697213 h 6173963"/>
              <a:gd name="connsiteX8" fmla="*/ 4353671 w 4354179"/>
              <a:gd name="connsiteY8" fmla="*/ 2840213 h 6173963"/>
              <a:gd name="connsiteX9" fmla="*/ 1134221 w 4354179"/>
              <a:gd name="connsiteY9" fmla="*/ 4154663 h 6173963"/>
              <a:gd name="connsiteX10" fmla="*/ 3515471 w 4354179"/>
              <a:gd name="connsiteY10" fmla="*/ 6173963 h 6173963"/>
              <a:gd name="connsiteX11" fmla="*/ 2124821 w 4354179"/>
              <a:gd name="connsiteY11" fmla="*/ 6154913 h 6173963"/>
              <a:gd name="connsiteX0" fmla="*/ 2124821 w 4354179"/>
              <a:gd name="connsiteY0" fmla="*/ 6154913 h 6173963"/>
              <a:gd name="connsiteX1" fmla="*/ 124571 w 4354179"/>
              <a:gd name="connsiteY1" fmla="*/ 3868913 h 6173963"/>
              <a:gd name="connsiteX2" fmla="*/ 3458321 w 4354179"/>
              <a:gd name="connsiteY2" fmla="*/ 2859263 h 6173963"/>
              <a:gd name="connsiteX3" fmla="*/ 1686671 w 4354179"/>
              <a:gd name="connsiteY3" fmla="*/ 1640063 h 6173963"/>
              <a:gd name="connsiteX4" fmla="*/ 3039221 w 4354179"/>
              <a:gd name="connsiteY4" fmla="*/ 1163813 h 6173963"/>
              <a:gd name="connsiteX5" fmla="*/ 1820021 w 4354179"/>
              <a:gd name="connsiteY5" fmla="*/ 1763 h 6173963"/>
              <a:gd name="connsiteX6" fmla="*/ 3686921 w 4354179"/>
              <a:gd name="connsiteY6" fmla="*/ 1049513 h 6173963"/>
              <a:gd name="connsiteX7" fmla="*/ 2334371 w 4354179"/>
              <a:gd name="connsiteY7" fmla="*/ 1697213 h 6173963"/>
              <a:gd name="connsiteX8" fmla="*/ 4353671 w 4354179"/>
              <a:gd name="connsiteY8" fmla="*/ 2840213 h 6173963"/>
              <a:gd name="connsiteX9" fmla="*/ 1134221 w 4354179"/>
              <a:gd name="connsiteY9" fmla="*/ 4154663 h 6173963"/>
              <a:gd name="connsiteX10" fmla="*/ 3515471 w 4354179"/>
              <a:gd name="connsiteY10" fmla="*/ 6173963 h 6173963"/>
              <a:gd name="connsiteX11" fmla="*/ 2124821 w 4354179"/>
              <a:gd name="connsiteY11" fmla="*/ 6154913 h 6173963"/>
              <a:gd name="connsiteX0" fmla="*/ 2185084 w 4350942"/>
              <a:gd name="connsiteY0" fmla="*/ 6200299 h 6200299"/>
              <a:gd name="connsiteX1" fmla="*/ 121334 w 4350942"/>
              <a:gd name="connsiteY1" fmla="*/ 3868913 h 6200299"/>
              <a:gd name="connsiteX2" fmla="*/ 3455084 w 4350942"/>
              <a:gd name="connsiteY2" fmla="*/ 2859263 h 6200299"/>
              <a:gd name="connsiteX3" fmla="*/ 1683434 w 4350942"/>
              <a:gd name="connsiteY3" fmla="*/ 1640063 h 6200299"/>
              <a:gd name="connsiteX4" fmla="*/ 3035984 w 4350942"/>
              <a:gd name="connsiteY4" fmla="*/ 1163813 h 6200299"/>
              <a:gd name="connsiteX5" fmla="*/ 1816784 w 4350942"/>
              <a:gd name="connsiteY5" fmla="*/ 1763 h 6200299"/>
              <a:gd name="connsiteX6" fmla="*/ 3683684 w 4350942"/>
              <a:gd name="connsiteY6" fmla="*/ 1049513 h 6200299"/>
              <a:gd name="connsiteX7" fmla="*/ 2331134 w 4350942"/>
              <a:gd name="connsiteY7" fmla="*/ 1697213 h 6200299"/>
              <a:gd name="connsiteX8" fmla="*/ 4350434 w 4350942"/>
              <a:gd name="connsiteY8" fmla="*/ 2840213 h 6200299"/>
              <a:gd name="connsiteX9" fmla="*/ 1130984 w 4350942"/>
              <a:gd name="connsiteY9" fmla="*/ 4154663 h 6200299"/>
              <a:gd name="connsiteX10" fmla="*/ 3512234 w 4350942"/>
              <a:gd name="connsiteY10" fmla="*/ 6173963 h 6200299"/>
              <a:gd name="connsiteX11" fmla="*/ 2185084 w 4350942"/>
              <a:gd name="connsiteY11" fmla="*/ 6200299 h 6200299"/>
              <a:gd name="connsiteX0" fmla="*/ 1992873 w 4158731"/>
              <a:gd name="connsiteY0" fmla="*/ 6200299 h 6200299"/>
              <a:gd name="connsiteX1" fmla="*/ 132323 w 4158731"/>
              <a:gd name="connsiteY1" fmla="*/ 3838656 h 6200299"/>
              <a:gd name="connsiteX2" fmla="*/ 3262873 w 4158731"/>
              <a:gd name="connsiteY2" fmla="*/ 2859263 h 6200299"/>
              <a:gd name="connsiteX3" fmla="*/ 1491223 w 4158731"/>
              <a:gd name="connsiteY3" fmla="*/ 1640063 h 6200299"/>
              <a:gd name="connsiteX4" fmla="*/ 2843773 w 4158731"/>
              <a:gd name="connsiteY4" fmla="*/ 1163813 h 6200299"/>
              <a:gd name="connsiteX5" fmla="*/ 1624573 w 4158731"/>
              <a:gd name="connsiteY5" fmla="*/ 1763 h 6200299"/>
              <a:gd name="connsiteX6" fmla="*/ 3491473 w 4158731"/>
              <a:gd name="connsiteY6" fmla="*/ 1049513 h 6200299"/>
              <a:gd name="connsiteX7" fmla="*/ 2138923 w 4158731"/>
              <a:gd name="connsiteY7" fmla="*/ 1697213 h 6200299"/>
              <a:gd name="connsiteX8" fmla="*/ 4158223 w 4158731"/>
              <a:gd name="connsiteY8" fmla="*/ 2840213 h 6200299"/>
              <a:gd name="connsiteX9" fmla="*/ 938773 w 4158731"/>
              <a:gd name="connsiteY9" fmla="*/ 4154663 h 6200299"/>
              <a:gd name="connsiteX10" fmla="*/ 3320023 w 4158731"/>
              <a:gd name="connsiteY10" fmla="*/ 6173963 h 6200299"/>
              <a:gd name="connsiteX11" fmla="*/ 1992873 w 4158731"/>
              <a:gd name="connsiteY11" fmla="*/ 6200299 h 6200299"/>
              <a:gd name="connsiteX0" fmla="*/ 1992873 w 4158731"/>
              <a:gd name="connsiteY0" fmla="*/ 6200299 h 6200299"/>
              <a:gd name="connsiteX1" fmla="*/ 132323 w 4158731"/>
              <a:gd name="connsiteY1" fmla="*/ 3838656 h 6200299"/>
              <a:gd name="connsiteX2" fmla="*/ 3262873 w 4158731"/>
              <a:gd name="connsiteY2" fmla="*/ 2859263 h 6200299"/>
              <a:gd name="connsiteX3" fmla="*/ 1491223 w 4158731"/>
              <a:gd name="connsiteY3" fmla="*/ 1640063 h 6200299"/>
              <a:gd name="connsiteX4" fmla="*/ 2843773 w 4158731"/>
              <a:gd name="connsiteY4" fmla="*/ 1163813 h 6200299"/>
              <a:gd name="connsiteX5" fmla="*/ 1624573 w 4158731"/>
              <a:gd name="connsiteY5" fmla="*/ 1763 h 6200299"/>
              <a:gd name="connsiteX6" fmla="*/ 3491473 w 4158731"/>
              <a:gd name="connsiteY6" fmla="*/ 1049513 h 6200299"/>
              <a:gd name="connsiteX7" fmla="*/ 2138923 w 4158731"/>
              <a:gd name="connsiteY7" fmla="*/ 1697213 h 6200299"/>
              <a:gd name="connsiteX8" fmla="*/ 4158223 w 4158731"/>
              <a:gd name="connsiteY8" fmla="*/ 2840213 h 6200299"/>
              <a:gd name="connsiteX9" fmla="*/ 938773 w 4158731"/>
              <a:gd name="connsiteY9" fmla="*/ 4154663 h 6200299"/>
              <a:gd name="connsiteX10" fmla="*/ 3320023 w 4158731"/>
              <a:gd name="connsiteY10" fmla="*/ 6173963 h 6200299"/>
              <a:gd name="connsiteX11" fmla="*/ 1992873 w 4158731"/>
              <a:gd name="connsiteY11" fmla="*/ 6200299 h 6200299"/>
              <a:gd name="connsiteX0" fmla="*/ 1992873 w 4158731"/>
              <a:gd name="connsiteY0" fmla="*/ 6200299 h 6200299"/>
              <a:gd name="connsiteX1" fmla="*/ 132323 w 4158731"/>
              <a:gd name="connsiteY1" fmla="*/ 3838656 h 6200299"/>
              <a:gd name="connsiteX2" fmla="*/ 3262873 w 4158731"/>
              <a:gd name="connsiteY2" fmla="*/ 2859264 h 6200299"/>
              <a:gd name="connsiteX3" fmla="*/ 1491223 w 4158731"/>
              <a:gd name="connsiteY3" fmla="*/ 1640063 h 6200299"/>
              <a:gd name="connsiteX4" fmla="*/ 2843773 w 4158731"/>
              <a:gd name="connsiteY4" fmla="*/ 1163813 h 6200299"/>
              <a:gd name="connsiteX5" fmla="*/ 1624573 w 4158731"/>
              <a:gd name="connsiteY5" fmla="*/ 1763 h 6200299"/>
              <a:gd name="connsiteX6" fmla="*/ 3491473 w 4158731"/>
              <a:gd name="connsiteY6" fmla="*/ 1049513 h 6200299"/>
              <a:gd name="connsiteX7" fmla="*/ 2138923 w 4158731"/>
              <a:gd name="connsiteY7" fmla="*/ 1697213 h 6200299"/>
              <a:gd name="connsiteX8" fmla="*/ 4158223 w 4158731"/>
              <a:gd name="connsiteY8" fmla="*/ 2840213 h 6200299"/>
              <a:gd name="connsiteX9" fmla="*/ 938773 w 4158731"/>
              <a:gd name="connsiteY9" fmla="*/ 4154663 h 6200299"/>
              <a:gd name="connsiteX10" fmla="*/ 3320023 w 4158731"/>
              <a:gd name="connsiteY10" fmla="*/ 6173963 h 6200299"/>
              <a:gd name="connsiteX11" fmla="*/ 1992873 w 4158731"/>
              <a:gd name="connsiteY11" fmla="*/ 6200299 h 6200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58731" h="6200299">
                <a:moveTo>
                  <a:pt x="1992873" y="6200299"/>
                </a:moveTo>
                <a:cubicBezTo>
                  <a:pt x="1243573" y="5444649"/>
                  <a:pt x="-489977" y="5318206"/>
                  <a:pt x="132323" y="3838656"/>
                </a:cubicBezTo>
                <a:cubicBezTo>
                  <a:pt x="767323" y="2856509"/>
                  <a:pt x="2783448" y="3255253"/>
                  <a:pt x="3262873" y="2859264"/>
                </a:cubicBezTo>
                <a:cubicBezTo>
                  <a:pt x="3342248" y="2579130"/>
                  <a:pt x="1278498" y="2298388"/>
                  <a:pt x="1491223" y="1640063"/>
                </a:cubicBezTo>
                <a:cubicBezTo>
                  <a:pt x="1672198" y="1043682"/>
                  <a:pt x="2653273" y="1324436"/>
                  <a:pt x="2843773" y="1163813"/>
                </a:cubicBezTo>
                <a:cubicBezTo>
                  <a:pt x="3605773" y="574718"/>
                  <a:pt x="2024623" y="281163"/>
                  <a:pt x="1624573" y="1763"/>
                </a:cubicBezTo>
                <a:cubicBezTo>
                  <a:pt x="2691373" y="-23637"/>
                  <a:pt x="3453373" y="220470"/>
                  <a:pt x="3491473" y="1049513"/>
                </a:cubicBezTo>
                <a:cubicBezTo>
                  <a:pt x="3551798" y="1750618"/>
                  <a:pt x="2488173" y="1347963"/>
                  <a:pt x="2138923" y="1697213"/>
                </a:cubicBezTo>
                <a:cubicBezTo>
                  <a:pt x="2081773" y="2160763"/>
                  <a:pt x="4196323" y="2443907"/>
                  <a:pt x="4158223" y="2840213"/>
                </a:cubicBezTo>
                <a:cubicBezTo>
                  <a:pt x="4024873" y="3387565"/>
                  <a:pt x="1624573" y="3341863"/>
                  <a:pt x="938773" y="4154663"/>
                </a:cubicBezTo>
                <a:cubicBezTo>
                  <a:pt x="646673" y="4846813"/>
                  <a:pt x="2526273" y="5500863"/>
                  <a:pt x="3320023" y="6173963"/>
                </a:cubicBezTo>
                <a:lnTo>
                  <a:pt x="1992873" y="6200299"/>
                </a:lnTo>
                <a:close/>
              </a:path>
            </a:pathLst>
          </a:cu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Полилиния: фигура 26">
            <a:extLst>
              <a:ext uri="{FF2B5EF4-FFF2-40B4-BE49-F238E27FC236}">
                <a16:creationId xmlns:a16="http://schemas.microsoft.com/office/drawing/2014/main" id="{44568CD2-F717-442B-895B-96FACF1C3925}"/>
              </a:ext>
            </a:extLst>
          </p:cNvPr>
          <p:cNvSpPr/>
          <p:nvPr/>
        </p:nvSpPr>
        <p:spPr>
          <a:xfrm>
            <a:off x="4332184" y="1996440"/>
            <a:ext cx="3246868" cy="4871720"/>
          </a:xfrm>
          <a:custGeom>
            <a:avLst/>
            <a:gdLst>
              <a:gd name="connsiteX0" fmla="*/ 2167353 w 3174437"/>
              <a:gd name="connsiteY0" fmla="*/ 4864100 h 4864100"/>
              <a:gd name="connsiteX1" fmla="*/ 198853 w 3174437"/>
              <a:gd name="connsiteY1" fmla="*/ 3606800 h 4864100"/>
              <a:gd name="connsiteX2" fmla="*/ 402053 w 3174437"/>
              <a:gd name="connsiteY2" fmla="*/ 2959100 h 4864100"/>
              <a:gd name="connsiteX3" fmla="*/ 3157953 w 3174437"/>
              <a:gd name="connsiteY3" fmla="*/ 2311400 h 4864100"/>
              <a:gd name="connsiteX4" fmla="*/ 1545053 w 3174437"/>
              <a:gd name="connsiteY4" fmla="*/ 1485900 h 4864100"/>
              <a:gd name="connsiteX5" fmla="*/ 1443453 w 3174437"/>
              <a:gd name="connsiteY5" fmla="*/ 1219200 h 4864100"/>
              <a:gd name="connsiteX6" fmla="*/ 2586453 w 3174437"/>
              <a:gd name="connsiteY6" fmla="*/ 990600 h 4864100"/>
              <a:gd name="connsiteX7" fmla="*/ 2815053 w 3174437"/>
              <a:gd name="connsiteY7" fmla="*/ 927100 h 4864100"/>
              <a:gd name="connsiteX8" fmla="*/ 2802353 w 3174437"/>
              <a:gd name="connsiteY8" fmla="*/ 558800 h 4864100"/>
              <a:gd name="connsiteX9" fmla="*/ 2167353 w 3174437"/>
              <a:gd name="connsiteY9" fmla="*/ 101600 h 4864100"/>
              <a:gd name="connsiteX10" fmla="*/ 1557753 w 3174437"/>
              <a:gd name="connsiteY10" fmla="*/ 0 h 4864100"/>
              <a:gd name="connsiteX11" fmla="*/ 1557753 w 3174437"/>
              <a:gd name="connsiteY11" fmla="*/ 0 h 4864100"/>
              <a:gd name="connsiteX0" fmla="*/ 2167353 w 3174437"/>
              <a:gd name="connsiteY0" fmla="*/ 4864100 h 4864100"/>
              <a:gd name="connsiteX1" fmla="*/ 198853 w 3174437"/>
              <a:gd name="connsiteY1" fmla="*/ 3606800 h 4864100"/>
              <a:gd name="connsiteX2" fmla="*/ 402053 w 3174437"/>
              <a:gd name="connsiteY2" fmla="*/ 2959100 h 4864100"/>
              <a:gd name="connsiteX3" fmla="*/ 3157953 w 3174437"/>
              <a:gd name="connsiteY3" fmla="*/ 2311400 h 4864100"/>
              <a:gd name="connsiteX4" fmla="*/ 1545053 w 3174437"/>
              <a:gd name="connsiteY4" fmla="*/ 1485900 h 4864100"/>
              <a:gd name="connsiteX5" fmla="*/ 1443453 w 3174437"/>
              <a:gd name="connsiteY5" fmla="*/ 1219200 h 4864100"/>
              <a:gd name="connsiteX6" fmla="*/ 2586453 w 3174437"/>
              <a:gd name="connsiteY6" fmla="*/ 990600 h 4864100"/>
              <a:gd name="connsiteX7" fmla="*/ 2837913 w 3174437"/>
              <a:gd name="connsiteY7" fmla="*/ 843280 h 4864100"/>
              <a:gd name="connsiteX8" fmla="*/ 2802353 w 3174437"/>
              <a:gd name="connsiteY8" fmla="*/ 558800 h 4864100"/>
              <a:gd name="connsiteX9" fmla="*/ 2167353 w 3174437"/>
              <a:gd name="connsiteY9" fmla="*/ 101600 h 4864100"/>
              <a:gd name="connsiteX10" fmla="*/ 1557753 w 3174437"/>
              <a:gd name="connsiteY10" fmla="*/ 0 h 4864100"/>
              <a:gd name="connsiteX11" fmla="*/ 1557753 w 3174437"/>
              <a:gd name="connsiteY11" fmla="*/ 0 h 4864100"/>
              <a:gd name="connsiteX0" fmla="*/ 2167353 w 3174437"/>
              <a:gd name="connsiteY0" fmla="*/ 4864100 h 4864100"/>
              <a:gd name="connsiteX1" fmla="*/ 198853 w 3174437"/>
              <a:gd name="connsiteY1" fmla="*/ 3606800 h 4864100"/>
              <a:gd name="connsiteX2" fmla="*/ 402053 w 3174437"/>
              <a:gd name="connsiteY2" fmla="*/ 2959100 h 4864100"/>
              <a:gd name="connsiteX3" fmla="*/ 3157953 w 3174437"/>
              <a:gd name="connsiteY3" fmla="*/ 2311400 h 4864100"/>
              <a:gd name="connsiteX4" fmla="*/ 1545053 w 3174437"/>
              <a:gd name="connsiteY4" fmla="*/ 1485900 h 4864100"/>
              <a:gd name="connsiteX5" fmla="*/ 1443453 w 3174437"/>
              <a:gd name="connsiteY5" fmla="*/ 1219200 h 4864100"/>
              <a:gd name="connsiteX6" fmla="*/ 2586453 w 3174437"/>
              <a:gd name="connsiteY6" fmla="*/ 990600 h 4864100"/>
              <a:gd name="connsiteX7" fmla="*/ 2837913 w 3174437"/>
              <a:gd name="connsiteY7" fmla="*/ 843280 h 4864100"/>
              <a:gd name="connsiteX8" fmla="*/ 2802353 w 3174437"/>
              <a:gd name="connsiteY8" fmla="*/ 558800 h 4864100"/>
              <a:gd name="connsiteX9" fmla="*/ 2182593 w 3174437"/>
              <a:gd name="connsiteY9" fmla="*/ 154940 h 4864100"/>
              <a:gd name="connsiteX10" fmla="*/ 1557753 w 3174437"/>
              <a:gd name="connsiteY10" fmla="*/ 0 h 4864100"/>
              <a:gd name="connsiteX11" fmla="*/ 1557753 w 3174437"/>
              <a:gd name="connsiteY11" fmla="*/ 0 h 4864100"/>
              <a:gd name="connsiteX0" fmla="*/ 2167353 w 3174437"/>
              <a:gd name="connsiteY0" fmla="*/ 4886960 h 4886960"/>
              <a:gd name="connsiteX1" fmla="*/ 198853 w 3174437"/>
              <a:gd name="connsiteY1" fmla="*/ 3629660 h 4886960"/>
              <a:gd name="connsiteX2" fmla="*/ 402053 w 3174437"/>
              <a:gd name="connsiteY2" fmla="*/ 2981960 h 4886960"/>
              <a:gd name="connsiteX3" fmla="*/ 3157953 w 3174437"/>
              <a:gd name="connsiteY3" fmla="*/ 2334260 h 4886960"/>
              <a:gd name="connsiteX4" fmla="*/ 1545053 w 3174437"/>
              <a:gd name="connsiteY4" fmla="*/ 1508760 h 4886960"/>
              <a:gd name="connsiteX5" fmla="*/ 1443453 w 3174437"/>
              <a:gd name="connsiteY5" fmla="*/ 1242060 h 4886960"/>
              <a:gd name="connsiteX6" fmla="*/ 2586453 w 3174437"/>
              <a:gd name="connsiteY6" fmla="*/ 1013460 h 4886960"/>
              <a:gd name="connsiteX7" fmla="*/ 2837913 w 3174437"/>
              <a:gd name="connsiteY7" fmla="*/ 866140 h 4886960"/>
              <a:gd name="connsiteX8" fmla="*/ 2802353 w 3174437"/>
              <a:gd name="connsiteY8" fmla="*/ 581660 h 4886960"/>
              <a:gd name="connsiteX9" fmla="*/ 2182593 w 3174437"/>
              <a:gd name="connsiteY9" fmla="*/ 177800 h 4886960"/>
              <a:gd name="connsiteX10" fmla="*/ 1557753 w 3174437"/>
              <a:gd name="connsiteY10" fmla="*/ 22860 h 4886960"/>
              <a:gd name="connsiteX11" fmla="*/ 1489173 w 3174437"/>
              <a:gd name="connsiteY11" fmla="*/ 0 h 4886960"/>
              <a:gd name="connsiteX0" fmla="*/ 2167353 w 3174290"/>
              <a:gd name="connsiteY0" fmla="*/ 4886960 h 4886960"/>
              <a:gd name="connsiteX1" fmla="*/ 198853 w 3174290"/>
              <a:gd name="connsiteY1" fmla="*/ 3629660 h 4886960"/>
              <a:gd name="connsiteX2" fmla="*/ 402053 w 3174290"/>
              <a:gd name="connsiteY2" fmla="*/ 2981960 h 4886960"/>
              <a:gd name="connsiteX3" fmla="*/ 3157953 w 3174290"/>
              <a:gd name="connsiteY3" fmla="*/ 2334260 h 4886960"/>
              <a:gd name="connsiteX4" fmla="*/ 1545053 w 3174290"/>
              <a:gd name="connsiteY4" fmla="*/ 1508760 h 4886960"/>
              <a:gd name="connsiteX5" fmla="*/ 1534893 w 3174290"/>
              <a:gd name="connsiteY5" fmla="*/ 1203960 h 4886960"/>
              <a:gd name="connsiteX6" fmla="*/ 2586453 w 3174290"/>
              <a:gd name="connsiteY6" fmla="*/ 1013460 h 4886960"/>
              <a:gd name="connsiteX7" fmla="*/ 2837913 w 3174290"/>
              <a:gd name="connsiteY7" fmla="*/ 866140 h 4886960"/>
              <a:gd name="connsiteX8" fmla="*/ 2802353 w 3174290"/>
              <a:gd name="connsiteY8" fmla="*/ 581660 h 4886960"/>
              <a:gd name="connsiteX9" fmla="*/ 2182593 w 3174290"/>
              <a:gd name="connsiteY9" fmla="*/ 177800 h 4886960"/>
              <a:gd name="connsiteX10" fmla="*/ 1557753 w 3174290"/>
              <a:gd name="connsiteY10" fmla="*/ 22860 h 4886960"/>
              <a:gd name="connsiteX11" fmla="*/ 1489173 w 3174290"/>
              <a:gd name="connsiteY11" fmla="*/ 0 h 4886960"/>
              <a:gd name="connsiteX0" fmla="*/ 2168978 w 3206149"/>
              <a:gd name="connsiteY0" fmla="*/ 4886960 h 4886960"/>
              <a:gd name="connsiteX1" fmla="*/ 200478 w 3206149"/>
              <a:gd name="connsiteY1" fmla="*/ 3629660 h 4886960"/>
              <a:gd name="connsiteX2" fmla="*/ 403678 w 3206149"/>
              <a:gd name="connsiteY2" fmla="*/ 2981960 h 4886960"/>
              <a:gd name="connsiteX3" fmla="*/ 3190058 w 3206149"/>
              <a:gd name="connsiteY3" fmla="*/ 2280920 h 4886960"/>
              <a:gd name="connsiteX4" fmla="*/ 1546678 w 3206149"/>
              <a:gd name="connsiteY4" fmla="*/ 1508760 h 4886960"/>
              <a:gd name="connsiteX5" fmla="*/ 1536518 w 3206149"/>
              <a:gd name="connsiteY5" fmla="*/ 1203960 h 4886960"/>
              <a:gd name="connsiteX6" fmla="*/ 2588078 w 3206149"/>
              <a:gd name="connsiteY6" fmla="*/ 1013460 h 4886960"/>
              <a:gd name="connsiteX7" fmla="*/ 2839538 w 3206149"/>
              <a:gd name="connsiteY7" fmla="*/ 866140 h 4886960"/>
              <a:gd name="connsiteX8" fmla="*/ 2803978 w 3206149"/>
              <a:gd name="connsiteY8" fmla="*/ 581660 h 4886960"/>
              <a:gd name="connsiteX9" fmla="*/ 2184218 w 3206149"/>
              <a:gd name="connsiteY9" fmla="*/ 177800 h 4886960"/>
              <a:gd name="connsiteX10" fmla="*/ 1559378 w 3206149"/>
              <a:gd name="connsiteY10" fmla="*/ 22860 h 4886960"/>
              <a:gd name="connsiteX11" fmla="*/ 1490798 w 3206149"/>
              <a:gd name="connsiteY11" fmla="*/ 0 h 4886960"/>
              <a:gd name="connsiteX0" fmla="*/ 2195372 w 3233925"/>
              <a:gd name="connsiteY0" fmla="*/ 4886960 h 4886960"/>
              <a:gd name="connsiteX1" fmla="*/ 226872 w 3233925"/>
              <a:gd name="connsiteY1" fmla="*/ 3629660 h 4886960"/>
              <a:gd name="connsiteX2" fmla="*/ 376732 w 3233925"/>
              <a:gd name="connsiteY2" fmla="*/ 2943860 h 4886960"/>
              <a:gd name="connsiteX3" fmla="*/ 3216452 w 3233925"/>
              <a:gd name="connsiteY3" fmla="*/ 2280920 h 4886960"/>
              <a:gd name="connsiteX4" fmla="*/ 1573072 w 3233925"/>
              <a:gd name="connsiteY4" fmla="*/ 1508760 h 4886960"/>
              <a:gd name="connsiteX5" fmla="*/ 1562912 w 3233925"/>
              <a:gd name="connsiteY5" fmla="*/ 1203960 h 4886960"/>
              <a:gd name="connsiteX6" fmla="*/ 2614472 w 3233925"/>
              <a:gd name="connsiteY6" fmla="*/ 1013460 h 4886960"/>
              <a:gd name="connsiteX7" fmla="*/ 2865932 w 3233925"/>
              <a:gd name="connsiteY7" fmla="*/ 866140 h 4886960"/>
              <a:gd name="connsiteX8" fmla="*/ 2830372 w 3233925"/>
              <a:gd name="connsiteY8" fmla="*/ 581660 h 4886960"/>
              <a:gd name="connsiteX9" fmla="*/ 2210612 w 3233925"/>
              <a:gd name="connsiteY9" fmla="*/ 177800 h 4886960"/>
              <a:gd name="connsiteX10" fmla="*/ 1585772 w 3233925"/>
              <a:gd name="connsiteY10" fmla="*/ 22860 h 4886960"/>
              <a:gd name="connsiteX11" fmla="*/ 1517192 w 3233925"/>
              <a:gd name="connsiteY11" fmla="*/ 0 h 4886960"/>
              <a:gd name="connsiteX0" fmla="*/ 2204722 w 3243275"/>
              <a:gd name="connsiteY0" fmla="*/ 4886960 h 4886960"/>
              <a:gd name="connsiteX1" fmla="*/ 220982 w 3243275"/>
              <a:gd name="connsiteY1" fmla="*/ 3644900 h 4886960"/>
              <a:gd name="connsiteX2" fmla="*/ 386082 w 3243275"/>
              <a:gd name="connsiteY2" fmla="*/ 2943860 h 4886960"/>
              <a:gd name="connsiteX3" fmla="*/ 3225802 w 3243275"/>
              <a:gd name="connsiteY3" fmla="*/ 2280920 h 4886960"/>
              <a:gd name="connsiteX4" fmla="*/ 1582422 w 3243275"/>
              <a:gd name="connsiteY4" fmla="*/ 1508760 h 4886960"/>
              <a:gd name="connsiteX5" fmla="*/ 1572262 w 3243275"/>
              <a:gd name="connsiteY5" fmla="*/ 1203960 h 4886960"/>
              <a:gd name="connsiteX6" fmla="*/ 2623822 w 3243275"/>
              <a:gd name="connsiteY6" fmla="*/ 1013460 h 4886960"/>
              <a:gd name="connsiteX7" fmla="*/ 2875282 w 3243275"/>
              <a:gd name="connsiteY7" fmla="*/ 866140 h 4886960"/>
              <a:gd name="connsiteX8" fmla="*/ 2839722 w 3243275"/>
              <a:gd name="connsiteY8" fmla="*/ 581660 h 4886960"/>
              <a:gd name="connsiteX9" fmla="*/ 2219962 w 3243275"/>
              <a:gd name="connsiteY9" fmla="*/ 177800 h 4886960"/>
              <a:gd name="connsiteX10" fmla="*/ 1595122 w 3243275"/>
              <a:gd name="connsiteY10" fmla="*/ 22860 h 4886960"/>
              <a:gd name="connsiteX11" fmla="*/ 1526542 w 3243275"/>
              <a:gd name="connsiteY11" fmla="*/ 0 h 4886960"/>
              <a:gd name="connsiteX0" fmla="*/ 2156952 w 3195505"/>
              <a:gd name="connsiteY0" fmla="*/ 4886960 h 4886960"/>
              <a:gd name="connsiteX1" fmla="*/ 173212 w 3195505"/>
              <a:gd name="connsiteY1" fmla="*/ 3644900 h 4886960"/>
              <a:gd name="connsiteX2" fmla="*/ 338312 w 3195505"/>
              <a:gd name="connsiteY2" fmla="*/ 2943860 h 4886960"/>
              <a:gd name="connsiteX3" fmla="*/ 3178032 w 3195505"/>
              <a:gd name="connsiteY3" fmla="*/ 2280920 h 4886960"/>
              <a:gd name="connsiteX4" fmla="*/ 1534652 w 3195505"/>
              <a:gd name="connsiteY4" fmla="*/ 1508760 h 4886960"/>
              <a:gd name="connsiteX5" fmla="*/ 1524492 w 3195505"/>
              <a:gd name="connsiteY5" fmla="*/ 1203960 h 4886960"/>
              <a:gd name="connsiteX6" fmla="*/ 2576052 w 3195505"/>
              <a:gd name="connsiteY6" fmla="*/ 1013460 h 4886960"/>
              <a:gd name="connsiteX7" fmla="*/ 2827512 w 3195505"/>
              <a:gd name="connsiteY7" fmla="*/ 866140 h 4886960"/>
              <a:gd name="connsiteX8" fmla="*/ 2791952 w 3195505"/>
              <a:gd name="connsiteY8" fmla="*/ 581660 h 4886960"/>
              <a:gd name="connsiteX9" fmla="*/ 2172192 w 3195505"/>
              <a:gd name="connsiteY9" fmla="*/ 177800 h 4886960"/>
              <a:gd name="connsiteX10" fmla="*/ 1547352 w 3195505"/>
              <a:gd name="connsiteY10" fmla="*/ 22860 h 4886960"/>
              <a:gd name="connsiteX11" fmla="*/ 1478772 w 3195505"/>
              <a:gd name="connsiteY11" fmla="*/ 0 h 4886960"/>
              <a:gd name="connsiteX0" fmla="*/ 2183444 w 3221997"/>
              <a:gd name="connsiteY0" fmla="*/ 4886960 h 4886960"/>
              <a:gd name="connsiteX1" fmla="*/ 199704 w 3221997"/>
              <a:gd name="connsiteY1" fmla="*/ 3644900 h 4886960"/>
              <a:gd name="connsiteX2" fmla="*/ 364804 w 3221997"/>
              <a:gd name="connsiteY2" fmla="*/ 2943860 h 4886960"/>
              <a:gd name="connsiteX3" fmla="*/ 3204524 w 3221997"/>
              <a:gd name="connsiteY3" fmla="*/ 2280920 h 4886960"/>
              <a:gd name="connsiteX4" fmla="*/ 1561144 w 3221997"/>
              <a:gd name="connsiteY4" fmla="*/ 1508760 h 4886960"/>
              <a:gd name="connsiteX5" fmla="*/ 1550984 w 3221997"/>
              <a:gd name="connsiteY5" fmla="*/ 1203960 h 4886960"/>
              <a:gd name="connsiteX6" fmla="*/ 2602544 w 3221997"/>
              <a:gd name="connsiteY6" fmla="*/ 1013460 h 4886960"/>
              <a:gd name="connsiteX7" fmla="*/ 2854004 w 3221997"/>
              <a:gd name="connsiteY7" fmla="*/ 866140 h 4886960"/>
              <a:gd name="connsiteX8" fmla="*/ 2818444 w 3221997"/>
              <a:gd name="connsiteY8" fmla="*/ 581660 h 4886960"/>
              <a:gd name="connsiteX9" fmla="*/ 2198684 w 3221997"/>
              <a:gd name="connsiteY9" fmla="*/ 177800 h 4886960"/>
              <a:gd name="connsiteX10" fmla="*/ 1573844 w 3221997"/>
              <a:gd name="connsiteY10" fmla="*/ 22860 h 4886960"/>
              <a:gd name="connsiteX11" fmla="*/ 1505264 w 3221997"/>
              <a:gd name="connsiteY11" fmla="*/ 0 h 4886960"/>
              <a:gd name="connsiteX0" fmla="*/ 2261655 w 3246868"/>
              <a:gd name="connsiteY0" fmla="*/ 4871720 h 4871720"/>
              <a:gd name="connsiteX1" fmla="*/ 224575 w 3246868"/>
              <a:gd name="connsiteY1" fmla="*/ 3644900 h 4871720"/>
              <a:gd name="connsiteX2" fmla="*/ 389675 w 3246868"/>
              <a:gd name="connsiteY2" fmla="*/ 2943860 h 4871720"/>
              <a:gd name="connsiteX3" fmla="*/ 3229395 w 3246868"/>
              <a:gd name="connsiteY3" fmla="*/ 2280920 h 4871720"/>
              <a:gd name="connsiteX4" fmla="*/ 1586015 w 3246868"/>
              <a:gd name="connsiteY4" fmla="*/ 1508760 h 4871720"/>
              <a:gd name="connsiteX5" fmla="*/ 1575855 w 3246868"/>
              <a:gd name="connsiteY5" fmla="*/ 1203960 h 4871720"/>
              <a:gd name="connsiteX6" fmla="*/ 2627415 w 3246868"/>
              <a:gd name="connsiteY6" fmla="*/ 1013460 h 4871720"/>
              <a:gd name="connsiteX7" fmla="*/ 2878875 w 3246868"/>
              <a:gd name="connsiteY7" fmla="*/ 866140 h 4871720"/>
              <a:gd name="connsiteX8" fmla="*/ 2843315 w 3246868"/>
              <a:gd name="connsiteY8" fmla="*/ 581660 h 4871720"/>
              <a:gd name="connsiteX9" fmla="*/ 2223555 w 3246868"/>
              <a:gd name="connsiteY9" fmla="*/ 177800 h 4871720"/>
              <a:gd name="connsiteX10" fmla="*/ 1598715 w 3246868"/>
              <a:gd name="connsiteY10" fmla="*/ 22860 h 4871720"/>
              <a:gd name="connsiteX11" fmla="*/ 1530135 w 3246868"/>
              <a:gd name="connsiteY11" fmla="*/ 0 h 487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6868" h="4871720">
                <a:moveTo>
                  <a:pt x="2261655" y="4871720"/>
                </a:moveTo>
                <a:cubicBezTo>
                  <a:pt x="1424513" y="4401820"/>
                  <a:pt x="536572" y="3966210"/>
                  <a:pt x="224575" y="3644900"/>
                </a:cubicBezTo>
                <a:cubicBezTo>
                  <a:pt x="-87422" y="3323590"/>
                  <a:pt x="-111128" y="3171190"/>
                  <a:pt x="389675" y="2943860"/>
                </a:cubicBezTo>
                <a:cubicBezTo>
                  <a:pt x="890478" y="2716530"/>
                  <a:pt x="3030005" y="2520103"/>
                  <a:pt x="3229395" y="2280920"/>
                </a:cubicBezTo>
                <a:cubicBezTo>
                  <a:pt x="3428785" y="2041737"/>
                  <a:pt x="1861605" y="1688253"/>
                  <a:pt x="1586015" y="1508760"/>
                </a:cubicBezTo>
                <a:cubicBezTo>
                  <a:pt x="1310425" y="1329267"/>
                  <a:pt x="1402288" y="1286510"/>
                  <a:pt x="1575855" y="1203960"/>
                </a:cubicBezTo>
                <a:cubicBezTo>
                  <a:pt x="1749422" y="1121410"/>
                  <a:pt x="2410245" y="1069763"/>
                  <a:pt x="2627415" y="1013460"/>
                </a:cubicBezTo>
                <a:cubicBezTo>
                  <a:pt x="2844585" y="957157"/>
                  <a:pt x="2842892" y="938107"/>
                  <a:pt x="2878875" y="866140"/>
                </a:cubicBezTo>
                <a:cubicBezTo>
                  <a:pt x="2914858" y="794173"/>
                  <a:pt x="2952535" y="696383"/>
                  <a:pt x="2843315" y="581660"/>
                </a:cubicBezTo>
                <a:cubicBezTo>
                  <a:pt x="2734095" y="466937"/>
                  <a:pt x="2430988" y="270933"/>
                  <a:pt x="2223555" y="177800"/>
                </a:cubicBezTo>
                <a:cubicBezTo>
                  <a:pt x="2016122" y="84667"/>
                  <a:pt x="1598715" y="22860"/>
                  <a:pt x="1598715" y="22860"/>
                </a:cubicBezTo>
                <a:lnTo>
                  <a:pt x="1530135" y="0"/>
                </a:lnTo>
              </a:path>
            </a:pathLst>
          </a:custGeom>
          <a:noFill/>
          <a:ln w="12700" cap="flat" cmpd="sng" algn="ctr">
            <a:solidFill>
              <a:sysClr val="window" lastClr="FFFFFF"/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293F4BF0-4337-41E5-9CC1-35D3F3C1ECED}"/>
              </a:ext>
            </a:extLst>
          </p:cNvPr>
          <p:cNvGrpSpPr/>
          <p:nvPr/>
        </p:nvGrpSpPr>
        <p:grpSpPr>
          <a:xfrm>
            <a:off x="5244673" y="1439038"/>
            <a:ext cx="598146" cy="559181"/>
            <a:chOff x="5089369" y="1293851"/>
            <a:chExt cx="753450" cy="704369"/>
          </a:xfrm>
        </p:grpSpPr>
        <p:sp>
          <p:nvSpPr>
            <p:cNvPr id="117" name="Овал 116">
              <a:extLst>
                <a:ext uri="{FF2B5EF4-FFF2-40B4-BE49-F238E27FC236}">
                  <a16:creationId xmlns:a16="http://schemas.microsoft.com/office/drawing/2014/main" id="{D8453D93-83BF-4D82-BC2A-BAC38F05E73F}"/>
                </a:ext>
              </a:extLst>
            </p:cNvPr>
            <p:cNvSpPr/>
            <p:nvPr/>
          </p:nvSpPr>
          <p:spPr>
            <a:xfrm>
              <a:off x="5707819" y="1863220"/>
              <a:ext cx="135000" cy="13500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Прямоугольный треугольник 117">
              <a:extLst>
                <a:ext uri="{FF2B5EF4-FFF2-40B4-BE49-F238E27FC236}">
                  <a16:creationId xmlns:a16="http://schemas.microsoft.com/office/drawing/2014/main" id="{3B104F09-A5A3-4DFB-904E-346E1B4C7BBC}"/>
                </a:ext>
              </a:extLst>
            </p:cNvPr>
            <p:cNvSpPr/>
            <p:nvPr/>
          </p:nvSpPr>
          <p:spPr>
            <a:xfrm rot="10800000">
              <a:off x="5640319" y="1300720"/>
              <a:ext cx="135000" cy="585000"/>
            </a:xfrm>
            <a:prstGeom prst="rtTriangle">
              <a:avLst/>
            </a:prstGeom>
            <a:solidFill>
              <a:srgbClr val="E3DED1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Полилиния: фигура 31">
              <a:extLst>
                <a:ext uri="{FF2B5EF4-FFF2-40B4-BE49-F238E27FC236}">
                  <a16:creationId xmlns:a16="http://schemas.microsoft.com/office/drawing/2014/main" id="{2D5E73CE-AB47-4653-9AD9-DA200277F9C8}"/>
                </a:ext>
              </a:extLst>
            </p:cNvPr>
            <p:cNvSpPr/>
            <p:nvPr/>
          </p:nvSpPr>
          <p:spPr>
            <a:xfrm>
              <a:off x="5089369" y="1293851"/>
              <a:ext cx="675000" cy="360000"/>
            </a:xfrm>
            <a:custGeom>
              <a:avLst/>
              <a:gdLst>
                <a:gd name="connsiteX0" fmla="*/ 0 w 675000"/>
                <a:gd name="connsiteY0" fmla="*/ 0 h 360000"/>
                <a:gd name="connsiteX1" fmla="*/ 675000 w 675000"/>
                <a:gd name="connsiteY1" fmla="*/ 0 h 360000"/>
                <a:gd name="connsiteX2" fmla="*/ 675000 w 675000"/>
                <a:gd name="connsiteY2" fmla="*/ 360000 h 360000"/>
                <a:gd name="connsiteX3" fmla="*/ 222857 w 675000"/>
                <a:gd name="connsiteY3" fmla="*/ 36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000" h="360000">
                  <a:moveTo>
                    <a:pt x="0" y="0"/>
                  </a:moveTo>
                  <a:lnTo>
                    <a:pt x="675000" y="0"/>
                  </a:lnTo>
                  <a:lnTo>
                    <a:pt x="675000" y="360000"/>
                  </a:lnTo>
                  <a:lnTo>
                    <a:pt x="222857" y="360000"/>
                  </a:lnTo>
                  <a:close/>
                </a:path>
              </a:pathLst>
            </a:custGeom>
            <a:solidFill>
              <a:srgbClr val="E3DED1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526ECD3C-A9A1-4DA2-95FA-95832BE7104F}"/>
              </a:ext>
            </a:extLst>
          </p:cNvPr>
          <p:cNvGrpSpPr/>
          <p:nvPr/>
        </p:nvGrpSpPr>
        <p:grpSpPr>
          <a:xfrm flipH="1">
            <a:off x="6891234" y="5704126"/>
            <a:ext cx="1071220" cy="1001439"/>
            <a:chOff x="5089369" y="1293851"/>
            <a:chExt cx="753450" cy="704369"/>
          </a:xfrm>
        </p:grpSpPr>
        <p:sp>
          <p:nvSpPr>
            <p:cNvPr id="137" name="Овал 136">
              <a:extLst>
                <a:ext uri="{FF2B5EF4-FFF2-40B4-BE49-F238E27FC236}">
                  <a16:creationId xmlns:a16="http://schemas.microsoft.com/office/drawing/2014/main" id="{2044A810-0D7B-4669-8408-01D8F8480E75}"/>
                </a:ext>
              </a:extLst>
            </p:cNvPr>
            <p:cNvSpPr/>
            <p:nvPr/>
          </p:nvSpPr>
          <p:spPr>
            <a:xfrm>
              <a:off x="5707819" y="1863220"/>
              <a:ext cx="135000" cy="13500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Прямоугольный треугольник 137">
              <a:extLst>
                <a:ext uri="{FF2B5EF4-FFF2-40B4-BE49-F238E27FC236}">
                  <a16:creationId xmlns:a16="http://schemas.microsoft.com/office/drawing/2014/main" id="{0DE9AA0A-B450-42D2-A9CD-2C90D23E988A}"/>
                </a:ext>
              </a:extLst>
            </p:cNvPr>
            <p:cNvSpPr/>
            <p:nvPr/>
          </p:nvSpPr>
          <p:spPr>
            <a:xfrm rot="10800000">
              <a:off x="5640319" y="1300720"/>
              <a:ext cx="135000" cy="585000"/>
            </a:xfrm>
            <a:prstGeom prst="rtTriangle">
              <a:avLst/>
            </a:prstGeom>
            <a:solidFill>
              <a:srgbClr val="9F293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Полилиния: фигура 52">
              <a:extLst>
                <a:ext uri="{FF2B5EF4-FFF2-40B4-BE49-F238E27FC236}">
                  <a16:creationId xmlns:a16="http://schemas.microsoft.com/office/drawing/2014/main" id="{32FE5F23-A964-4596-8B9E-31D1FEB78C1B}"/>
                </a:ext>
              </a:extLst>
            </p:cNvPr>
            <p:cNvSpPr/>
            <p:nvPr/>
          </p:nvSpPr>
          <p:spPr>
            <a:xfrm>
              <a:off x="5089369" y="1293851"/>
              <a:ext cx="675000" cy="360000"/>
            </a:xfrm>
            <a:custGeom>
              <a:avLst/>
              <a:gdLst>
                <a:gd name="connsiteX0" fmla="*/ 0 w 675000"/>
                <a:gd name="connsiteY0" fmla="*/ 0 h 360000"/>
                <a:gd name="connsiteX1" fmla="*/ 675000 w 675000"/>
                <a:gd name="connsiteY1" fmla="*/ 0 h 360000"/>
                <a:gd name="connsiteX2" fmla="*/ 675000 w 675000"/>
                <a:gd name="connsiteY2" fmla="*/ 360000 h 360000"/>
                <a:gd name="connsiteX3" fmla="*/ 222857 w 675000"/>
                <a:gd name="connsiteY3" fmla="*/ 36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000" h="360000">
                  <a:moveTo>
                    <a:pt x="0" y="0"/>
                  </a:moveTo>
                  <a:lnTo>
                    <a:pt x="675000" y="0"/>
                  </a:lnTo>
                  <a:lnTo>
                    <a:pt x="675000" y="360000"/>
                  </a:lnTo>
                  <a:lnTo>
                    <a:pt x="222857" y="360000"/>
                  </a:lnTo>
                  <a:close/>
                </a:path>
              </a:pathLst>
            </a:custGeom>
            <a:solidFill>
              <a:srgbClr val="9F293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1C79364B-8805-476E-9FDF-310F4F354825}"/>
              </a:ext>
            </a:extLst>
          </p:cNvPr>
          <p:cNvSpPr txBox="1"/>
          <p:nvPr/>
        </p:nvSpPr>
        <p:spPr>
          <a:xfrm>
            <a:off x="6987201" y="568660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2025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9F52D5BD-2471-44BA-88C0-DBD6896EE5DC}"/>
              </a:ext>
            </a:extLst>
          </p:cNvPr>
          <p:cNvSpPr txBox="1"/>
          <p:nvPr/>
        </p:nvSpPr>
        <p:spPr>
          <a:xfrm>
            <a:off x="3381991" y="2434666"/>
            <a:ext cx="1579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Lorem ipsum dolor sit amet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51" name="Группа 150">
            <a:extLst>
              <a:ext uri="{FF2B5EF4-FFF2-40B4-BE49-F238E27FC236}">
                <a16:creationId xmlns:a16="http://schemas.microsoft.com/office/drawing/2014/main" id="{C0542159-8ACB-4B64-AA72-801540DC5840}"/>
              </a:ext>
            </a:extLst>
          </p:cNvPr>
          <p:cNvGrpSpPr/>
          <p:nvPr/>
        </p:nvGrpSpPr>
        <p:grpSpPr>
          <a:xfrm>
            <a:off x="345487" y="2107939"/>
            <a:ext cx="4837614" cy="1843946"/>
            <a:chOff x="3978337" y="3454352"/>
            <a:chExt cx="2118274" cy="33407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2" name="Прямоугольник 151">
              <a:extLst>
                <a:ext uri="{FF2B5EF4-FFF2-40B4-BE49-F238E27FC236}">
                  <a16:creationId xmlns:a16="http://schemas.microsoft.com/office/drawing/2014/main" id="{59C929F1-FD41-4D8B-A6E4-6BD59F6D1CDA}"/>
                </a:ext>
              </a:extLst>
            </p:cNvPr>
            <p:cNvSpPr/>
            <p:nvPr/>
          </p:nvSpPr>
          <p:spPr>
            <a:xfrm>
              <a:off x="3978337" y="3454352"/>
              <a:ext cx="2114682" cy="55965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78,4 </a:t>
              </a:r>
              <a:r>
                <a:rPr lang="ru-RU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млн.руб.</a:t>
              </a:r>
            </a:p>
          </p:txBody>
        </p:sp>
        <p:sp>
          <p:nvSpPr>
            <p:cNvPr id="153" name="Прямоугольник 152">
              <a:extLst>
                <a:ext uri="{FF2B5EF4-FFF2-40B4-BE49-F238E27FC236}">
                  <a16:creationId xmlns:a16="http://schemas.microsoft.com/office/drawing/2014/main" id="{E343AF54-FCDF-4CB4-A39F-488BD5EA2BE6}"/>
                </a:ext>
              </a:extLst>
            </p:cNvPr>
            <p:cNvSpPr/>
            <p:nvPr/>
          </p:nvSpPr>
          <p:spPr>
            <a:xfrm>
              <a:off x="3981929" y="4013998"/>
              <a:ext cx="2114682" cy="2781134"/>
            </a:xfrm>
            <a:prstGeom prst="rect">
              <a:avLst/>
            </a:prstGeom>
            <a:solidFill>
              <a:srgbClr val="323232">
                <a:lumMod val="25000"/>
                <a:lumOff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4" name="Прямоугольник 153"/>
          <p:cNvSpPr/>
          <p:nvPr/>
        </p:nvSpPr>
        <p:spPr>
          <a:xfrm>
            <a:off x="354235" y="2930672"/>
            <a:ext cx="48206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Ремонт автомобильной дороги к </a:t>
            </a:r>
            <a:r>
              <a:rPr lang="ru-RU" sz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д.Карстолово-д.Рябизи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 в сумме </a:t>
            </a:r>
            <a:r>
              <a:rPr lang="ru-RU" sz="1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60,5 </a:t>
            </a:r>
            <a:r>
              <a:rPr lang="ru-RU" sz="12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млн.руб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протяженность 2,872 км).</a:t>
            </a: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Капитальный 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ремонт участка автомобильной дороги «</a:t>
            </a:r>
            <a:r>
              <a:rPr lang="ru-RU" sz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д.Петрово-д.Мута-Кюля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», в </a:t>
            </a:r>
            <a:r>
              <a:rPr lang="ru-RU" sz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т.ч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проектно-изыскательские работы в сумме </a:t>
            </a:r>
            <a:r>
              <a:rPr lang="ru-RU" sz="1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17,9 </a:t>
            </a:r>
            <a:r>
              <a:rPr lang="ru-RU" sz="12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млн.руб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D238A745-422A-4702-9F6C-EE0CBBCCE4C6}"/>
              </a:ext>
            </a:extLst>
          </p:cNvPr>
          <p:cNvGrpSpPr/>
          <p:nvPr/>
        </p:nvGrpSpPr>
        <p:grpSpPr>
          <a:xfrm>
            <a:off x="4828711" y="2684283"/>
            <a:ext cx="720195" cy="673280"/>
            <a:chOff x="5089369" y="1293851"/>
            <a:chExt cx="753450" cy="704369"/>
          </a:xfrm>
        </p:grpSpPr>
        <p:sp>
          <p:nvSpPr>
            <p:cNvPr id="129" name="Овал 128">
              <a:extLst>
                <a:ext uri="{FF2B5EF4-FFF2-40B4-BE49-F238E27FC236}">
                  <a16:creationId xmlns:a16="http://schemas.microsoft.com/office/drawing/2014/main" id="{AF4B85A1-2F70-4842-AD82-115F05A2FBB0}"/>
                </a:ext>
              </a:extLst>
            </p:cNvPr>
            <p:cNvSpPr/>
            <p:nvPr/>
          </p:nvSpPr>
          <p:spPr>
            <a:xfrm>
              <a:off x="5707819" y="1863220"/>
              <a:ext cx="135000" cy="13500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Прямоугольный треугольник 129">
              <a:extLst>
                <a:ext uri="{FF2B5EF4-FFF2-40B4-BE49-F238E27FC236}">
                  <a16:creationId xmlns:a16="http://schemas.microsoft.com/office/drawing/2014/main" id="{1A00B36A-32B2-42EB-8BFC-E9D1142F0332}"/>
                </a:ext>
              </a:extLst>
            </p:cNvPr>
            <p:cNvSpPr/>
            <p:nvPr/>
          </p:nvSpPr>
          <p:spPr>
            <a:xfrm rot="10800000">
              <a:off x="5640319" y="1300720"/>
              <a:ext cx="135000" cy="585000"/>
            </a:xfrm>
            <a:prstGeom prst="rtTriangle">
              <a:avLst/>
            </a:prstGeom>
            <a:solidFill>
              <a:srgbClr val="60487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Полилиния: фигура 44">
              <a:extLst>
                <a:ext uri="{FF2B5EF4-FFF2-40B4-BE49-F238E27FC236}">
                  <a16:creationId xmlns:a16="http://schemas.microsoft.com/office/drawing/2014/main" id="{52A5CAF9-2E03-498C-B119-347173EECE66}"/>
                </a:ext>
              </a:extLst>
            </p:cNvPr>
            <p:cNvSpPr/>
            <p:nvPr/>
          </p:nvSpPr>
          <p:spPr>
            <a:xfrm>
              <a:off x="5089369" y="1293851"/>
              <a:ext cx="675000" cy="360000"/>
            </a:xfrm>
            <a:custGeom>
              <a:avLst/>
              <a:gdLst>
                <a:gd name="connsiteX0" fmla="*/ 0 w 675000"/>
                <a:gd name="connsiteY0" fmla="*/ 0 h 360000"/>
                <a:gd name="connsiteX1" fmla="*/ 675000 w 675000"/>
                <a:gd name="connsiteY1" fmla="*/ 0 h 360000"/>
                <a:gd name="connsiteX2" fmla="*/ 675000 w 675000"/>
                <a:gd name="connsiteY2" fmla="*/ 360000 h 360000"/>
                <a:gd name="connsiteX3" fmla="*/ 222857 w 675000"/>
                <a:gd name="connsiteY3" fmla="*/ 36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000" h="360000">
                  <a:moveTo>
                    <a:pt x="0" y="0"/>
                  </a:moveTo>
                  <a:lnTo>
                    <a:pt x="675000" y="0"/>
                  </a:lnTo>
                  <a:lnTo>
                    <a:pt x="675000" y="360000"/>
                  </a:lnTo>
                  <a:lnTo>
                    <a:pt x="222857" y="360000"/>
                  </a:lnTo>
                  <a:close/>
                </a:path>
              </a:pathLst>
            </a:custGeom>
            <a:solidFill>
              <a:srgbClr val="60487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8" name="Прямоугольник 167"/>
          <p:cNvSpPr/>
          <p:nvPr/>
        </p:nvSpPr>
        <p:spPr>
          <a:xfrm>
            <a:off x="503647" y="2434665"/>
            <a:ext cx="43924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Ремонт и капитальный ремонт автомобильных </a:t>
            </a:r>
            <a:r>
              <a:rPr lang="ru-RU" sz="1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дорог общего </a:t>
            </a:r>
            <a:r>
              <a:rPr lang="ru-RU" sz="14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пользования</a:t>
            </a:r>
            <a:endParaRPr lang="ru-RU" sz="14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0542159-8ACB-4B64-AA72-801540DC5840}"/>
              </a:ext>
            </a:extLst>
          </p:cNvPr>
          <p:cNvGrpSpPr/>
          <p:nvPr/>
        </p:nvGrpSpPr>
        <p:grpSpPr>
          <a:xfrm>
            <a:off x="7750360" y="1628327"/>
            <a:ext cx="4320800" cy="1029492"/>
            <a:chOff x="3978337" y="3454352"/>
            <a:chExt cx="2118274" cy="18651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59C929F1-FD41-4D8B-A6E4-6BD59F6D1CDA}"/>
                </a:ext>
              </a:extLst>
            </p:cNvPr>
            <p:cNvSpPr/>
            <p:nvPr/>
          </p:nvSpPr>
          <p:spPr>
            <a:xfrm>
              <a:off x="3978337" y="3454352"/>
              <a:ext cx="2114682" cy="55965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24,6 </a:t>
              </a:r>
              <a:r>
                <a:rPr lang="ru-RU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млн.руб.</a:t>
              </a:r>
            </a:p>
          </p:txBody>
        </p:sp>
        <p:sp>
          <p:nvSpPr>
            <p:cNvPr id="171" name="Прямоугольник 170">
              <a:extLst>
                <a:ext uri="{FF2B5EF4-FFF2-40B4-BE49-F238E27FC236}">
                  <a16:creationId xmlns:a16="http://schemas.microsoft.com/office/drawing/2014/main" id="{E343AF54-FCDF-4CB4-A39F-488BD5EA2BE6}"/>
                </a:ext>
              </a:extLst>
            </p:cNvPr>
            <p:cNvSpPr/>
            <p:nvPr/>
          </p:nvSpPr>
          <p:spPr>
            <a:xfrm>
              <a:off x="3981929" y="4013998"/>
              <a:ext cx="2114682" cy="1305542"/>
            </a:xfrm>
            <a:prstGeom prst="rect">
              <a:avLst/>
            </a:prstGeom>
            <a:solidFill>
              <a:srgbClr val="323232">
                <a:lumMod val="25000"/>
                <a:lumOff val="75000"/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3" name="Прямоугольник 162"/>
          <p:cNvSpPr/>
          <p:nvPr/>
        </p:nvSpPr>
        <p:spPr>
          <a:xfrm>
            <a:off x="8001705" y="1936910"/>
            <a:ext cx="40865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Строительство </a:t>
            </a:r>
            <a:r>
              <a:rPr lang="ru-RU" sz="1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</a:t>
            </a:r>
            <a:r>
              <a:rPr lang="ru-RU" sz="14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реконструкция </a:t>
            </a:r>
            <a:r>
              <a:rPr lang="ru-RU" sz="1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автомобильных дорог общего </a:t>
            </a:r>
            <a:r>
              <a:rPr lang="ru-RU" sz="14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пользования. Разработка ПСД:</a:t>
            </a:r>
            <a:endParaRPr lang="ru-RU" sz="14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1C79364B-8805-476E-9FDF-310F4F354825}"/>
              </a:ext>
            </a:extLst>
          </p:cNvPr>
          <p:cNvSpPr txBox="1"/>
          <p:nvPr/>
        </p:nvSpPr>
        <p:spPr>
          <a:xfrm>
            <a:off x="5321065" y="1427885"/>
            <a:ext cx="548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2024</a:t>
            </a:r>
          </a:p>
        </p:txBody>
      </p: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27C55F93-4E80-4FAE-BADD-6C55FBEFF649}"/>
              </a:ext>
            </a:extLst>
          </p:cNvPr>
          <p:cNvGrpSpPr/>
          <p:nvPr/>
        </p:nvGrpSpPr>
        <p:grpSpPr>
          <a:xfrm flipH="1">
            <a:off x="7372347" y="2316311"/>
            <a:ext cx="698213" cy="638887"/>
            <a:chOff x="5089369" y="1293851"/>
            <a:chExt cx="753450" cy="704369"/>
          </a:xfrm>
          <a:solidFill>
            <a:schemeClr val="accent5">
              <a:lumMod val="50000"/>
            </a:schemeClr>
          </a:solidFill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A8789575-8FAF-41A5-B508-F8E044478ADE}"/>
                </a:ext>
              </a:extLst>
            </p:cNvPr>
            <p:cNvSpPr/>
            <p:nvPr/>
          </p:nvSpPr>
          <p:spPr>
            <a:xfrm>
              <a:off x="5707819" y="1863220"/>
              <a:ext cx="135000" cy="135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Прямоугольный треугольник 121">
              <a:extLst>
                <a:ext uri="{FF2B5EF4-FFF2-40B4-BE49-F238E27FC236}">
                  <a16:creationId xmlns:a16="http://schemas.microsoft.com/office/drawing/2014/main" id="{12EFD6F7-AC4A-447A-AAA0-21294E5553D1}"/>
                </a:ext>
              </a:extLst>
            </p:cNvPr>
            <p:cNvSpPr/>
            <p:nvPr/>
          </p:nvSpPr>
          <p:spPr>
            <a:xfrm rot="10800000">
              <a:off x="5640319" y="1300720"/>
              <a:ext cx="135000" cy="585000"/>
            </a:xfrm>
            <a:prstGeom prst="rt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Полилиния: фигура 36">
              <a:extLst>
                <a:ext uri="{FF2B5EF4-FFF2-40B4-BE49-F238E27FC236}">
                  <a16:creationId xmlns:a16="http://schemas.microsoft.com/office/drawing/2014/main" id="{5A7A7B8C-70E7-4364-8B16-4320BCB8DAFE}"/>
                </a:ext>
              </a:extLst>
            </p:cNvPr>
            <p:cNvSpPr/>
            <p:nvPr/>
          </p:nvSpPr>
          <p:spPr>
            <a:xfrm>
              <a:off x="5089369" y="1293851"/>
              <a:ext cx="675000" cy="360000"/>
            </a:xfrm>
            <a:custGeom>
              <a:avLst/>
              <a:gdLst>
                <a:gd name="connsiteX0" fmla="*/ 0 w 675000"/>
                <a:gd name="connsiteY0" fmla="*/ 0 h 360000"/>
                <a:gd name="connsiteX1" fmla="*/ 675000 w 675000"/>
                <a:gd name="connsiteY1" fmla="*/ 0 h 360000"/>
                <a:gd name="connsiteX2" fmla="*/ 675000 w 675000"/>
                <a:gd name="connsiteY2" fmla="*/ 360000 h 360000"/>
                <a:gd name="connsiteX3" fmla="*/ 222857 w 675000"/>
                <a:gd name="connsiteY3" fmla="*/ 36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000" h="360000">
                  <a:moveTo>
                    <a:pt x="0" y="0"/>
                  </a:moveTo>
                  <a:lnTo>
                    <a:pt x="675000" y="0"/>
                  </a:lnTo>
                  <a:lnTo>
                    <a:pt x="675000" y="360000"/>
                  </a:lnTo>
                  <a:lnTo>
                    <a:pt x="222857" y="36000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6" name="Прямоугольник 175"/>
          <p:cNvSpPr/>
          <p:nvPr/>
        </p:nvSpPr>
        <p:spPr>
          <a:xfrm>
            <a:off x="8490915" y="2690849"/>
            <a:ext cx="359735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Ø"/>
              <a:defRPr/>
            </a:pPr>
            <a:r>
              <a:rPr lang="ru-RU" sz="1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а/д «Подъезд к </a:t>
            </a:r>
            <a:r>
              <a:rPr lang="ru-RU" sz="1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д.Хаймино</a:t>
            </a:r>
            <a:r>
              <a:rPr lang="ru-RU" sz="1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 средства были направлены на оплату услуг по осуществлению строительного контроля в сумме </a:t>
            </a:r>
            <a:r>
              <a:rPr lang="ru-RU" sz="1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14,1 </a:t>
            </a:r>
            <a:r>
              <a:rPr lang="ru-RU" sz="12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млн.руб</a:t>
            </a:r>
            <a:r>
              <a:rPr lang="ru-RU" sz="1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.; </a:t>
            </a:r>
          </a:p>
          <a:p>
            <a:pPr marL="171450" lvl="0" indent="-171450">
              <a:buFont typeface="Wingdings" panose="05000000000000000000" pitchFamily="2" charset="2"/>
              <a:buChar char="Ø"/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строительство </a:t>
            </a:r>
            <a:r>
              <a:rPr lang="ru-RU" sz="1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участка улично-дорожной сети в </a:t>
            </a:r>
            <a:r>
              <a:rPr lang="ru-RU" sz="1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г.Гатчина</a:t>
            </a:r>
            <a:r>
              <a:rPr lang="ru-RU" sz="1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продолжение </a:t>
            </a:r>
            <a:r>
              <a:rPr lang="ru-RU" sz="1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ул.Чехова</a:t>
            </a:r>
            <a:r>
              <a:rPr lang="ru-RU" sz="1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от Ленинградского шоссе до подъезда к </a:t>
            </a:r>
            <a:r>
              <a:rPr lang="ru-RU" sz="1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г.Гатчина</a:t>
            </a:r>
            <a:r>
              <a:rPr lang="ru-RU" sz="1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на Красносельском шоссе (от дороги к </a:t>
            </a:r>
            <a:r>
              <a:rPr lang="ru-RU" sz="1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Наноцентру</a:t>
            </a:r>
            <a:r>
              <a:rPr lang="ru-RU" sz="1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до подъезда к </a:t>
            </a:r>
            <a:r>
              <a:rPr lang="ru-RU" sz="1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ПИЯФу</a:t>
            </a:r>
            <a:r>
              <a:rPr lang="ru-RU" sz="1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1,0 км) услуги по присоединению к технологическим сетям и проведению государственной экспертизы в сумме </a:t>
            </a:r>
            <a:r>
              <a:rPr lang="ru-RU" sz="1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8,4 </a:t>
            </a:r>
            <a:r>
              <a:rPr lang="ru-RU" sz="12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млн.руб</a:t>
            </a:r>
            <a:r>
              <a:rPr lang="ru-RU" sz="1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.;</a:t>
            </a:r>
          </a:p>
          <a:p>
            <a:pPr marL="171450" lvl="0" indent="-171450">
              <a:buFont typeface="Wingdings" panose="05000000000000000000" pitchFamily="2" charset="2"/>
              <a:buChar char="Ø"/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реконструкция</a:t>
            </a:r>
            <a:r>
              <a:rPr lang="ru-RU" sz="1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а/д «</a:t>
            </a:r>
            <a:r>
              <a:rPr lang="ru-RU" sz="1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Мариенбург-д.Котельниково-д.Педлино-д.Черново</a:t>
            </a:r>
            <a:r>
              <a:rPr lang="ru-RU" sz="1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 в сумме </a:t>
            </a:r>
            <a:r>
              <a:rPr lang="ru-RU" sz="1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2,0 </a:t>
            </a:r>
            <a:r>
              <a:rPr lang="ru-RU" sz="12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млн.руб</a:t>
            </a:r>
            <a:r>
              <a:rPr lang="ru-RU" sz="1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Оплата услуг по проведению государственной экспертизы проектной документации и результатов инженерных </a:t>
            </a:r>
            <a:r>
              <a:rPr lang="ru-RU" sz="12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изысканий.</a:t>
            </a:r>
            <a:endParaRPr lang="ru-RU" sz="1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24" name="Группа 123">
            <a:extLst>
              <a:ext uri="{FF2B5EF4-FFF2-40B4-BE49-F238E27FC236}">
                <a16:creationId xmlns:a16="http://schemas.microsoft.com/office/drawing/2014/main" id="{709121E2-DACC-44E4-A408-A0DC61C8B64A}"/>
              </a:ext>
            </a:extLst>
          </p:cNvPr>
          <p:cNvGrpSpPr/>
          <p:nvPr/>
        </p:nvGrpSpPr>
        <p:grpSpPr>
          <a:xfrm flipH="1">
            <a:off x="7999019" y="3654000"/>
            <a:ext cx="686237" cy="641534"/>
            <a:chOff x="5089369" y="1293851"/>
            <a:chExt cx="753450" cy="704369"/>
          </a:xfrm>
        </p:grpSpPr>
        <p:sp>
          <p:nvSpPr>
            <p:cNvPr id="125" name="Овал 124">
              <a:extLst>
                <a:ext uri="{FF2B5EF4-FFF2-40B4-BE49-F238E27FC236}">
                  <a16:creationId xmlns:a16="http://schemas.microsoft.com/office/drawing/2014/main" id="{4176BDC2-33C1-41E3-A586-F2707DF032D0}"/>
                </a:ext>
              </a:extLst>
            </p:cNvPr>
            <p:cNvSpPr/>
            <p:nvPr/>
          </p:nvSpPr>
          <p:spPr>
            <a:xfrm>
              <a:off x="5707819" y="1863220"/>
              <a:ext cx="135000" cy="13500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Прямоугольный треугольник 125">
              <a:extLst>
                <a:ext uri="{FF2B5EF4-FFF2-40B4-BE49-F238E27FC236}">
                  <a16:creationId xmlns:a16="http://schemas.microsoft.com/office/drawing/2014/main" id="{773E590D-37BF-40A8-B51E-B92D68E03132}"/>
                </a:ext>
              </a:extLst>
            </p:cNvPr>
            <p:cNvSpPr/>
            <p:nvPr/>
          </p:nvSpPr>
          <p:spPr>
            <a:xfrm rot="10800000">
              <a:off x="5640319" y="1300720"/>
              <a:ext cx="135000" cy="585000"/>
            </a:xfrm>
            <a:prstGeom prst="rtTriangle">
              <a:avLst/>
            </a:prstGeom>
            <a:solidFill>
              <a:srgbClr val="4E854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Полилиния: фигура 40">
              <a:extLst>
                <a:ext uri="{FF2B5EF4-FFF2-40B4-BE49-F238E27FC236}">
                  <a16:creationId xmlns:a16="http://schemas.microsoft.com/office/drawing/2014/main" id="{9B2811C4-981E-42DA-99F6-5335F4AF1E4F}"/>
                </a:ext>
              </a:extLst>
            </p:cNvPr>
            <p:cNvSpPr/>
            <p:nvPr/>
          </p:nvSpPr>
          <p:spPr>
            <a:xfrm>
              <a:off x="5089369" y="1293851"/>
              <a:ext cx="675000" cy="360000"/>
            </a:xfrm>
            <a:custGeom>
              <a:avLst/>
              <a:gdLst>
                <a:gd name="connsiteX0" fmla="*/ 0 w 675000"/>
                <a:gd name="connsiteY0" fmla="*/ 0 h 360000"/>
                <a:gd name="connsiteX1" fmla="*/ 675000 w 675000"/>
                <a:gd name="connsiteY1" fmla="*/ 0 h 360000"/>
                <a:gd name="connsiteX2" fmla="*/ 675000 w 675000"/>
                <a:gd name="connsiteY2" fmla="*/ 360000 h 360000"/>
                <a:gd name="connsiteX3" fmla="*/ 222857 w 675000"/>
                <a:gd name="connsiteY3" fmla="*/ 36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000" h="360000">
                  <a:moveTo>
                    <a:pt x="0" y="0"/>
                  </a:moveTo>
                  <a:lnTo>
                    <a:pt x="675000" y="0"/>
                  </a:lnTo>
                  <a:lnTo>
                    <a:pt x="675000" y="360000"/>
                  </a:lnTo>
                  <a:lnTo>
                    <a:pt x="222857" y="360000"/>
                  </a:lnTo>
                  <a:close/>
                </a:path>
              </a:pathLst>
            </a:custGeom>
            <a:solidFill>
              <a:srgbClr val="4E854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5" name="Группа 184">
            <a:extLst>
              <a:ext uri="{FF2B5EF4-FFF2-40B4-BE49-F238E27FC236}">
                <a16:creationId xmlns:a16="http://schemas.microsoft.com/office/drawing/2014/main" id="{C0542159-8ACB-4B64-AA72-801540DC5840}"/>
              </a:ext>
            </a:extLst>
          </p:cNvPr>
          <p:cNvGrpSpPr/>
          <p:nvPr/>
        </p:nvGrpSpPr>
        <p:grpSpPr>
          <a:xfrm>
            <a:off x="367352" y="4097664"/>
            <a:ext cx="3349466" cy="1253150"/>
            <a:chOff x="3978337" y="3454352"/>
            <a:chExt cx="2118274" cy="236559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6" name="Прямоугольник 185">
              <a:extLst>
                <a:ext uri="{FF2B5EF4-FFF2-40B4-BE49-F238E27FC236}">
                  <a16:creationId xmlns:a16="http://schemas.microsoft.com/office/drawing/2014/main" id="{59C929F1-FD41-4D8B-A6E4-6BD59F6D1CDA}"/>
                </a:ext>
              </a:extLst>
            </p:cNvPr>
            <p:cNvSpPr/>
            <p:nvPr/>
          </p:nvSpPr>
          <p:spPr>
            <a:xfrm>
              <a:off x="3978337" y="3454352"/>
              <a:ext cx="2114682" cy="55964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30,7 </a:t>
              </a:r>
              <a:r>
                <a:rPr lang="ru-RU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млн.руб.</a:t>
              </a:r>
            </a:p>
          </p:txBody>
        </p:sp>
        <p:sp>
          <p:nvSpPr>
            <p:cNvPr id="187" name="Прямоугольник 186">
              <a:extLst>
                <a:ext uri="{FF2B5EF4-FFF2-40B4-BE49-F238E27FC236}">
                  <a16:creationId xmlns:a16="http://schemas.microsoft.com/office/drawing/2014/main" id="{E343AF54-FCDF-4CB4-A39F-488BD5EA2BE6}"/>
                </a:ext>
              </a:extLst>
            </p:cNvPr>
            <p:cNvSpPr/>
            <p:nvPr/>
          </p:nvSpPr>
          <p:spPr>
            <a:xfrm>
              <a:off x="3981929" y="4013999"/>
              <a:ext cx="2114682" cy="1805944"/>
            </a:xfrm>
            <a:prstGeom prst="rect">
              <a:avLst/>
            </a:prstGeom>
            <a:solidFill>
              <a:srgbClr val="323232">
                <a:lumMod val="25000"/>
                <a:lumOff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2783748F-2D16-441F-807D-6536C070D796}"/>
              </a:ext>
            </a:extLst>
          </p:cNvPr>
          <p:cNvGrpSpPr/>
          <p:nvPr/>
        </p:nvGrpSpPr>
        <p:grpSpPr>
          <a:xfrm>
            <a:off x="3159547" y="4266510"/>
            <a:ext cx="979199" cy="915412"/>
            <a:chOff x="5089369" y="1293851"/>
            <a:chExt cx="753450" cy="704369"/>
          </a:xfrm>
          <a:solidFill>
            <a:schemeClr val="accent1">
              <a:lumMod val="75000"/>
            </a:schemeClr>
          </a:solidFill>
        </p:grpSpPr>
        <p:sp>
          <p:nvSpPr>
            <p:cNvPr id="133" name="Овал 132">
              <a:extLst>
                <a:ext uri="{FF2B5EF4-FFF2-40B4-BE49-F238E27FC236}">
                  <a16:creationId xmlns:a16="http://schemas.microsoft.com/office/drawing/2014/main" id="{A4D30AD6-FBA3-4814-A5A3-28C7AA400621}"/>
                </a:ext>
              </a:extLst>
            </p:cNvPr>
            <p:cNvSpPr/>
            <p:nvPr/>
          </p:nvSpPr>
          <p:spPr>
            <a:xfrm>
              <a:off x="5707819" y="1863220"/>
              <a:ext cx="135000" cy="1350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Прямоугольный треугольник 133">
              <a:extLst>
                <a:ext uri="{FF2B5EF4-FFF2-40B4-BE49-F238E27FC236}">
                  <a16:creationId xmlns:a16="http://schemas.microsoft.com/office/drawing/2014/main" id="{87314034-9850-4846-BB02-3CB360C360C7}"/>
                </a:ext>
              </a:extLst>
            </p:cNvPr>
            <p:cNvSpPr/>
            <p:nvPr/>
          </p:nvSpPr>
          <p:spPr>
            <a:xfrm rot="10800000">
              <a:off x="5640319" y="1300720"/>
              <a:ext cx="135000" cy="585000"/>
            </a:xfrm>
            <a:prstGeom prst="rt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Полилиния: фигура 48">
              <a:extLst>
                <a:ext uri="{FF2B5EF4-FFF2-40B4-BE49-F238E27FC236}">
                  <a16:creationId xmlns:a16="http://schemas.microsoft.com/office/drawing/2014/main" id="{738BCAFF-CC2A-4B9D-B137-F75210F31B0F}"/>
                </a:ext>
              </a:extLst>
            </p:cNvPr>
            <p:cNvSpPr/>
            <p:nvPr/>
          </p:nvSpPr>
          <p:spPr>
            <a:xfrm>
              <a:off x="5089369" y="1293851"/>
              <a:ext cx="675000" cy="360000"/>
            </a:xfrm>
            <a:custGeom>
              <a:avLst/>
              <a:gdLst>
                <a:gd name="connsiteX0" fmla="*/ 0 w 675000"/>
                <a:gd name="connsiteY0" fmla="*/ 0 h 360000"/>
                <a:gd name="connsiteX1" fmla="*/ 675000 w 675000"/>
                <a:gd name="connsiteY1" fmla="*/ 0 h 360000"/>
                <a:gd name="connsiteX2" fmla="*/ 675000 w 675000"/>
                <a:gd name="connsiteY2" fmla="*/ 360000 h 360000"/>
                <a:gd name="connsiteX3" fmla="*/ 222857 w 675000"/>
                <a:gd name="connsiteY3" fmla="*/ 36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000" h="360000">
                  <a:moveTo>
                    <a:pt x="0" y="0"/>
                  </a:moveTo>
                  <a:lnTo>
                    <a:pt x="675000" y="0"/>
                  </a:lnTo>
                  <a:lnTo>
                    <a:pt x="675000" y="360000"/>
                  </a:lnTo>
                  <a:lnTo>
                    <a:pt x="222857" y="36000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373032" y="4304373"/>
            <a:ext cx="341162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Отраслевой проект: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строительство 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участка автомобильной дороги от автомобильной дороги «Мины-Новинка» до </a:t>
            </a:r>
            <a:r>
              <a:rPr lang="ru-RU" sz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д.Клетно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в том числе проектно-изыскательские 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работы.</a:t>
            </a:r>
            <a:endParaRPr lang="ru-RU" sz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4" name="Picture 1" descr="C:\Users\mma-econ\Desktop\410px-Coat_of_Arms_of_Gatchina_rayon_(Leningrad_oblast)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808" y="95683"/>
            <a:ext cx="695400" cy="86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9081C4A9-3FC4-416B-A4ED-E934BB7A1A07}"/>
              </a:ext>
            </a:extLst>
          </p:cNvPr>
          <p:cNvGrpSpPr/>
          <p:nvPr/>
        </p:nvGrpSpPr>
        <p:grpSpPr>
          <a:xfrm>
            <a:off x="11696294" y="6381328"/>
            <a:ext cx="408557" cy="360040"/>
            <a:chOff x="568875" y="1935831"/>
            <a:chExt cx="2185725" cy="2257792"/>
          </a:xfrm>
        </p:grpSpPr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5656938B-8F64-4D4A-8CD2-EC8287339433}"/>
                </a:ext>
              </a:extLst>
            </p:cNvPr>
            <p:cNvGrpSpPr/>
            <p:nvPr/>
          </p:nvGrpSpPr>
          <p:grpSpPr>
            <a:xfrm>
              <a:off x="647486" y="1935831"/>
              <a:ext cx="2028514" cy="2257792"/>
              <a:chOff x="647486" y="1935831"/>
              <a:chExt cx="2028514" cy="2257792"/>
            </a:xfrm>
          </p:grpSpPr>
          <p:sp>
            <p:nvSpPr>
              <p:cNvPr id="66" name="Полилиния: фигура 6">
                <a:extLst>
                  <a:ext uri="{FF2B5EF4-FFF2-40B4-BE49-F238E27FC236}">
                    <a16:creationId xmlns:a16="http://schemas.microsoft.com/office/drawing/2014/main" id="{5A8D5A46-A55D-4E44-AD1F-1449E7A7B6FA}"/>
                  </a:ext>
                </a:extLst>
              </p:cNvPr>
              <p:cNvSpPr/>
              <p:nvPr/>
            </p:nvSpPr>
            <p:spPr>
              <a:xfrm rot="10800000">
                <a:off x="911117" y="2152141"/>
                <a:ext cx="1501247" cy="1670932"/>
              </a:xfrm>
              <a:custGeom>
                <a:avLst/>
                <a:gdLst>
                  <a:gd name="connsiteX0" fmla="*/ 1147500 w 2297028"/>
                  <a:gd name="connsiteY0" fmla="*/ 0 h 2556656"/>
                  <a:gd name="connsiteX1" fmla="*/ 2295000 w 2297028"/>
                  <a:gd name="connsiteY1" fmla="*/ 765000 h 2556656"/>
                  <a:gd name="connsiteX2" fmla="*/ 2297028 w 2297028"/>
                  <a:gd name="connsiteY2" fmla="*/ 765000 h 2556656"/>
                  <a:gd name="connsiteX3" fmla="*/ 2297028 w 2297028"/>
                  <a:gd name="connsiteY3" fmla="*/ 1710000 h 2556656"/>
                  <a:gd name="connsiteX4" fmla="*/ 2295000 w 2297028"/>
                  <a:gd name="connsiteY4" fmla="*/ 1710000 h 2556656"/>
                  <a:gd name="connsiteX5" fmla="*/ 2295000 w 2297028"/>
                  <a:gd name="connsiteY5" fmla="*/ 1996989 h 2556656"/>
                  <a:gd name="connsiteX6" fmla="*/ 1735333 w 2297028"/>
                  <a:gd name="connsiteY6" fmla="*/ 2556656 h 2556656"/>
                  <a:gd name="connsiteX7" fmla="*/ 559667 w 2297028"/>
                  <a:gd name="connsiteY7" fmla="*/ 2556656 h 2556656"/>
                  <a:gd name="connsiteX8" fmla="*/ 0 w 2297028"/>
                  <a:gd name="connsiteY8" fmla="*/ 1996989 h 2556656"/>
                  <a:gd name="connsiteX9" fmla="*/ 0 w 2297028"/>
                  <a:gd name="connsiteY9" fmla="*/ 1710000 h 2556656"/>
                  <a:gd name="connsiteX10" fmla="*/ 0 w 2297028"/>
                  <a:gd name="connsiteY10" fmla="*/ 1631323 h 2556656"/>
                  <a:gd name="connsiteX11" fmla="*/ 0 w 2297028"/>
                  <a:gd name="connsiteY11" fmla="*/ 765000 h 255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97028" h="2556656">
                    <a:moveTo>
                      <a:pt x="1147500" y="0"/>
                    </a:moveTo>
                    <a:lnTo>
                      <a:pt x="2295000" y="765000"/>
                    </a:lnTo>
                    <a:lnTo>
                      <a:pt x="2297028" y="765000"/>
                    </a:lnTo>
                    <a:lnTo>
                      <a:pt x="2297028" y="1710000"/>
                    </a:lnTo>
                    <a:lnTo>
                      <a:pt x="2295000" y="1710000"/>
                    </a:lnTo>
                    <a:lnTo>
                      <a:pt x="2295000" y="1996989"/>
                    </a:lnTo>
                    <a:cubicBezTo>
                      <a:pt x="2295000" y="2306085"/>
                      <a:pt x="2044429" y="2556656"/>
                      <a:pt x="1735333" y="2556656"/>
                    </a:cubicBezTo>
                    <a:lnTo>
                      <a:pt x="559667" y="2556656"/>
                    </a:lnTo>
                    <a:cubicBezTo>
                      <a:pt x="250571" y="2556656"/>
                      <a:pt x="0" y="2306085"/>
                      <a:pt x="0" y="1996989"/>
                    </a:cubicBezTo>
                    <a:lnTo>
                      <a:pt x="0" y="1710000"/>
                    </a:lnTo>
                    <a:lnTo>
                      <a:pt x="0" y="1631323"/>
                    </a:lnTo>
                    <a:lnTo>
                      <a:pt x="0" y="76500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Полилиния: фигура 12">
                <a:extLst>
                  <a:ext uri="{FF2B5EF4-FFF2-40B4-BE49-F238E27FC236}">
                    <a16:creationId xmlns:a16="http://schemas.microsoft.com/office/drawing/2014/main" id="{E23E0B46-5895-4E95-8007-FBA745E3933D}"/>
                  </a:ext>
                </a:extLst>
              </p:cNvPr>
              <p:cNvSpPr/>
              <p:nvPr/>
            </p:nvSpPr>
            <p:spPr>
              <a:xfrm rot="10800000">
                <a:off x="647486" y="1935831"/>
                <a:ext cx="2028514" cy="2257792"/>
              </a:xfrm>
              <a:custGeom>
                <a:avLst/>
                <a:gdLst>
                  <a:gd name="connsiteX0" fmla="*/ 1617970 w 2293451"/>
                  <a:gd name="connsiteY0" fmla="*/ 2350103 h 2552675"/>
                  <a:gd name="connsiteX1" fmla="*/ 2067410 w 2293451"/>
                  <a:gd name="connsiteY1" fmla="*/ 1900663 h 2552675"/>
                  <a:gd name="connsiteX2" fmla="*/ 2067410 w 2293451"/>
                  <a:gd name="connsiteY2" fmla="*/ 1670197 h 2552675"/>
                  <a:gd name="connsiteX3" fmla="*/ 2069039 w 2293451"/>
                  <a:gd name="connsiteY3" fmla="*/ 1670197 h 2552675"/>
                  <a:gd name="connsiteX4" fmla="*/ 2069039 w 2293451"/>
                  <a:gd name="connsiteY4" fmla="*/ 911316 h 2552675"/>
                  <a:gd name="connsiteX5" fmla="*/ 2067410 w 2293451"/>
                  <a:gd name="connsiteY5" fmla="*/ 911316 h 2552675"/>
                  <a:gd name="connsiteX6" fmla="*/ 1145912 w 2293451"/>
                  <a:gd name="connsiteY6" fmla="*/ 296983 h 2552675"/>
                  <a:gd name="connsiteX7" fmla="*/ 224413 w 2293451"/>
                  <a:gd name="connsiteY7" fmla="*/ 911316 h 2552675"/>
                  <a:gd name="connsiteX8" fmla="*/ 224413 w 2293451"/>
                  <a:gd name="connsiteY8" fmla="*/ 1607015 h 2552675"/>
                  <a:gd name="connsiteX9" fmla="*/ 224413 w 2293451"/>
                  <a:gd name="connsiteY9" fmla="*/ 1670197 h 2552675"/>
                  <a:gd name="connsiteX10" fmla="*/ 224413 w 2293451"/>
                  <a:gd name="connsiteY10" fmla="*/ 1900663 h 2552675"/>
                  <a:gd name="connsiteX11" fmla="*/ 673853 w 2293451"/>
                  <a:gd name="connsiteY11" fmla="*/ 2350103 h 2552675"/>
                  <a:gd name="connsiteX12" fmla="*/ 1732631 w 2293451"/>
                  <a:gd name="connsiteY12" fmla="*/ 2552675 h 2552675"/>
                  <a:gd name="connsiteX13" fmla="*/ 558795 w 2293451"/>
                  <a:gd name="connsiteY13" fmla="*/ 2552675 h 2552675"/>
                  <a:gd name="connsiteX14" fmla="*/ 0 w 2293451"/>
                  <a:gd name="connsiteY14" fmla="*/ 1993880 h 2552675"/>
                  <a:gd name="connsiteX15" fmla="*/ 0 w 2293451"/>
                  <a:gd name="connsiteY15" fmla="*/ 1707338 h 2552675"/>
                  <a:gd name="connsiteX16" fmla="*/ 0 w 2293451"/>
                  <a:gd name="connsiteY16" fmla="*/ 1628783 h 2552675"/>
                  <a:gd name="connsiteX17" fmla="*/ 0 w 2293451"/>
                  <a:gd name="connsiteY17" fmla="*/ 763809 h 2552675"/>
                  <a:gd name="connsiteX18" fmla="*/ 1145713 w 2293451"/>
                  <a:gd name="connsiteY18" fmla="*/ 0 h 2552675"/>
                  <a:gd name="connsiteX19" fmla="*/ 2291426 w 2293451"/>
                  <a:gd name="connsiteY19" fmla="*/ 763809 h 2552675"/>
                  <a:gd name="connsiteX20" fmla="*/ 2293451 w 2293451"/>
                  <a:gd name="connsiteY20" fmla="*/ 763809 h 2552675"/>
                  <a:gd name="connsiteX21" fmla="*/ 2293451 w 2293451"/>
                  <a:gd name="connsiteY21" fmla="*/ 1707338 h 2552675"/>
                  <a:gd name="connsiteX22" fmla="*/ 2291426 w 2293451"/>
                  <a:gd name="connsiteY22" fmla="*/ 1707338 h 2552675"/>
                  <a:gd name="connsiteX23" fmla="*/ 2291426 w 2293451"/>
                  <a:gd name="connsiteY23" fmla="*/ 1993880 h 2552675"/>
                  <a:gd name="connsiteX24" fmla="*/ 1732631 w 2293451"/>
                  <a:gd name="connsiteY24" fmla="*/ 2552675 h 2552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293451" h="2552675">
                    <a:moveTo>
                      <a:pt x="1617970" y="2350103"/>
                    </a:moveTo>
                    <a:cubicBezTo>
                      <a:pt x="1866189" y="2350103"/>
                      <a:pt x="2067410" y="2148882"/>
                      <a:pt x="2067410" y="1900663"/>
                    </a:cubicBezTo>
                    <a:lnTo>
                      <a:pt x="2067410" y="1670197"/>
                    </a:lnTo>
                    <a:lnTo>
                      <a:pt x="2069039" y="1670197"/>
                    </a:lnTo>
                    <a:lnTo>
                      <a:pt x="2069039" y="911316"/>
                    </a:lnTo>
                    <a:lnTo>
                      <a:pt x="2067410" y="911316"/>
                    </a:lnTo>
                    <a:lnTo>
                      <a:pt x="1145912" y="296983"/>
                    </a:lnTo>
                    <a:lnTo>
                      <a:pt x="224413" y="911316"/>
                    </a:lnTo>
                    <a:lnTo>
                      <a:pt x="224413" y="1607015"/>
                    </a:lnTo>
                    <a:lnTo>
                      <a:pt x="224413" y="1670197"/>
                    </a:lnTo>
                    <a:lnTo>
                      <a:pt x="224413" y="1900663"/>
                    </a:lnTo>
                    <a:cubicBezTo>
                      <a:pt x="224413" y="2148882"/>
                      <a:pt x="425634" y="2350103"/>
                      <a:pt x="673853" y="2350103"/>
                    </a:cubicBezTo>
                    <a:close/>
                    <a:moveTo>
                      <a:pt x="1732631" y="2552675"/>
                    </a:moveTo>
                    <a:lnTo>
                      <a:pt x="558795" y="2552675"/>
                    </a:lnTo>
                    <a:cubicBezTo>
                      <a:pt x="250181" y="2552675"/>
                      <a:pt x="0" y="2302494"/>
                      <a:pt x="0" y="1993880"/>
                    </a:cubicBezTo>
                    <a:lnTo>
                      <a:pt x="0" y="1707338"/>
                    </a:lnTo>
                    <a:lnTo>
                      <a:pt x="0" y="1628783"/>
                    </a:lnTo>
                    <a:lnTo>
                      <a:pt x="0" y="763809"/>
                    </a:lnTo>
                    <a:lnTo>
                      <a:pt x="1145713" y="0"/>
                    </a:lnTo>
                    <a:lnTo>
                      <a:pt x="2291426" y="763809"/>
                    </a:lnTo>
                    <a:lnTo>
                      <a:pt x="2293451" y="763809"/>
                    </a:lnTo>
                    <a:lnTo>
                      <a:pt x="2293451" y="1707338"/>
                    </a:lnTo>
                    <a:lnTo>
                      <a:pt x="2291426" y="1707338"/>
                    </a:lnTo>
                    <a:lnTo>
                      <a:pt x="2291426" y="1993880"/>
                    </a:lnTo>
                    <a:cubicBezTo>
                      <a:pt x="2291426" y="2302494"/>
                      <a:pt x="2041245" y="2552675"/>
                      <a:pt x="1732631" y="2552675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id="{A05E971A-5517-4876-9DD0-EF7A1DCE2CBB}"/>
                </a:ext>
              </a:extLst>
            </p:cNvPr>
            <p:cNvSpPr/>
            <p:nvPr/>
          </p:nvSpPr>
          <p:spPr>
            <a:xfrm>
              <a:off x="568875" y="2077147"/>
              <a:ext cx="2185725" cy="15440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1" dirty="0" smtClean="0">
                  <a:solidFill>
                    <a:prstClr val="white"/>
                  </a:solidFill>
                  <a:latin typeface="Calibri"/>
                </a:rPr>
                <a:t>16</a:t>
              </a:r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015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976" y="103023"/>
            <a:ext cx="2999710" cy="199980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6" descr="https://1.bp.blogspot.com/-o1Y85u3CUb4/WZRiYlISfEI/AAAAAAAAGv4/iaY5-xxw-KAusV0SN_cH0bJKlhceq61fQCLcBGAs/s1600/%25252525D1%2525252588%25252525D0%25252525BA%25252525D0%25252525BE%25252525D0%25252525BB%25252525D0%25252525B0-2337558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8" descr="https://1.bp.blogspot.com/-o1Y85u3CUb4/WZRiYlISfEI/AAAAAAAAGv4/iaY5-xxw-KAusV0SN_cH0bJKlhceq61fQCLcBGAs/s1600/%25252525D1%2525252588%25252525D0%25252525BA%25252525D0%25252525BE%25252525D0%25252525BB%25252525D0%25252525B0-2337558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9" name="Полилиния: фигура 23">
            <a:extLst>
              <a:ext uri="{FF2B5EF4-FFF2-40B4-BE49-F238E27FC236}">
                <a16:creationId xmlns:a16="http://schemas.microsoft.com/office/drawing/2014/main" id="{3C494533-E702-488B-B67F-B01DCF68B0B3}"/>
              </a:ext>
            </a:extLst>
          </p:cNvPr>
          <p:cNvSpPr/>
          <p:nvPr/>
        </p:nvSpPr>
        <p:spPr>
          <a:xfrm>
            <a:off x="7601088" y="5289064"/>
            <a:ext cx="2385060" cy="1432560"/>
          </a:xfrm>
          <a:custGeom>
            <a:avLst/>
            <a:gdLst>
              <a:gd name="connsiteX0" fmla="*/ 205740 w 2385060"/>
              <a:gd name="connsiteY0" fmla="*/ 0 h 1432560"/>
              <a:gd name="connsiteX1" fmla="*/ 0 w 2385060"/>
              <a:gd name="connsiteY1" fmla="*/ 1417320 h 1432560"/>
              <a:gd name="connsiteX2" fmla="*/ 2385060 w 2385060"/>
              <a:gd name="connsiteY2" fmla="*/ 1432560 h 1432560"/>
              <a:gd name="connsiteX3" fmla="*/ 205740 w 2385060"/>
              <a:gd name="connsiteY3" fmla="*/ 0 h 143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5060" h="1432560">
                <a:moveTo>
                  <a:pt x="205740" y="0"/>
                </a:moveTo>
                <a:lnTo>
                  <a:pt x="0" y="1417320"/>
                </a:lnTo>
                <a:lnTo>
                  <a:pt x="2385060" y="1432560"/>
                </a:lnTo>
                <a:lnTo>
                  <a:pt x="205740" y="0"/>
                </a:lnTo>
                <a:close/>
              </a:path>
            </a:pathLst>
          </a:custGeom>
          <a:solidFill>
            <a:srgbClr val="F07F09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Полилиния: фигура 22">
            <a:extLst>
              <a:ext uri="{FF2B5EF4-FFF2-40B4-BE49-F238E27FC236}">
                <a16:creationId xmlns:a16="http://schemas.microsoft.com/office/drawing/2014/main" id="{C270D3D9-CB45-4126-A37F-87878A083AC5}"/>
              </a:ext>
            </a:extLst>
          </p:cNvPr>
          <p:cNvSpPr/>
          <p:nvPr/>
        </p:nvSpPr>
        <p:spPr>
          <a:xfrm>
            <a:off x="9864228" y="2012464"/>
            <a:ext cx="1066800" cy="838200"/>
          </a:xfrm>
          <a:custGeom>
            <a:avLst/>
            <a:gdLst>
              <a:gd name="connsiteX0" fmla="*/ 76200 w 1066800"/>
              <a:gd name="connsiteY0" fmla="*/ 0 h 838200"/>
              <a:gd name="connsiteX1" fmla="*/ 0 w 1066800"/>
              <a:gd name="connsiteY1" fmla="*/ 838200 h 838200"/>
              <a:gd name="connsiteX2" fmla="*/ 1051560 w 1066800"/>
              <a:gd name="connsiteY2" fmla="*/ 807720 h 838200"/>
              <a:gd name="connsiteX3" fmla="*/ 1066800 w 1066800"/>
              <a:gd name="connsiteY3" fmla="*/ 274320 h 838200"/>
              <a:gd name="connsiteX4" fmla="*/ 632460 w 1066800"/>
              <a:gd name="connsiteY4" fmla="*/ 68580 h 838200"/>
              <a:gd name="connsiteX5" fmla="*/ 76200 w 1066800"/>
              <a:gd name="connsiteY5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6800" h="838200">
                <a:moveTo>
                  <a:pt x="76200" y="0"/>
                </a:moveTo>
                <a:lnTo>
                  <a:pt x="0" y="838200"/>
                </a:lnTo>
                <a:lnTo>
                  <a:pt x="1051560" y="807720"/>
                </a:lnTo>
                <a:lnTo>
                  <a:pt x="1066800" y="274320"/>
                </a:lnTo>
                <a:lnTo>
                  <a:pt x="632460" y="68580"/>
                </a:lnTo>
                <a:lnTo>
                  <a:pt x="76200" y="0"/>
                </a:lnTo>
                <a:close/>
              </a:path>
            </a:pathLst>
          </a:custGeom>
          <a:solidFill>
            <a:srgbClr val="F07F09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Полилиния: фигура 21">
            <a:extLst>
              <a:ext uri="{FF2B5EF4-FFF2-40B4-BE49-F238E27FC236}">
                <a16:creationId xmlns:a16="http://schemas.microsoft.com/office/drawing/2014/main" id="{A49781C2-B98D-427F-B7D7-15630B05909C}"/>
              </a:ext>
            </a:extLst>
          </p:cNvPr>
          <p:cNvSpPr/>
          <p:nvPr/>
        </p:nvSpPr>
        <p:spPr>
          <a:xfrm>
            <a:off x="9614672" y="2724934"/>
            <a:ext cx="1681163" cy="1066800"/>
          </a:xfrm>
          <a:custGeom>
            <a:avLst/>
            <a:gdLst>
              <a:gd name="connsiteX0" fmla="*/ 1676400 w 1676400"/>
              <a:gd name="connsiteY0" fmla="*/ 0 h 1066800"/>
              <a:gd name="connsiteX1" fmla="*/ 1676400 w 1676400"/>
              <a:gd name="connsiteY1" fmla="*/ 1066800 h 1066800"/>
              <a:gd name="connsiteX2" fmla="*/ 0 w 1676400"/>
              <a:gd name="connsiteY2" fmla="*/ 561975 h 1066800"/>
              <a:gd name="connsiteX3" fmla="*/ 257175 w 1676400"/>
              <a:gd name="connsiteY3" fmla="*/ 280988 h 1066800"/>
              <a:gd name="connsiteX4" fmla="*/ 1676400 w 1676400"/>
              <a:gd name="connsiteY4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1066800">
                <a:moveTo>
                  <a:pt x="1676400" y="0"/>
                </a:moveTo>
                <a:lnTo>
                  <a:pt x="1676400" y="1066800"/>
                </a:lnTo>
                <a:lnTo>
                  <a:pt x="0" y="561975"/>
                </a:lnTo>
                <a:lnTo>
                  <a:pt x="257175" y="280988"/>
                </a:lnTo>
                <a:lnTo>
                  <a:pt x="1676400" y="0"/>
                </a:lnTo>
                <a:close/>
              </a:path>
            </a:pathLst>
          </a:custGeom>
          <a:solidFill>
            <a:srgbClr val="F07F09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Полилиния: фигура 20">
            <a:extLst>
              <a:ext uri="{FF2B5EF4-FFF2-40B4-BE49-F238E27FC236}">
                <a16:creationId xmlns:a16="http://schemas.microsoft.com/office/drawing/2014/main" id="{5D5E0919-B55B-4F92-9B1A-07210447CBF7}"/>
              </a:ext>
            </a:extLst>
          </p:cNvPr>
          <p:cNvSpPr/>
          <p:nvPr/>
        </p:nvSpPr>
        <p:spPr>
          <a:xfrm>
            <a:off x="9278917" y="3205947"/>
            <a:ext cx="2107406" cy="1176337"/>
          </a:xfrm>
          <a:custGeom>
            <a:avLst/>
            <a:gdLst>
              <a:gd name="connsiteX0" fmla="*/ 0 w 2109787"/>
              <a:gd name="connsiteY0" fmla="*/ 0 h 1176337"/>
              <a:gd name="connsiteX1" fmla="*/ 0 w 2109787"/>
              <a:gd name="connsiteY1" fmla="*/ 1176337 h 1176337"/>
              <a:gd name="connsiteX2" fmla="*/ 2109787 w 2109787"/>
              <a:gd name="connsiteY2" fmla="*/ 981075 h 1176337"/>
              <a:gd name="connsiteX3" fmla="*/ 1752600 w 2109787"/>
              <a:gd name="connsiteY3" fmla="*/ 619125 h 1176337"/>
              <a:gd name="connsiteX4" fmla="*/ 0 w 2109787"/>
              <a:gd name="connsiteY4" fmla="*/ 0 h 117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9787" h="1176337">
                <a:moveTo>
                  <a:pt x="0" y="0"/>
                </a:moveTo>
                <a:lnTo>
                  <a:pt x="0" y="1176337"/>
                </a:lnTo>
                <a:lnTo>
                  <a:pt x="2109787" y="981075"/>
                </a:lnTo>
                <a:lnTo>
                  <a:pt x="1752600" y="619125"/>
                </a:lnTo>
                <a:lnTo>
                  <a:pt x="0" y="0"/>
                </a:lnTo>
                <a:close/>
              </a:path>
            </a:pathLst>
          </a:custGeom>
          <a:solidFill>
            <a:srgbClr val="F07F09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Полилиния: фигура 19">
            <a:extLst>
              <a:ext uri="{FF2B5EF4-FFF2-40B4-BE49-F238E27FC236}">
                <a16:creationId xmlns:a16="http://schemas.microsoft.com/office/drawing/2014/main" id="{C6F94CFE-85F1-4DE1-9484-3B834AFF6F48}"/>
              </a:ext>
            </a:extLst>
          </p:cNvPr>
          <p:cNvSpPr/>
          <p:nvPr/>
        </p:nvSpPr>
        <p:spPr>
          <a:xfrm>
            <a:off x="8195448" y="4047004"/>
            <a:ext cx="3805238" cy="2674620"/>
          </a:xfrm>
          <a:custGeom>
            <a:avLst/>
            <a:gdLst>
              <a:gd name="connsiteX0" fmla="*/ 3749040 w 3787140"/>
              <a:gd name="connsiteY0" fmla="*/ 0 h 2674620"/>
              <a:gd name="connsiteX1" fmla="*/ 3787140 w 3787140"/>
              <a:gd name="connsiteY1" fmla="*/ 2674620 h 2674620"/>
              <a:gd name="connsiteX2" fmla="*/ 1996440 w 3787140"/>
              <a:gd name="connsiteY2" fmla="*/ 2667000 h 2674620"/>
              <a:gd name="connsiteX3" fmla="*/ 0 w 3787140"/>
              <a:gd name="connsiteY3" fmla="*/ 1196340 h 2674620"/>
              <a:gd name="connsiteX4" fmla="*/ 1546860 w 3787140"/>
              <a:gd name="connsiteY4" fmla="*/ 373380 h 2674620"/>
              <a:gd name="connsiteX5" fmla="*/ 3749040 w 3787140"/>
              <a:gd name="connsiteY5" fmla="*/ 0 h 267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7140" h="2674620">
                <a:moveTo>
                  <a:pt x="3749040" y="0"/>
                </a:moveTo>
                <a:lnTo>
                  <a:pt x="3787140" y="2674620"/>
                </a:lnTo>
                <a:lnTo>
                  <a:pt x="1996440" y="2667000"/>
                </a:lnTo>
                <a:lnTo>
                  <a:pt x="0" y="1196340"/>
                </a:lnTo>
                <a:lnTo>
                  <a:pt x="1546860" y="373380"/>
                </a:lnTo>
                <a:lnTo>
                  <a:pt x="3749040" y="0"/>
                </a:lnTo>
                <a:close/>
              </a:path>
            </a:pathLst>
          </a:custGeom>
          <a:solidFill>
            <a:srgbClr val="F07F09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Полилиния: фигура 15">
            <a:extLst>
              <a:ext uri="{FF2B5EF4-FFF2-40B4-BE49-F238E27FC236}">
                <a16:creationId xmlns:a16="http://schemas.microsoft.com/office/drawing/2014/main" id="{A7257276-6EB1-4CE8-9F8D-B4216BBFD46B}"/>
              </a:ext>
            </a:extLst>
          </p:cNvPr>
          <p:cNvSpPr/>
          <p:nvPr/>
        </p:nvSpPr>
        <p:spPr>
          <a:xfrm>
            <a:off x="7803497" y="1837384"/>
            <a:ext cx="4158731" cy="4891108"/>
          </a:xfrm>
          <a:custGeom>
            <a:avLst/>
            <a:gdLst>
              <a:gd name="connsiteX0" fmla="*/ 2247900 w 4743450"/>
              <a:gd name="connsiteY0" fmla="*/ 5829300 h 5848350"/>
              <a:gd name="connsiteX1" fmla="*/ 0 w 4743450"/>
              <a:gd name="connsiteY1" fmla="*/ 3562350 h 5848350"/>
              <a:gd name="connsiteX2" fmla="*/ 3581400 w 4743450"/>
              <a:gd name="connsiteY2" fmla="*/ 2533650 h 5848350"/>
              <a:gd name="connsiteX3" fmla="*/ 1390650 w 4743450"/>
              <a:gd name="connsiteY3" fmla="*/ 1219200 h 5848350"/>
              <a:gd name="connsiteX4" fmla="*/ 3162300 w 4743450"/>
              <a:gd name="connsiteY4" fmla="*/ 838200 h 5848350"/>
              <a:gd name="connsiteX5" fmla="*/ 1962150 w 4743450"/>
              <a:gd name="connsiteY5" fmla="*/ 0 h 5848350"/>
              <a:gd name="connsiteX6" fmla="*/ 3962400 w 4743450"/>
              <a:gd name="connsiteY6" fmla="*/ 781050 h 5848350"/>
              <a:gd name="connsiteX7" fmla="*/ 2457450 w 4743450"/>
              <a:gd name="connsiteY7" fmla="*/ 1371600 h 5848350"/>
              <a:gd name="connsiteX8" fmla="*/ 4743450 w 4743450"/>
              <a:gd name="connsiteY8" fmla="*/ 2533650 h 5848350"/>
              <a:gd name="connsiteX9" fmla="*/ 1257300 w 4743450"/>
              <a:gd name="connsiteY9" fmla="*/ 3829050 h 5848350"/>
              <a:gd name="connsiteX10" fmla="*/ 3638550 w 4743450"/>
              <a:gd name="connsiteY10" fmla="*/ 5848350 h 5848350"/>
              <a:gd name="connsiteX11" fmla="*/ 2247900 w 4743450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936051 h 5955101"/>
              <a:gd name="connsiteX1" fmla="*/ 14909 w 4644059"/>
              <a:gd name="connsiteY1" fmla="*/ 3669101 h 5955101"/>
              <a:gd name="connsiteX2" fmla="*/ 3482009 w 4644059"/>
              <a:gd name="connsiteY2" fmla="*/ 2640401 h 5955101"/>
              <a:gd name="connsiteX3" fmla="*/ 1291259 w 4644059"/>
              <a:gd name="connsiteY3" fmla="*/ 1325951 h 5955101"/>
              <a:gd name="connsiteX4" fmla="*/ 3062909 w 4644059"/>
              <a:gd name="connsiteY4" fmla="*/ 944951 h 5955101"/>
              <a:gd name="connsiteX5" fmla="*/ 1862759 w 4644059"/>
              <a:gd name="connsiteY5" fmla="*/ 106751 h 5955101"/>
              <a:gd name="connsiteX6" fmla="*/ 3863009 w 4644059"/>
              <a:gd name="connsiteY6" fmla="*/ 887801 h 5955101"/>
              <a:gd name="connsiteX7" fmla="*/ 2358059 w 4644059"/>
              <a:gd name="connsiteY7" fmla="*/ 1478351 h 5955101"/>
              <a:gd name="connsiteX8" fmla="*/ 4644059 w 4644059"/>
              <a:gd name="connsiteY8" fmla="*/ 2640401 h 5955101"/>
              <a:gd name="connsiteX9" fmla="*/ 1157909 w 4644059"/>
              <a:gd name="connsiteY9" fmla="*/ 3935801 h 5955101"/>
              <a:gd name="connsiteX10" fmla="*/ 3539159 w 4644059"/>
              <a:gd name="connsiteY10" fmla="*/ 5955101 h 5955101"/>
              <a:gd name="connsiteX11" fmla="*/ 2148509 w 4644059"/>
              <a:gd name="connsiteY11" fmla="*/ 5936051 h 5955101"/>
              <a:gd name="connsiteX0" fmla="*/ 2148509 w 4644059"/>
              <a:gd name="connsiteY0" fmla="*/ 5936051 h 5955101"/>
              <a:gd name="connsiteX1" fmla="*/ 14909 w 4644059"/>
              <a:gd name="connsiteY1" fmla="*/ 3669101 h 5955101"/>
              <a:gd name="connsiteX2" fmla="*/ 3482009 w 4644059"/>
              <a:gd name="connsiteY2" fmla="*/ 2640401 h 5955101"/>
              <a:gd name="connsiteX3" fmla="*/ 1291259 w 4644059"/>
              <a:gd name="connsiteY3" fmla="*/ 1325951 h 5955101"/>
              <a:gd name="connsiteX4" fmla="*/ 3062909 w 4644059"/>
              <a:gd name="connsiteY4" fmla="*/ 944951 h 5955101"/>
              <a:gd name="connsiteX5" fmla="*/ 1862759 w 4644059"/>
              <a:gd name="connsiteY5" fmla="*/ 106751 h 5955101"/>
              <a:gd name="connsiteX6" fmla="*/ 3863009 w 4644059"/>
              <a:gd name="connsiteY6" fmla="*/ 887801 h 5955101"/>
              <a:gd name="connsiteX7" fmla="*/ 2358059 w 4644059"/>
              <a:gd name="connsiteY7" fmla="*/ 1478351 h 5955101"/>
              <a:gd name="connsiteX8" fmla="*/ 4644059 w 4644059"/>
              <a:gd name="connsiteY8" fmla="*/ 2640401 h 5955101"/>
              <a:gd name="connsiteX9" fmla="*/ 1157909 w 4644059"/>
              <a:gd name="connsiteY9" fmla="*/ 3935801 h 5955101"/>
              <a:gd name="connsiteX10" fmla="*/ 3539159 w 4644059"/>
              <a:gd name="connsiteY10" fmla="*/ 5955101 h 5955101"/>
              <a:gd name="connsiteX11" fmla="*/ 2148509 w 4644059"/>
              <a:gd name="connsiteY11" fmla="*/ 5936051 h 5955101"/>
              <a:gd name="connsiteX0" fmla="*/ 2148509 w 4644059"/>
              <a:gd name="connsiteY0" fmla="*/ 5936051 h 5955101"/>
              <a:gd name="connsiteX1" fmla="*/ 14909 w 4644059"/>
              <a:gd name="connsiteY1" fmla="*/ 3669101 h 5955101"/>
              <a:gd name="connsiteX2" fmla="*/ 3482009 w 4644059"/>
              <a:gd name="connsiteY2" fmla="*/ 2640401 h 5955101"/>
              <a:gd name="connsiteX3" fmla="*/ 1291259 w 4644059"/>
              <a:gd name="connsiteY3" fmla="*/ 1325951 h 5955101"/>
              <a:gd name="connsiteX4" fmla="*/ 3062909 w 4644059"/>
              <a:gd name="connsiteY4" fmla="*/ 944951 h 5955101"/>
              <a:gd name="connsiteX5" fmla="*/ 1862759 w 4644059"/>
              <a:gd name="connsiteY5" fmla="*/ 106751 h 5955101"/>
              <a:gd name="connsiteX6" fmla="*/ 3863009 w 4644059"/>
              <a:gd name="connsiteY6" fmla="*/ 887801 h 5955101"/>
              <a:gd name="connsiteX7" fmla="*/ 2358059 w 4644059"/>
              <a:gd name="connsiteY7" fmla="*/ 1478351 h 5955101"/>
              <a:gd name="connsiteX8" fmla="*/ 4644059 w 4644059"/>
              <a:gd name="connsiteY8" fmla="*/ 2640401 h 5955101"/>
              <a:gd name="connsiteX9" fmla="*/ 1157909 w 4644059"/>
              <a:gd name="connsiteY9" fmla="*/ 3935801 h 5955101"/>
              <a:gd name="connsiteX10" fmla="*/ 3539159 w 4644059"/>
              <a:gd name="connsiteY10" fmla="*/ 5955101 h 5955101"/>
              <a:gd name="connsiteX11" fmla="*/ 2148509 w 4644059"/>
              <a:gd name="connsiteY11" fmla="*/ 5936051 h 5955101"/>
              <a:gd name="connsiteX0" fmla="*/ 2148509 w 4644059"/>
              <a:gd name="connsiteY0" fmla="*/ 5936051 h 5955101"/>
              <a:gd name="connsiteX1" fmla="*/ 14909 w 4644059"/>
              <a:gd name="connsiteY1" fmla="*/ 3669101 h 5955101"/>
              <a:gd name="connsiteX2" fmla="*/ 3482009 w 4644059"/>
              <a:gd name="connsiteY2" fmla="*/ 2640401 h 5955101"/>
              <a:gd name="connsiteX3" fmla="*/ 1291259 w 4644059"/>
              <a:gd name="connsiteY3" fmla="*/ 1325951 h 5955101"/>
              <a:gd name="connsiteX4" fmla="*/ 3062909 w 4644059"/>
              <a:gd name="connsiteY4" fmla="*/ 944951 h 5955101"/>
              <a:gd name="connsiteX5" fmla="*/ 1862759 w 4644059"/>
              <a:gd name="connsiteY5" fmla="*/ 106751 h 5955101"/>
              <a:gd name="connsiteX6" fmla="*/ 3863009 w 4644059"/>
              <a:gd name="connsiteY6" fmla="*/ 887801 h 5955101"/>
              <a:gd name="connsiteX7" fmla="*/ 2358059 w 4644059"/>
              <a:gd name="connsiteY7" fmla="*/ 1478351 h 5955101"/>
              <a:gd name="connsiteX8" fmla="*/ 4644059 w 4644059"/>
              <a:gd name="connsiteY8" fmla="*/ 2640401 h 5955101"/>
              <a:gd name="connsiteX9" fmla="*/ 1157909 w 4644059"/>
              <a:gd name="connsiteY9" fmla="*/ 3935801 h 5955101"/>
              <a:gd name="connsiteX10" fmla="*/ 3539159 w 4644059"/>
              <a:gd name="connsiteY10" fmla="*/ 5955101 h 5955101"/>
              <a:gd name="connsiteX11" fmla="*/ 2148509 w 4644059"/>
              <a:gd name="connsiteY11" fmla="*/ 5936051 h 5955101"/>
              <a:gd name="connsiteX0" fmla="*/ 2148509 w 4644059"/>
              <a:gd name="connsiteY0" fmla="*/ 5929564 h 5948614"/>
              <a:gd name="connsiteX1" fmla="*/ 14909 w 4644059"/>
              <a:gd name="connsiteY1" fmla="*/ 3662614 h 5948614"/>
              <a:gd name="connsiteX2" fmla="*/ 3482009 w 4644059"/>
              <a:gd name="connsiteY2" fmla="*/ 2633914 h 5948614"/>
              <a:gd name="connsiteX3" fmla="*/ 1291259 w 4644059"/>
              <a:gd name="connsiteY3" fmla="*/ 1319464 h 5948614"/>
              <a:gd name="connsiteX4" fmla="*/ 3062909 w 4644059"/>
              <a:gd name="connsiteY4" fmla="*/ 938464 h 5948614"/>
              <a:gd name="connsiteX5" fmla="*/ 1862759 w 4644059"/>
              <a:gd name="connsiteY5" fmla="*/ 100264 h 5948614"/>
              <a:gd name="connsiteX6" fmla="*/ 3863009 w 4644059"/>
              <a:gd name="connsiteY6" fmla="*/ 881314 h 5948614"/>
              <a:gd name="connsiteX7" fmla="*/ 2358059 w 4644059"/>
              <a:gd name="connsiteY7" fmla="*/ 1471864 h 5948614"/>
              <a:gd name="connsiteX8" fmla="*/ 4644059 w 4644059"/>
              <a:gd name="connsiteY8" fmla="*/ 2633914 h 5948614"/>
              <a:gd name="connsiteX9" fmla="*/ 1157909 w 4644059"/>
              <a:gd name="connsiteY9" fmla="*/ 3929314 h 5948614"/>
              <a:gd name="connsiteX10" fmla="*/ 3539159 w 4644059"/>
              <a:gd name="connsiteY10" fmla="*/ 5948614 h 5948614"/>
              <a:gd name="connsiteX11" fmla="*/ 2148509 w 4644059"/>
              <a:gd name="connsiteY11" fmla="*/ 5929564 h 5948614"/>
              <a:gd name="connsiteX0" fmla="*/ 2148509 w 4644059"/>
              <a:gd name="connsiteY0" fmla="*/ 5856640 h 5875690"/>
              <a:gd name="connsiteX1" fmla="*/ 14909 w 4644059"/>
              <a:gd name="connsiteY1" fmla="*/ 3589690 h 5875690"/>
              <a:gd name="connsiteX2" fmla="*/ 3482009 w 4644059"/>
              <a:gd name="connsiteY2" fmla="*/ 2560990 h 5875690"/>
              <a:gd name="connsiteX3" fmla="*/ 1291259 w 4644059"/>
              <a:gd name="connsiteY3" fmla="*/ 1246540 h 5875690"/>
              <a:gd name="connsiteX4" fmla="*/ 3062909 w 4644059"/>
              <a:gd name="connsiteY4" fmla="*/ 865540 h 5875690"/>
              <a:gd name="connsiteX5" fmla="*/ 1862759 w 4644059"/>
              <a:gd name="connsiteY5" fmla="*/ 27340 h 5875690"/>
              <a:gd name="connsiteX6" fmla="*/ 3863009 w 4644059"/>
              <a:gd name="connsiteY6" fmla="*/ 808390 h 5875690"/>
              <a:gd name="connsiteX7" fmla="*/ 2358059 w 4644059"/>
              <a:gd name="connsiteY7" fmla="*/ 1398940 h 5875690"/>
              <a:gd name="connsiteX8" fmla="*/ 4644059 w 4644059"/>
              <a:gd name="connsiteY8" fmla="*/ 2560990 h 5875690"/>
              <a:gd name="connsiteX9" fmla="*/ 1157909 w 4644059"/>
              <a:gd name="connsiteY9" fmla="*/ 3856390 h 5875690"/>
              <a:gd name="connsiteX10" fmla="*/ 3539159 w 4644059"/>
              <a:gd name="connsiteY10" fmla="*/ 5875690 h 5875690"/>
              <a:gd name="connsiteX11" fmla="*/ 2148509 w 4644059"/>
              <a:gd name="connsiteY11" fmla="*/ 5856640 h 5875690"/>
              <a:gd name="connsiteX0" fmla="*/ 2148509 w 4644059"/>
              <a:gd name="connsiteY0" fmla="*/ 5856640 h 5875690"/>
              <a:gd name="connsiteX1" fmla="*/ 14909 w 4644059"/>
              <a:gd name="connsiteY1" fmla="*/ 3589690 h 5875690"/>
              <a:gd name="connsiteX2" fmla="*/ 3482009 w 4644059"/>
              <a:gd name="connsiteY2" fmla="*/ 2560990 h 5875690"/>
              <a:gd name="connsiteX3" fmla="*/ 1291259 w 4644059"/>
              <a:gd name="connsiteY3" fmla="*/ 1246540 h 5875690"/>
              <a:gd name="connsiteX4" fmla="*/ 3062909 w 4644059"/>
              <a:gd name="connsiteY4" fmla="*/ 865540 h 5875690"/>
              <a:gd name="connsiteX5" fmla="*/ 1862759 w 4644059"/>
              <a:gd name="connsiteY5" fmla="*/ 27340 h 5875690"/>
              <a:gd name="connsiteX6" fmla="*/ 3863009 w 4644059"/>
              <a:gd name="connsiteY6" fmla="*/ 808390 h 5875690"/>
              <a:gd name="connsiteX7" fmla="*/ 2358059 w 4644059"/>
              <a:gd name="connsiteY7" fmla="*/ 1398940 h 5875690"/>
              <a:gd name="connsiteX8" fmla="*/ 4644059 w 4644059"/>
              <a:gd name="connsiteY8" fmla="*/ 2560990 h 5875690"/>
              <a:gd name="connsiteX9" fmla="*/ 1157909 w 4644059"/>
              <a:gd name="connsiteY9" fmla="*/ 3856390 h 5875690"/>
              <a:gd name="connsiteX10" fmla="*/ 3539159 w 4644059"/>
              <a:gd name="connsiteY10" fmla="*/ 5875690 h 5875690"/>
              <a:gd name="connsiteX11" fmla="*/ 2148509 w 4644059"/>
              <a:gd name="connsiteY11" fmla="*/ 5856640 h 5875690"/>
              <a:gd name="connsiteX0" fmla="*/ 2148509 w 4644059"/>
              <a:gd name="connsiteY0" fmla="*/ 5856640 h 5875690"/>
              <a:gd name="connsiteX1" fmla="*/ 14909 w 4644059"/>
              <a:gd name="connsiteY1" fmla="*/ 3589690 h 5875690"/>
              <a:gd name="connsiteX2" fmla="*/ 3482009 w 4644059"/>
              <a:gd name="connsiteY2" fmla="*/ 2560990 h 5875690"/>
              <a:gd name="connsiteX3" fmla="*/ 1291259 w 4644059"/>
              <a:gd name="connsiteY3" fmla="*/ 1246540 h 5875690"/>
              <a:gd name="connsiteX4" fmla="*/ 3062909 w 4644059"/>
              <a:gd name="connsiteY4" fmla="*/ 865540 h 5875690"/>
              <a:gd name="connsiteX5" fmla="*/ 1862759 w 4644059"/>
              <a:gd name="connsiteY5" fmla="*/ 27340 h 5875690"/>
              <a:gd name="connsiteX6" fmla="*/ 3863009 w 4644059"/>
              <a:gd name="connsiteY6" fmla="*/ 808390 h 5875690"/>
              <a:gd name="connsiteX7" fmla="*/ 2358059 w 4644059"/>
              <a:gd name="connsiteY7" fmla="*/ 1398940 h 5875690"/>
              <a:gd name="connsiteX8" fmla="*/ 4644059 w 4644059"/>
              <a:gd name="connsiteY8" fmla="*/ 2560990 h 5875690"/>
              <a:gd name="connsiteX9" fmla="*/ 1157909 w 4644059"/>
              <a:gd name="connsiteY9" fmla="*/ 3856390 h 5875690"/>
              <a:gd name="connsiteX10" fmla="*/ 3539159 w 4644059"/>
              <a:gd name="connsiteY10" fmla="*/ 5875690 h 5875690"/>
              <a:gd name="connsiteX11" fmla="*/ 2148509 w 4644059"/>
              <a:gd name="connsiteY11" fmla="*/ 5856640 h 5875690"/>
              <a:gd name="connsiteX0" fmla="*/ 2148509 w 4644059"/>
              <a:gd name="connsiteY0" fmla="*/ 5856640 h 5875690"/>
              <a:gd name="connsiteX1" fmla="*/ 14909 w 4644059"/>
              <a:gd name="connsiteY1" fmla="*/ 3589690 h 5875690"/>
              <a:gd name="connsiteX2" fmla="*/ 3482009 w 4644059"/>
              <a:gd name="connsiteY2" fmla="*/ 2560990 h 5875690"/>
              <a:gd name="connsiteX3" fmla="*/ 1291259 w 4644059"/>
              <a:gd name="connsiteY3" fmla="*/ 1246540 h 5875690"/>
              <a:gd name="connsiteX4" fmla="*/ 3062909 w 4644059"/>
              <a:gd name="connsiteY4" fmla="*/ 865540 h 5875690"/>
              <a:gd name="connsiteX5" fmla="*/ 1862759 w 4644059"/>
              <a:gd name="connsiteY5" fmla="*/ 27340 h 5875690"/>
              <a:gd name="connsiteX6" fmla="*/ 3863009 w 4644059"/>
              <a:gd name="connsiteY6" fmla="*/ 808390 h 5875690"/>
              <a:gd name="connsiteX7" fmla="*/ 2358059 w 4644059"/>
              <a:gd name="connsiteY7" fmla="*/ 1398940 h 5875690"/>
              <a:gd name="connsiteX8" fmla="*/ 4644059 w 4644059"/>
              <a:gd name="connsiteY8" fmla="*/ 2560990 h 5875690"/>
              <a:gd name="connsiteX9" fmla="*/ 1157909 w 4644059"/>
              <a:gd name="connsiteY9" fmla="*/ 3856390 h 5875690"/>
              <a:gd name="connsiteX10" fmla="*/ 3539159 w 4644059"/>
              <a:gd name="connsiteY10" fmla="*/ 5875690 h 5875690"/>
              <a:gd name="connsiteX11" fmla="*/ 2148509 w 4644059"/>
              <a:gd name="connsiteY11" fmla="*/ 5856640 h 5875690"/>
              <a:gd name="connsiteX0" fmla="*/ 2016409 w 4511959"/>
              <a:gd name="connsiteY0" fmla="*/ 5856640 h 5875690"/>
              <a:gd name="connsiteX1" fmla="*/ 16159 w 4511959"/>
              <a:gd name="connsiteY1" fmla="*/ 3570640 h 5875690"/>
              <a:gd name="connsiteX2" fmla="*/ 3349909 w 4511959"/>
              <a:gd name="connsiteY2" fmla="*/ 2560990 h 5875690"/>
              <a:gd name="connsiteX3" fmla="*/ 1159159 w 4511959"/>
              <a:gd name="connsiteY3" fmla="*/ 1246540 h 5875690"/>
              <a:gd name="connsiteX4" fmla="*/ 2930809 w 4511959"/>
              <a:gd name="connsiteY4" fmla="*/ 865540 h 5875690"/>
              <a:gd name="connsiteX5" fmla="*/ 1730659 w 4511959"/>
              <a:gd name="connsiteY5" fmla="*/ 27340 h 5875690"/>
              <a:gd name="connsiteX6" fmla="*/ 3730909 w 4511959"/>
              <a:gd name="connsiteY6" fmla="*/ 808390 h 5875690"/>
              <a:gd name="connsiteX7" fmla="*/ 2225959 w 4511959"/>
              <a:gd name="connsiteY7" fmla="*/ 1398940 h 5875690"/>
              <a:gd name="connsiteX8" fmla="*/ 4511959 w 4511959"/>
              <a:gd name="connsiteY8" fmla="*/ 2560990 h 5875690"/>
              <a:gd name="connsiteX9" fmla="*/ 1025809 w 4511959"/>
              <a:gd name="connsiteY9" fmla="*/ 3856390 h 5875690"/>
              <a:gd name="connsiteX10" fmla="*/ 3407059 w 4511959"/>
              <a:gd name="connsiteY10" fmla="*/ 5875690 h 5875690"/>
              <a:gd name="connsiteX11" fmla="*/ 2016409 w 4511959"/>
              <a:gd name="connsiteY11" fmla="*/ 5856640 h 5875690"/>
              <a:gd name="connsiteX0" fmla="*/ 2016409 w 4511959"/>
              <a:gd name="connsiteY0" fmla="*/ 5856640 h 5875690"/>
              <a:gd name="connsiteX1" fmla="*/ 16159 w 4511959"/>
              <a:gd name="connsiteY1" fmla="*/ 3570640 h 5875690"/>
              <a:gd name="connsiteX2" fmla="*/ 3349909 w 4511959"/>
              <a:gd name="connsiteY2" fmla="*/ 2560990 h 5875690"/>
              <a:gd name="connsiteX3" fmla="*/ 1159159 w 4511959"/>
              <a:gd name="connsiteY3" fmla="*/ 1246540 h 5875690"/>
              <a:gd name="connsiteX4" fmla="*/ 2930809 w 4511959"/>
              <a:gd name="connsiteY4" fmla="*/ 865540 h 5875690"/>
              <a:gd name="connsiteX5" fmla="*/ 1730659 w 4511959"/>
              <a:gd name="connsiteY5" fmla="*/ 27340 h 5875690"/>
              <a:gd name="connsiteX6" fmla="*/ 3730909 w 4511959"/>
              <a:gd name="connsiteY6" fmla="*/ 808390 h 5875690"/>
              <a:gd name="connsiteX7" fmla="*/ 2225959 w 4511959"/>
              <a:gd name="connsiteY7" fmla="*/ 1398940 h 5875690"/>
              <a:gd name="connsiteX8" fmla="*/ 4511959 w 4511959"/>
              <a:gd name="connsiteY8" fmla="*/ 2560990 h 5875690"/>
              <a:gd name="connsiteX9" fmla="*/ 1025809 w 4511959"/>
              <a:gd name="connsiteY9" fmla="*/ 3856390 h 5875690"/>
              <a:gd name="connsiteX10" fmla="*/ 3407059 w 4511959"/>
              <a:gd name="connsiteY10" fmla="*/ 5875690 h 5875690"/>
              <a:gd name="connsiteX11" fmla="*/ 2016409 w 4511959"/>
              <a:gd name="connsiteY11" fmla="*/ 5856640 h 5875690"/>
              <a:gd name="connsiteX0" fmla="*/ 2065089 w 4560639"/>
              <a:gd name="connsiteY0" fmla="*/ 5856640 h 5875690"/>
              <a:gd name="connsiteX1" fmla="*/ 64839 w 4560639"/>
              <a:gd name="connsiteY1" fmla="*/ 3570640 h 5875690"/>
              <a:gd name="connsiteX2" fmla="*/ 3398589 w 4560639"/>
              <a:gd name="connsiteY2" fmla="*/ 2560990 h 5875690"/>
              <a:gd name="connsiteX3" fmla="*/ 1207839 w 4560639"/>
              <a:gd name="connsiteY3" fmla="*/ 1246540 h 5875690"/>
              <a:gd name="connsiteX4" fmla="*/ 2979489 w 4560639"/>
              <a:gd name="connsiteY4" fmla="*/ 865540 h 5875690"/>
              <a:gd name="connsiteX5" fmla="*/ 1779339 w 4560639"/>
              <a:gd name="connsiteY5" fmla="*/ 27340 h 5875690"/>
              <a:gd name="connsiteX6" fmla="*/ 3779589 w 4560639"/>
              <a:gd name="connsiteY6" fmla="*/ 808390 h 5875690"/>
              <a:gd name="connsiteX7" fmla="*/ 2274639 w 4560639"/>
              <a:gd name="connsiteY7" fmla="*/ 1398940 h 5875690"/>
              <a:gd name="connsiteX8" fmla="*/ 4560639 w 4560639"/>
              <a:gd name="connsiteY8" fmla="*/ 2560990 h 5875690"/>
              <a:gd name="connsiteX9" fmla="*/ 1074489 w 4560639"/>
              <a:gd name="connsiteY9" fmla="*/ 3856390 h 5875690"/>
              <a:gd name="connsiteX10" fmla="*/ 3455739 w 4560639"/>
              <a:gd name="connsiteY10" fmla="*/ 5875690 h 5875690"/>
              <a:gd name="connsiteX11" fmla="*/ 2065089 w 4560639"/>
              <a:gd name="connsiteY11" fmla="*/ 5856640 h 5875690"/>
              <a:gd name="connsiteX0" fmla="*/ 2065089 w 4560639"/>
              <a:gd name="connsiteY0" fmla="*/ 5856640 h 5875690"/>
              <a:gd name="connsiteX1" fmla="*/ 64839 w 4560639"/>
              <a:gd name="connsiteY1" fmla="*/ 3570640 h 5875690"/>
              <a:gd name="connsiteX2" fmla="*/ 3398589 w 4560639"/>
              <a:gd name="connsiteY2" fmla="*/ 2560990 h 5875690"/>
              <a:gd name="connsiteX3" fmla="*/ 1207839 w 4560639"/>
              <a:gd name="connsiteY3" fmla="*/ 1246540 h 5875690"/>
              <a:gd name="connsiteX4" fmla="*/ 2979489 w 4560639"/>
              <a:gd name="connsiteY4" fmla="*/ 865540 h 5875690"/>
              <a:gd name="connsiteX5" fmla="*/ 1779339 w 4560639"/>
              <a:gd name="connsiteY5" fmla="*/ 27340 h 5875690"/>
              <a:gd name="connsiteX6" fmla="*/ 3779589 w 4560639"/>
              <a:gd name="connsiteY6" fmla="*/ 808390 h 5875690"/>
              <a:gd name="connsiteX7" fmla="*/ 2274639 w 4560639"/>
              <a:gd name="connsiteY7" fmla="*/ 1398940 h 5875690"/>
              <a:gd name="connsiteX8" fmla="*/ 4560639 w 4560639"/>
              <a:gd name="connsiteY8" fmla="*/ 2560990 h 5875690"/>
              <a:gd name="connsiteX9" fmla="*/ 1074489 w 4560639"/>
              <a:gd name="connsiteY9" fmla="*/ 3856390 h 5875690"/>
              <a:gd name="connsiteX10" fmla="*/ 3455739 w 4560639"/>
              <a:gd name="connsiteY10" fmla="*/ 5875690 h 5875690"/>
              <a:gd name="connsiteX11" fmla="*/ 2065089 w 4560639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71088 h 5890138"/>
              <a:gd name="connsiteX1" fmla="*/ 124571 w 4620371"/>
              <a:gd name="connsiteY1" fmla="*/ 3585088 h 5890138"/>
              <a:gd name="connsiteX2" fmla="*/ 3458321 w 4620371"/>
              <a:gd name="connsiteY2" fmla="*/ 2575438 h 5890138"/>
              <a:gd name="connsiteX3" fmla="*/ 1267571 w 4620371"/>
              <a:gd name="connsiteY3" fmla="*/ 1260988 h 5890138"/>
              <a:gd name="connsiteX4" fmla="*/ 3039221 w 4620371"/>
              <a:gd name="connsiteY4" fmla="*/ 879988 h 5890138"/>
              <a:gd name="connsiteX5" fmla="*/ 1839071 w 4620371"/>
              <a:gd name="connsiteY5" fmla="*/ 41788 h 5890138"/>
              <a:gd name="connsiteX6" fmla="*/ 3839321 w 4620371"/>
              <a:gd name="connsiteY6" fmla="*/ 822838 h 5890138"/>
              <a:gd name="connsiteX7" fmla="*/ 2334371 w 4620371"/>
              <a:gd name="connsiteY7" fmla="*/ 1413388 h 5890138"/>
              <a:gd name="connsiteX8" fmla="*/ 4620371 w 4620371"/>
              <a:gd name="connsiteY8" fmla="*/ 2575438 h 5890138"/>
              <a:gd name="connsiteX9" fmla="*/ 1134221 w 4620371"/>
              <a:gd name="connsiteY9" fmla="*/ 3870838 h 5890138"/>
              <a:gd name="connsiteX10" fmla="*/ 3515471 w 4620371"/>
              <a:gd name="connsiteY10" fmla="*/ 5890138 h 5890138"/>
              <a:gd name="connsiteX11" fmla="*/ 2124821 w 4620371"/>
              <a:gd name="connsiteY11" fmla="*/ 5871088 h 5890138"/>
              <a:gd name="connsiteX0" fmla="*/ 2124821 w 4620371"/>
              <a:gd name="connsiteY0" fmla="*/ 5871088 h 5890138"/>
              <a:gd name="connsiteX1" fmla="*/ 124571 w 4620371"/>
              <a:gd name="connsiteY1" fmla="*/ 3585088 h 5890138"/>
              <a:gd name="connsiteX2" fmla="*/ 3458321 w 4620371"/>
              <a:gd name="connsiteY2" fmla="*/ 2575438 h 5890138"/>
              <a:gd name="connsiteX3" fmla="*/ 1267571 w 4620371"/>
              <a:gd name="connsiteY3" fmla="*/ 1260988 h 5890138"/>
              <a:gd name="connsiteX4" fmla="*/ 3039221 w 4620371"/>
              <a:gd name="connsiteY4" fmla="*/ 879988 h 5890138"/>
              <a:gd name="connsiteX5" fmla="*/ 1839071 w 4620371"/>
              <a:gd name="connsiteY5" fmla="*/ 41788 h 5890138"/>
              <a:gd name="connsiteX6" fmla="*/ 3839321 w 4620371"/>
              <a:gd name="connsiteY6" fmla="*/ 822838 h 5890138"/>
              <a:gd name="connsiteX7" fmla="*/ 2334371 w 4620371"/>
              <a:gd name="connsiteY7" fmla="*/ 1413388 h 5890138"/>
              <a:gd name="connsiteX8" fmla="*/ 4620371 w 4620371"/>
              <a:gd name="connsiteY8" fmla="*/ 2575438 h 5890138"/>
              <a:gd name="connsiteX9" fmla="*/ 1134221 w 4620371"/>
              <a:gd name="connsiteY9" fmla="*/ 3870838 h 5890138"/>
              <a:gd name="connsiteX10" fmla="*/ 3515471 w 4620371"/>
              <a:gd name="connsiteY10" fmla="*/ 5890138 h 5890138"/>
              <a:gd name="connsiteX11" fmla="*/ 2124821 w 4620371"/>
              <a:gd name="connsiteY11" fmla="*/ 5871088 h 5890138"/>
              <a:gd name="connsiteX0" fmla="*/ 2124821 w 4620371"/>
              <a:gd name="connsiteY0" fmla="*/ 5871088 h 5890138"/>
              <a:gd name="connsiteX1" fmla="*/ 124571 w 4620371"/>
              <a:gd name="connsiteY1" fmla="*/ 3585088 h 5890138"/>
              <a:gd name="connsiteX2" fmla="*/ 3458321 w 4620371"/>
              <a:gd name="connsiteY2" fmla="*/ 2575438 h 5890138"/>
              <a:gd name="connsiteX3" fmla="*/ 1267571 w 4620371"/>
              <a:gd name="connsiteY3" fmla="*/ 1260988 h 5890138"/>
              <a:gd name="connsiteX4" fmla="*/ 3039221 w 4620371"/>
              <a:gd name="connsiteY4" fmla="*/ 879988 h 5890138"/>
              <a:gd name="connsiteX5" fmla="*/ 1839071 w 4620371"/>
              <a:gd name="connsiteY5" fmla="*/ 41788 h 5890138"/>
              <a:gd name="connsiteX6" fmla="*/ 3839321 w 4620371"/>
              <a:gd name="connsiteY6" fmla="*/ 822838 h 5890138"/>
              <a:gd name="connsiteX7" fmla="*/ 2334371 w 4620371"/>
              <a:gd name="connsiteY7" fmla="*/ 1413388 h 5890138"/>
              <a:gd name="connsiteX8" fmla="*/ 4620371 w 4620371"/>
              <a:gd name="connsiteY8" fmla="*/ 2575438 h 5890138"/>
              <a:gd name="connsiteX9" fmla="*/ 1134221 w 4620371"/>
              <a:gd name="connsiteY9" fmla="*/ 3870838 h 5890138"/>
              <a:gd name="connsiteX10" fmla="*/ 3515471 w 4620371"/>
              <a:gd name="connsiteY10" fmla="*/ 5890138 h 5890138"/>
              <a:gd name="connsiteX11" fmla="*/ 2124821 w 4620371"/>
              <a:gd name="connsiteY11" fmla="*/ 5871088 h 5890138"/>
              <a:gd name="connsiteX0" fmla="*/ 2124821 w 4620371"/>
              <a:gd name="connsiteY0" fmla="*/ 5871088 h 5890138"/>
              <a:gd name="connsiteX1" fmla="*/ 124571 w 4620371"/>
              <a:gd name="connsiteY1" fmla="*/ 3585088 h 5890138"/>
              <a:gd name="connsiteX2" fmla="*/ 3458321 w 4620371"/>
              <a:gd name="connsiteY2" fmla="*/ 2575438 h 5890138"/>
              <a:gd name="connsiteX3" fmla="*/ 1267571 w 4620371"/>
              <a:gd name="connsiteY3" fmla="*/ 1260988 h 5890138"/>
              <a:gd name="connsiteX4" fmla="*/ 3039221 w 4620371"/>
              <a:gd name="connsiteY4" fmla="*/ 879988 h 5890138"/>
              <a:gd name="connsiteX5" fmla="*/ 1839071 w 4620371"/>
              <a:gd name="connsiteY5" fmla="*/ 41788 h 5890138"/>
              <a:gd name="connsiteX6" fmla="*/ 3839321 w 4620371"/>
              <a:gd name="connsiteY6" fmla="*/ 822838 h 5890138"/>
              <a:gd name="connsiteX7" fmla="*/ 2334371 w 4620371"/>
              <a:gd name="connsiteY7" fmla="*/ 1413388 h 5890138"/>
              <a:gd name="connsiteX8" fmla="*/ 4620371 w 4620371"/>
              <a:gd name="connsiteY8" fmla="*/ 2575438 h 5890138"/>
              <a:gd name="connsiteX9" fmla="*/ 1134221 w 4620371"/>
              <a:gd name="connsiteY9" fmla="*/ 3870838 h 5890138"/>
              <a:gd name="connsiteX10" fmla="*/ 3515471 w 4620371"/>
              <a:gd name="connsiteY10" fmla="*/ 5890138 h 5890138"/>
              <a:gd name="connsiteX11" fmla="*/ 2124821 w 4620371"/>
              <a:gd name="connsiteY11" fmla="*/ 5871088 h 5890138"/>
              <a:gd name="connsiteX0" fmla="*/ 2124821 w 4620371"/>
              <a:gd name="connsiteY0" fmla="*/ 5871088 h 5890138"/>
              <a:gd name="connsiteX1" fmla="*/ 124571 w 4620371"/>
              <a:gd name="connsiteY1" fmla="*/ 3585088 h 5890138"/>
              <a:gd name="connsiteX2" fmla="*/ 3458321 w 4620371"/>
              <a:gd name="connsiteY2" fmla="*/ 2575438 h 5890138"/>
              <a:gd name="connsiteX3" fmla="*/ 1686671 w 4620371"/>
              <a:gd name="connsiteY3" fmla="*/ 1356238 h 5890138"/>
              <a:gd name="connsiteX4" fmla="*/ 3039221 w 4620371"/>
              <a:gd name="connsiteY4" fmla="*/ 879988 h 5890138"/>
              <a:gd name="connsiteX5" fmla="*/ 1839071 w 4620371"/>
              <a:gd name="connsiteY5" fmla="*/ 41788 h 5890138"/>
              <a:gd name="connsiteX6" fmla="*/ 3839321 w 4620371"/>
              <a:gd name="connsiteY6" fmla="*/ 822838 h 5890138"/>
              <a:gd name="connsiteX7" fmla="*/ 2334371 w 4620371"/>
              <a:gd name="connsiteY7" fmla="*/ 1413388 h 5890138"/>
              <a:gd name="connsiteX8" fmla="*/ 4620371 w 4620371"/>
              <a:gd name="connsiteY8" fmla="*/ 2575438 h 5890138"/>
              <a:gd name="connsiteX9" fmla="*/ 1134221 w 4620371"/>
              <a:gd name="connsiteY9" fmla="*/ 3870838 h 5890138"/>
              <a:gd name="connsiteX10" fmla="*/ 3515471 w 4620371"/>
              <a:gd name="connsiteY10" fmla="*/ 5890138 h 5890138"/>
              <a:gd name="connsiteX11" fmla="*/ 2124821 w 4620371"/>
              <a:gd name="connsiteY11" fmla="*/ 5871088 h 5890138"/>
              <a:gd name="connsiteX0" fmla="*/ 2124821 w 4620371"/>
              <a:gd name="connsiteY0" fmla="*/ 5884333 h 5903383"/>
              <a:gd name="connsiteX1" fmla="*/ 124571 w 4620371"/>
              <a:gd name="connsiteY1" fmla="*/ 3598333 h 5903383"/>
              <a:gd name="connsiteX2" fmla="*/ 3458321 w 4620371"/>
              <a:gd name="connsiteY2" fmla="*/ 2588683 h 5903383"/>
              <a:gd name="connsiteX3" fmla="*/ 1686671 w 4620371"/>
              <a:gd name="connsiteY3" fmla="*/ 1369483 h 5903383"/>
              <a:gd name="connsiteX4" fmla="*/ 3039221 w 4620371"/>
              <a:gd name="connsiteY4" fmla="*/ 893233 h 5903383"/>
              <a:gd name="connsiteX5" fmla="*/ 1839071 w 4620371"/>
              <a:gd name="connsiteY5" fmla="*/ 55033 h 5903383"/>
              <a:gd name="connsiteX6" fmla="*/ 3686921 w 4620371"/>
              <a:gd name="connsiteY6" fmla="*/ 778933 h 5903383"/>
              <a:gd name="connsiteX7" fmla="*/ 2334371 w 4620371"/>
              <a:gd name="connsiteY7" fmla="*/ 1426633 h 5903383"/>
              <a:gd name="connsiteX8" fmla="*/ 4620371 w 4620371"/>
              <a:gd name="connsiteY8" fmla="*/ 2588683 h 5903383"/>
              <a:gd name="connsiteX9" fmla="*/ 1134221 w 4620371"/>
              <a:gd name="connsiteY9" fmla="*/ 3884083 h 5903383"/>
              <a:gd name="connsiteX10" fmla="*/ 3515471 w 4620371"/>
              <a:gd name="connsiteY10" fmla="*/ 5903383 h 5903383"/>
              <a:gd name="connsiteX11" fmla="*/ 2124821 w 4620371"/>
              <a:gd name="connsiteY11" fmla="*/ 5884333 h 5903383"/>
              <a:gd name="connsiteX0" fmla="*/ 2124821 w 4353671"/>
              <a:gd name="connsiteY0" fmla="*/ 5884333 h 5903383"/>
              <a:gd name="connsiteX1" fmla="*/ 124571 w 4353671"/>
              <a:gd name="connsiteY1" fmla="*/ 3598333 h 5903383"/>
              <a:gd name="connsiteX2" fmla="*/ 3458321 w 4353671"/>
              <a:gd name="connsiteY2" fmla="*/ 2588683 h 5903383"/>
              <a:gd name="connsiteX3" fmla="*/ 1686671 w 4353671"/>
              <a:gd name="connsiteY3" fmla="*/ 1369483 h 5903383"/>
              <a:gd name="connsiteX4" fmla="*/ 3039221 w 4353671"/>
              <a:gd name="connsiteY4" fmla="*/ 893233 h 5903383"/>
              <a:gd name="connsiteX5" fmla="*/ 1839071 w 4353671"/>
              <a:gd name="connsiteY5" fmla="*/ 55033 h 5903383"/>
              <a:gd name="connsiteX6" fmla="*/ 3686921 w 4353671"/>
              <a:gd name="connsiteY6" fmla="*/ 778933 h 5903383"/>
              <a:gd name="connsiteX7" fmla="*/ 2334371 w 4353671"/>
              <a:gd name="connsiteY7" fmla="*/ 1426633 h 5903383"/>
              <a:gd name="connsiteX8" fmla="*/ 4353671 w 4353671"/>
              <a:gd name="connsiteY8" fmla="*/ 2569633 h 5903383"/>
              <a:gd name="connsiteX9" fmla="*/ 1134221 w 4353671"/>
              <a:gd name="connsiteY9" fmla="*/ 3884083 h 5903383"/>
              <a:gd name="connsiteX10" fmla="*/ 3515471 w 4353671"/>
              <a:gd name="connsiteY10" fmla="*/ 5903383 h 5903383"/>
              <a:gd name="connsiteX11" fmla="*/ 2124821 w 4353671"/>
              <a:gd name="connsiteY11" fmla="*/ 5884333 h 5903383"/>
              <a:gd name="connsiteX0" fmla="*/ 2124821 w 4353671"/>
              <a:gd name="connsiteY0" fmla="*/ 6165955 h 6185005"/>
              <a:gd name="connsiteX1" fmla="*/ 124571 w 4353671"/>
              <a:gd name="connsiteY1" fmla="*/ 3879955 h 6185005"/>
              <a:gd name="connsiteX2" fmla="*/ 3458321 w 4353671"/>
              <a:gd name="connsiteY2" fmla="*/ 2870305 h 6185005"/>
              <a:gd name="connsiteX3" fmla="*/ 1686671 w 4353671"/>
              <a:gd name="connsiteY3" fmla="*/ 1651105 h 6185005"/>
              <a:gd name="connsiteX4" fmla="*/ 3039221 w 4353671"/>
              <a:gd name="connsiteY4" fmla="*/ 1174855 h 6185005"/>
              <a:gd name="connsiteX5" fmla="*/ 1820021 w 4353671"/>
              <a:gd name="connsiteY5" fmla="*/ 12805 h 6185005"/>
              <a:gd name="connsiteX6" fmla="*/ 3686921 w 4353671"/>
              <a:gd name="connsiteY6" fmla="*/ 1060555 h 6185005"/>
              <a:gd name="connsiteX7" fmla="*/ 2334371 w 4353671"/>
              <a:gd name="connsiteY7" fmla="*/ 1708255 h 6185005"/>
              <a:gd name="connsiteX8" fmla="*/ 4353671 w 4353671"/>
              <a:gd name="connsiteY8" fmla="*/ 2851255 h 6185005"/>
              <a:gd name="connsiteX9" fmla="*/ 1134221 w 4353671"/>
              <a:gd name="connsiteY9" fmla="*/ 4165705 h 6185005"/>
              <a:gd name="connsiteX10" fmla="*/ 3515471 w 4353671"/>
              <a:gd name="connsiteY10" fmla="*/ 6185005 h 6185005"/>
              <a:gd name="connsiteX11" fmla="*/ 2124821 w 4353671"/>
              <a:gd name="connsiteY11" fmla="*/ 6165955 h 6185005"/>
              <a:gd name="connsiteX0" fmla="*/ 2124821 w 4353671"/>
              <a:gd name="connsiteY0" fmla="*/ 6156317 h 6175367"/>
              <a:gd name="connsiteX1" fmla="*/ 124571 w 4353671"/>
              <a:gd name="connsiteY1" fmla="*/ 3870317 h 6175367"/>
              <a:gd name="connsiteX2" fmla="*/ 3458321 w 4353671"/>
              <a:gd name="connsiteY2" fmla="*/ 2860667 h 6175367"/>
              <a:gd name="connsiteX3" fmla="*/ 1686671 w 4353671"/>
              <a:gd name="connsiteY3" fmla="*/ 1641467 h 6175367"/>
              <a:gd name="connsiteX4" fmla="*/ 3039221 w 4353671"/>
              <a:gd name="connsiteY4" fmla="*/ 1165217 h 6175367"/>
              <a:gd name="connsiteX5" fmla="*/ 1820021 w 4353671"/>
              <a:gd name="connsiteY5" fmla="*/ 3167 h 6175367"/>
              <a:gd name="connsiteX6" fmla="*/ 3686921 w 4353671"/>
              <a:gd name="connsiteY6" fmla="*/ 1050917 h 6175367"/>
              <a:gd name="connsiteX7" fmla="*/ 2334371 w 4353671"/>
              <a:gd name="connsiteY7" fmla="*/ 1698617 h 6175367"/>
              <a:gd name="connsiteX8" fmla="*/ 4353671 w 4353671"/>
              <a:gd name="connsiteY8" fmla="*/ 2841617 h 6175367"/>
              <a:gd name="connsiteX9" fmla="*/ 1134221 w 4353671"/>
              <a:gd name="connsiteY9" fmla="*/ 4156067 h 6175367"/>
              <a:gd name="connsiteX10" fmla="*/ 3515471 w 4353671"/>
              <a:gd name="connsiteY10" fmla="*/ 6175367 h 6175367"/>
              <a:gd name="connsiteX11" fmla="*/ 2124821 w 4353671"/>
              <a:gd name="connsiteY11" fmla="*/ 6156317 h 6175367"/>
              <a:gd name="connsiteX0" fmla="*/ 2124821 w 4353671"/>
              <a:gd name="connsiteY0" fmla="*/ 6156317 h 6175367"/>
              <a:gd name="connsiteX1" fmla="*/ 124571 w 4353671"/>
              <a:gd name="connsiteY1" fmla="*/ 3870317 h 6175367"/>
              <a:gd name="connsiteX2" fmla="*/ 3458321 w 4353671"/>
              <a:gd name="connsiteY2" fmla="*/ 2860667 h 6175367"/>
              <a:gd name="connsiteX3" fmla="*/ 1686671 w 4353671"/>
              <a:gd name="connsiteY3" fmla="*/ 1641467 h 6175367"/>
              <a:gd name="connsiteX4" fmla="*/ 3039221 w 4353671"/>
              <a:gd name="connsiteY4" fmla="*/ 1165217 h 6175367"/>
              <a:gd name="connsiteX5" fmla="*/ 1820021 w 4353671"/>
              <a:gd name="connsiteY5" fmla="*/ 3167 h 6175367"/>
              <a:gd name="connsiteX6" fmla="*/ 3686921 w 4353671"/>
              <a:gd name="connsiteY6" fmla="*/ 1050917 h 6175367"/>
              <a:gd name="connsiteX7" fmla="*/ 2334371 w 4353671"/>
              <a:gd name="connsiteY7" fmla="*/ 1698617 h 6175367"/>
              <a:gd name="connsiteX8" fmla="*/ 4353671 w 4353671"/>
              <a:gd name="connsiteY8" fmla="*/ 2841617 h 6175367"/>
              <a:gd name="connsiteX9" fmla="*/ 1134221 w 4353671"/>
              <a:gd name="connsiteY9" fmla="*/ 4156067 h 6175367"/>
              <a:gd name="connsiteX10" fmla="*/ 3515471 w 4353671"/>
              <a:gd name="connsiteY10" fmla="*/ 6175367 h 6175367"/>
              <a:gd name="connsiteX11" fmla="*/ 2124821 w 4353671"/>
              <a:gd name="connsiteY11" fmla="*/ 6156317 h 6175367"/>
              <a:gd name="connsiteX0" fmla="*/ 2124821 w 4353671"/>
              <a:gd name="connsiteY0" fmla="*/ 6156317 h 6175367"/>
              <a:gd name="connsiteX1" fmla="*/ 124571 w 4353671"/>
              <a:gd name="connsiteY1" fmla="*/ 3870317 h 6175367"/>
              <a:gd name="connsiteX2" fmla="*/ 3458321 w 4353671"/>
              <a:gd name="connsiteY2" fmla="*/ 2860667 h 6175367"/>
              <a:gd name="connsiteX3" fmla="*/ 1686671 w 4353671"/>
              <a:gd name="connsiteY3" fmla="*/ 1641467 h 6175367"/>
              <a:gd name="connsiteX4" fmla="*/ 3039221 w 4353671"/>
              <a:gd name="connsiteY4" fmla="*/ 1165217 h 6175367"/>
              <a:gd name="connsiteX5" fmla="*/ 1820021 w 4353671"/>
              <a:gd name="connsiteY5" fmla="*/ 3167 h 6175367"/>
              <a:gd name="connsiteX6" fmla="*/ 3686921 w 4353671"/>
              <a:gd name="connsiteY6" fmla="*/ 1050917 h 6175367"/>
              <a:gd name="connsiteX7" fmla="*/ 2334371 w 4353671"/>
              <a:gd name="connsiteY7" fmla="*/ 1698617 h 6175367"/>
              <a:gd name="connsiteX8" fmla="*/ 4353671 w 4353671"/>
              <a:gd name="connsiteY8" fmla="*/ 2841617 h 6175367"/>
              <a:gd name="connsiteX9" fmla="*/ 1134221 w 4353671"/>
              <a:gd name="connsiteY9" fmla="*/ 4156067 h 6175367"/>
              <a:gd name="connsiteX10" fmla="*/ 3515471 w 4353671"/>
              <a:gd name="connsiteY10" fmla="*/ 6175367 h 6175367"/>
              <a:gd name="connsiteX11" fmla="*/ 2124821 w 4353671"/>
              <a:gd name="connsiteY11" fmla="*/ 6156317 h 6175367"/>
              <a:gd name="connsiteX0" fmla="*/ 2124821 w 4353671"/>
              <a:gd name="connsiteY0" fmla="*/ 6156317 h 6175367"/>
              <a:gd name="connsiteX1" fmla="*/ 124571 w 4353671"/>
              <a:gd name="connsiteY1" fmla="*/ 3870317 h 6175367"/>
              <a:gd name="connsiteX2" fmla="*/ 3458321 w 4353671"/>
              <a:gd name="connsiteY2" fmla="*/ 2860667 h 6175367"/>
              <a:gd name="connsiteX3" fmla="*/ 1686671 w 4353671"/>
              <a:gd name="connsiteY3" fmla="*/ 1641467 h 6175367"/>
              <a:gd name="connsiteX4" fmla="*/ 3039221 w 4353671"/>
              <a:gd name="connsiteY4" fmla="*/ 1165217 h 6175367"/>
              <a:gd name="connsiteX5" fmla="*/ 1820021 w 4353671"/>
              <a:gd name="connsiteY5" fmla="*/ 3167 h 6175367"/>
              <a:gd name="connsiteX6" fmla="*/ 3686921 w 4353671"/>
              <a:gd name="connsiteY6" fmla="*/ 1050917 h 6175367"/>
              <a:gd name="connsiteX7" fmla="*/ 2334371 w 4353671"/>
              <a:gd name="connsiteY7" fmla="*/ 1698617 h 6175367"/>
              <a:gd name="connsiteX8" fmla="*/ 4353671 w 4353671"/>
              <a:gd name="connsiteY8" fmla="*/ 2841617 h 6175367"/>
              <a:gd name="connsiteX9" fmla="*/ 1134221 w 4353671"/>
              <a:gd name="connsiteY9" fmla="*/ 4156067 h 6175367"/>
              <a:gd name="connsiteX10" fmla="*/ 3515471 w 4353671"/>
              <a:gd name="connsiteY10" fmla="*/ 6175367 h 6175367"/>
              <a:gd name="connsiteX11" fmla="*/ 2124821 w 4353671"/>
              <a:gd name="connsiteY11" fmla="*/ 6156317 h 6175367"/>
              <a:gd name="connsiteX0" fmla="*/ 2124821 w 4353671"/>
              <a:gd name="connsiteY0" fmla="*/ 6156317 h 6175367"/>
              <a:gd name="connsiteX1" fmla="*/ 124571 w 4353671"/>
              <a:gd name="connsiteY1" fmla="*/ 3870317 h 6175367"/>
              <a:gd name="connsiteX2" fmla="*/ 3458321 w 4353671"/>
              <a:gd name="connsiteY2" fmla="*/ 2860667 h 6175367"/>
              <a:gd name="connsiteX3" fmla="*/ 1686671 w 4353671"/>
              <a:gd name="connsiteY3" fmla="*/ 1641467 h 6175367"/>
              <a:gd name="connsiteX4" fmla="*/ 3039221 w 4353671"/>
              <a:gd name="connsiteY4" fmla="*/ 1165217 h 6175367"/>
              <a:gd name="connsiteX5" fmla="*/ 1820021 w 4353671"/>
              <a:gd name="connsiteY5" fmla="*/ 3167 h 6175367"/>
              <a:gd name="connsiteX6" fmla="*/ 3686921 w 4353671"/>
              <a:gd name="connsiteY6" fmla="*/ 1050917 h 6175367"/>
              <a:gd name="connsiteX7" fmla="*/ 2334371 w 4353671"/>
              <a:gd name="connsiteY7" fmla="*/ 1698617 h 6175367"/>
              <a:gd name="connsiteX8" fmla="*/ 4353671 w 4353671"/>
              <a:gd name="connsiteY8" fmla="*/ 2841617 h 6175367"/>
              <a:gd name="connsiteX9" fmla="*/ 1134221 w 4353671"/>
              <a:gd name="connsiteY9" fmla="*/ 4156067 h 6175367"/>
              <a:gd name="connsiteX10" fmla="*/ 3515471 w 4353671"/>
              <a:gd name="connsiteY10" fmla="*/ 6175367 h 6175367"/>
              <a:gd name="connsiteX11" fmla="*/ 2124821 w 4353671"/>
              <a:gd name="connsiteY11" fmla="*/ 6156317 h 6175367"/>
              <a:gd name="connsiteX0" fmla="*/ 2124821 w 4354179"/>
              <a:gd name="connsiteY0" fmla="*/ 6156317 h 6175367"/>
              <a:gd name="connsiteX1" fmla="*/ 124571 w 4354179"/>
              <a:gd name="connsiteY1" fmla="*/ 3870317 h 6175367"/>
              <a:gd name="connsiteX2" fmla="*/ 3458321 w 4354179"/>
              <a:gd name="connsiteY2" fmla="*/ 2860667 h 6175367"/>
              <a:gd name="connsiteX3" fmla="*/ 1686671 w 4354179"/>
              <a:gd name="connsiteY3" fmla="*/ 1641467 h 6175367"/>
              <a:gd name="connsiteX4" fmla="*/ 3039221 w 4354179"/>
              <a:gd name="connsiteY4" fmla="*/ 1165217 h 6175367"/>
              <a:gd name="connsiteX5" fmla="*/ 1820021 w 4354179"/>
              <a:gd name="connsiteY5" fmla="*/ 3167 h 6175367"/>
              <a:gd name="connsiteX6" fmla="*/ 3686921 w 4354179"/>
              <a:gd name="connsiteY6" fmla="*/ 1050917 h 6175367"/>
              <a:gd name="connsiteX7" fmla="*/ 2334371 w 4354179"/>
              <a:gd name="connsiteY7" fmla="*/ 1698617 h 6175367"/>
              <a:gd name="connsiteX8" fmla="*/ 4353671 w 4354179"/>
              <a:gd name="connsiteY8" fmla="*/ 2841617 h 6175367"/>
              <a:gd name="connsiteX9" fmla="*/ 1134221 w 4354179"/>
              <a:gd name="connsiteY9" fmla="*/ 4156067 h 6175367"/>
              <a:gd name="connsiteX10" fmla="*/ 3515471 w 4354179"/>
              <a:gd name="connsiteY10" fmla="*/ 6175367 h 6175367"/>
              <a:gd name="connsiteX11" fmla="*/ 2124821 w 4354179"/>
              <a:gd name="connsiteY11" fmla="*/ 6156317 h 6175367"/>
              <a:gd name="connsiteX0" fmla="*/ 2124821 w 4354179"/>
              <a:gd name="connsiteY0" fmla="*/ 6156317 h 6175367"/>
              <a:gd name="connsiteX1" fmla="*/ 124571 w 4354179"/>
              <a:gd name="connsiteY1" fmla="*/ 3870317 h 6175367"/>
              <a:gd name="connsiteX2" fmla="*/ 3458321 w 4354179"/>
              <a:gd name="connsiteY2" fmla="*/ 2860667 h 6175367"/>
              <a:gd name="connsiteX3" fmla="*/ 1686671 w 4354179"/>
              <a:gd name="connsiteY3" fmla="*/ 1641467 h 6175367"/>
              <a:gd name="connsiteX4" fmla="*/ 3039221 w 4354179"/>
              <a:gd name="connsiteY4" fmla="*/ 1165217 h 6175367"/>
              <a:gd name="connsiteX5" fmla="*/ 1820021 w 4354179"/>
              <a:gd name="connsiteY5" fmla="*/ 3167 h 6175367"/>
              <a:gd name="connsiteX6" fmla="*/ 3686921 w 4354179"/>
              <a:gd name="connsiteY6" fmla="*/ 1050917 h 6175367"/>
              <a:gd name="connsiteX7" fmla="*/ 2334371 w 4354179"/>
              <a:gd name="connsiteY7" fmla="*/ 1698617 h 6175367"/>
              <a:gd name="connsiteX8" fmla="*/ 4353671 w 4354179"/>
              <a:gd name="connsiteY8" fmla="*/ 2841617 h 6175367"/>
              <a:gd name="connsiteX9" fmla="*/ 1134221 w 4354179"/>
              <a:gd name="connsiteY9" fmla="*/ 4156067 h 6175367"/>
              <a:gd name="connsiteX10" fmla="*/ 3515471 w 4354179"/>
              <a:gd name="connsiteY10" fmla="*/ 6175367 h 6175367"/>
              <a:gd name="connsiteX11" fmla="*/ 2124821 w 4354179"/>
              <a:gd name="connsiteY11" fmla="*/ 6156317 h 6175367"/>
              <a:gd name="connsiteX0" fmla="*/ 2124821 w 4354179"/>
              <a:gd name="connsiteY0" fmla="*/ 6156317 h 6175367"/>
              <a:gd name="connsiteX1" fmla="*/ 124571 w 4354179"/>
              <a:gd name="connsiteY1" fmla="*/ 3870317 h 6175367"/>
              <a:gd name="connsiteX2" fmla="*/ 3458321 w 4354179"/>
              <a:gd name="connsiteY2" fmla="*/ 2860667 h 6175367"/>
              <a:gd name="connsiteX3" fmla="*/ 1686671 w 4354179"/>
              <a:gd name="connsiteY3" fmla="*/ 1641467 h 6175367"/>
              <a:gd name="connsiteX4" fmla="*/ 3039221 w 4354179"/>
              <a:gd name="connsiteY4" fmla="*/ 1165217 h 6175367"/>
              <a:gd name="connsiteX5" fmla="*/ 1820021 w 4354179"/>
              <a:gd name="connsiteY5" fmla="*/ 3167 h 6175367"/>
              <a:gd name="connsiteX6" fmla="*/ 3686921 w 4354179"/>
              <a:gd name="connsiteY6" fmla="*/ 1050917 h 6175367"/>
              <a:gd name="connsiteX7" fmla="*/ 2334371 w 4354179"/>
              <a:gd name="connsiteY7" fmla="*/ 1698617 h 6175367"/>
              <a:gd name="connsiteX8" fmla="*/ 4353671 w 4354179"/>
              <a:gd name="connsiteY8" fmla="*/ 2841617 h 6175367"/>
              <a:gd name="connsiteX9" fmla="*/ 1134221 w 4354179"/>
              <a:gd name="connsiteY9" fmla="*/ 4156067 h 6175367"/>
              <a:gd name="connsiteX10" fmla="*/ 3515471 w 4354179"/>
              <a:gd name="connsiteY10" fmla="*/ 6175367 h 6175367"/>
              <a:gd name="connsiteX11" fmla="*/ 2124821 w 4354179"/>
              <a:gd name="connsiteY11" fmla="*/ 6156317 h 6175367"/>
              <a:gd name="connsiteX0" fmla="*/ 2124821 w 4354179"/>
              <a:gd name="connsiteY0" fmla="*/ 6156317 h 6175367"/>
              <a:gd name="connsiteX1" fmla="*/ 124571 w 4354179"/>
              <a:gd name="connsiteY1" fmla="*/ 3870317 h 6175367"/>
              <a:gd name="connsiteX2" fmla="*/ 3458321 w 4354179"/>
              <a:gd name="connsiteY2" fmla="*/ 2860667 h 6175367"/>
              <a:gd name="connsiteX3" fmla="*/ 1686671 w 4354179"/>
              <a:gd name="connsiteY3" fmla="*/ 1641467 h 6175367"/>
              <a:gd name="connsiteX4" fmla="*/ 3039221 w 4354179"/>
              <a:gd name="connsiteY4" fmla="*/ 1165217 h 6175367"/>
              <a:gd name="connsiteX5" fmla="*/ 1820021 w 4354179"/>
              <a:gd name="connsiteY5" fmla="*/ 3167 h 6175367"/>
              <a:gd name="connsiteX6" fmla="*/ 3686921 w 4354179"/>
              <a:gd name="connsiteY6" fmla="*/ 1050917 h 6175367"/>
              <a:gd name="connsiteX7" fmla="*/ 2334371 w 4354179"/>
              <a:gd name="connsiteY7" fmla="*/ 1698617 h 6175367"/>
              <a:gd name="connsiteX8" fmla="*/ 4353671 w 4354179"/>
              <a:gd name="connsiteY8" fmla="*/ 2841617 h 6175367"/>
              <a:gd name="connsiteX9" fmla="*/ 1134221 w 4354179"/>
              <a:gd name="connsiteY9" fmla="*/ 4156067 h 6175367"/>
              <a:gd name="connsiteX10" fmla="*/ 3515471 w 4354179"/>
              <a:gd name="connsiteY10" fmla="*/ 6175367 h 6175367"/>
              <a:gd name="connsiteX11" fmla="*/ 2124821 w 4354179"/>
              <a:gd name="connsiteY11" fmla="*/ 6156317 h 6175367"/>
              <a:gd name="connsiteX0" fmla="*/ 2124821 w 4354179"/>
              <a:gd name="connsiteY0" fmla="*/ 6154284 h 6173334"/>
              <a:gd name="connsiteX1" fmla="*/ 124571 w 4354179"/>
              <a:gd name="connsiteY1" fmla="*/ 3868284 h 6173334"/>
              <a:gd name="connsiteX2" fmla="*/ 3458321 w 4354179"/>
              <a:gd name="connsiteY2" fmla="*/ 2858634 h 6173334"/>
              <a:gd name="connsiteX3" fmla="*/ 1686671 w 4354179"/>
              <a:gd name="connsiteY3" fmla="*/ 1639434 h 6173334"/>
              <a:gd name="connsiteX4" fmla="*/ 3039221 w 4354179"/>
              <a:gd name="connsiteY4" fmla="*/ 1163184 h 6173334"/>
              <a:gd name="connsiteX5" fmla="*/ 1820021 w 4354179"/>
              <a:gd name="connsiteY5" fmla="*/ 1134 h 6173334"/>
              <a:gd name="connsiteX6" fmla="*/ 3686921 w 4354179"/>
              <a:gd name="connsiteY6" fmla="*/ 1048884 h 6173334"/>
              <a:gd name="connsiteX7" fmla="*/ 2334371 w 4354179"/>
              <a:gd name="connsiteY7" fmla="*/ 1696584 h 6173334"/>
              <a:gd name="connsiteX8" fmla="*/ 4353671 w 4354179"/>
              <a:gd name="connsiteY8" fmla="*/ 2839584 h 6173334"/>
              <a:gd name="connsiteX9" fmla="*/ 1134221 w 4354179"/>
              <a:gd name="connsiteY9" fmla="*/ 4154034 h 6173334"/>
              <a:gd name="connsiteX10" fmla="*/ 3515471 w 4354179"/>
              <a:gd name="connsiteY10" fmla="*/ 6173334 h 6173334"/>
              <a:gd name="connsiteX11" fmla="*/ 2124821 w 4354179"/>
              <a:gd name="connsiteY11" fmla="*/ 6154284 h 6173334"/>
              <a:gd name="connsiteX0" fmla="*/ 2124821 w 4354179"/>
              <a:gd name="connsiteY0" fmla="*/ 6154913 h 6173963"/>
              <a:gd name="connsiteX1" fmla="*/ 124571 w 4354179"/>
              <a:gd name="connsiteY1" fmla="*/ 3868913 h 6173963"/>
              <a:gd name="connsiteX2" fmla="*/ 3458321 w 4354179"/>
              <a:gd name="connsiteY2" fmla="*/ 2859263 h 6173963"/>
              <a:gd name="connsiteX3" fmla="*/ 1686671 w 4354179"/>
              <a:gd name="connsiteY3" fmla="*/ 1640063 h 6173963"/>
              <a:gd name="connsiteX4" fmla="*/ 3039221 w 4354179"/>
              <a:gd name="connsiteY4" fmla="*/ 1163813 h 6173963"/>
              <a:gd name="connsiteX5" fmla="*/ 1820021 w 4354179"/>
              <a:gd name="connsiteY5" fmla="*/ 1763 h 6173963"/>
              <a:gd name="connsiteX6" fmla="*/ 3686921 w 4354179"/>
              <a:gd name="connsiteY6" fmla="*/ 1049513 h 6173963"/>
              <a:gd name="connsiteX7" fmla="*/ 2334371 w 4354179"/>
              <a:gd name="connsiteY7" fmla="*/ 1697213 h 6173963"/>
              <a:gd name="connsiteX8" fmla="*/ 4353671 w 4354179"/>
              <a:gd name="connsiteY8" fmla="*/ 2840213 h 6173963"/>
              <a:gd name="connsiteX9" fmla="*/ 1134221 w 4354179"/>
              <a:gd name="connsiteY9" fmla="*/ 4154663 h 6173963"/>
              <a:gd name="connsiteX10" fmla="*/ 3515471 w 4354179"/>
              <a:gd name="connsiteY10" fmla="*/ 6173963 h 6173963"/>
              <a:gd name="connsiteX11" fmla="*/ 2124821 w 4354179"/>
              <a:gd name="connsiteY11" fmla="*/ 6154913 h 6173963"/>
              <a:gd name="connsiteX0" fmla="*/ 2124821 w 4354179"/>
              <a:gd name="connsiteY0" fmla="*/ 6154913 h 6173963"/>
              <a:gd name="connsiteX1" fmla="*/ 124571 w 4354179"/>
              <a:gd name="connsiteY1" fmla="*/ 3868913 h 6173963"/>
              <a:gd name="connsiteX2" fmla="*/ 3458321 w 4354179"/>
              <a:gd name="connsiteY2" fmla="*/ 2859263 h 6173963"/>
              <a:gd name="connsiteX3" fmla="*/ 1686671 w 4354179"/>
              <a:gd name="connsiteY3" fmla="*/ 1640063 h 6173963"/>
              <a:gd name="connsiteX4" fmla="*/ 3039221 w 4354179"/>
              <a:gd name="connsiteY4" fmla="*/ 1163813 h 6173963"/>
              <a:gd name="connsiteX5" fmla="*/ 1820021 w 4354179"/>
              <a:gd name="connsiteY5" fmla="*/ 1763 h 6173963"/>
              <a:gd name="connsiteX6" fmla="*/ 3686921 w 4354179"/>
              <a:gd name="connsiteY6" fmla="*/ 1049513 h 6173963"/>
              <a:gd name="connsiteX7" fmla="*/ 2334371 w 4354179"/>
              <a:gd name="connsiteY7" fmla="*/ 1697213 h 6173963"/>
              <a:gd name="connsiteX8" fmla="*/ 4353671 w 4354179"/>
              <a:gd name="connsiteY8" fmla="*/ 2840213 h 6173963"/>
              <a:gd name="connsiteX9" fmla="*/ 1134221 w 4354179"/>
              <a:gd name="connsiteY9" fmla="*/ 4154663 h 6173963"/>
              <a:gd name="connsiteX10" fmla="*/ 3515471 w 4354179"/>
              <a:gd name="connsiteY10" fmla="*/ 6173963 h 6173963"/>
              <a:gd name="connsiteX11" fmla="*/ 2124821 w 4354179"/>
              <a:gd name="connsiteY11" fmla="*/ 6154913 h 6173963"/>
              <a:gd name="connsiteX0" fmla="*/ 2124821 w 4354179"/>
              <a:gd name="connsiteY0" fmla="*/ 6154913 h 6173963"/>
              <a:gd name="connsiteX1" fmla="*/ 124571 w 4354179"/>
              <a:gd name="connsiteY1" fmla="*/ 3868913 h 6173963"/>
              <a:gd name="connsiteX2" fmla="*/ 3458321 w 4354179"/>
              <a:gd name="connsiteY2" fmla="*/ 2859263 h 6173963"/>
              <a:gd name="connsiteX3" fmla="*/ 1686671 w 4354179"/>
              <a:gd name="connsiteY3" fmla="*/ 1640063 h 6173963"/>
              <a:gd name="connsiteX4" fmla="*/ 3039221 w 4354179"/>
              <a:gd name="connsiteY4" fmla="*/ 1163813 h 6173963"/>
              <a:gd name="connsiteX5" fmla="*/ 1820021 w 4354179"/>
              <a:gd name="connsiteY5" fmla="*/ 1763 h 6173963"/>
              <a:gd name="connsiteX6" fmla="*/ 3686921 w 4354179"/>
              <a:gd name="connsiteY6" fmla="*/ 1049513 h 6173963"/>
              <a:gd name="connsiteX7" fmla="*/ 2334371 w 4354179"/>
              <a:gd name="connsiteY7" fmla="*/ 1697213 h 6173963"/>
              <a:gd name="connsiteX8" fmla="*/ 4353671 w 4354179"/>
              <a:gd name="connsiteY8" fmla="*/ 2840213 h 6173963"/>
              <a:gd name="connsiteX9" fmla="*/ 1134221 w 4354179"/>
              <a:gd name="connsiteY9" fmla="*/ 4154663 h 6173963"/>
              <a:gd name="connsiteX10" fmla="*/ 3515471 w 4354179"/>
              <a:gd name="connsiteY10" fmla="*/ 6173963 h 6173963"/>
              <a:gd name="connsiteX11" fmla="*/ 2124821 w 4354179"/>
              <a:gd name="connsiteY11" fmla="*/ 6154913 h 6173963"/>
              <a:gd name="connsiteX0" fmla="*/ 2124821 w 4354179"/>
              <a:gd name="connsiteY0" fmla="*/ 6154913 h 6173963"/>
              <a:gd name="connsiteX1" fmla="*/ 124571 w 4354179"/>
              <a:gd name="connsiteY1" fmla="*/ 3868913 h 6173963"/>
              <a:gd name="connsiteX2" fmla="*/ 3458321 w 4354179"/>
              <a:gd name="connsiteY2" fmla="*/ 2859263 h 6173963"/>
              <a:gd name="connsiteX3" fmla="*/ 1686671 w 4354179"/>
              <a:gd name="connsiteY3" fmla="*/ 1640063 h 6173963"/>
              <a:gd name="connsiteX4" fmla="*/ 3039221 w 4354179"/>
              <a:gd name="connsiteY4" fmla="*/ 1163813 h 6173963"/>
              <a:gd name="connsiteX5" fmla="*/ 1820021 w 4354179"/>
              <a:gd name="connsiteY5" fmla="*/ 1763 h 6173963"/>
              <a:gd name="connsiteX6" fmla="*/ 3686921 w 4354179"/>
              <a:gd name="connsiteY6" fmla="*/ 1049513 h 6173963"/>
              <a:gd name="connsiteX7" fmla="*/ 2334371 w 4354179"/>
              <a:gd name="connsiteY7" fmla="*/ 1697213 h 6173963"/>
              <a:gd name="connsiteX8" fmla="*/ 4353671 w 4354179"/>
              <a:gd name="connsiteY8" fmla="*/ 2840213 h 6173963"/>
              <a:gd name="connsiteX9" fmla="*/ 1134221 w 4354179"/>
              <a:gd name="connsiteY9" fmla="*/ 4154663 h 6173963"/>
              <a:gd name="connsiteX10" fmla="*/ 3515471 w 4354179"/>
              <a:gd name="connsiteY10" fmla="*/ 6173963 h 6173963"/>
              <a:gd name="connsiteX11" fmla="*/ 2124821 w 4354179"/>
              <a:gd name="connsiteY11" fmla="*/ 6154913 h 6173963"/>
              <a:gd name="connsiteX0" fmla="*/ 2185084 w 4350942"/>
              <a:gd name="connsiteY0" fmla="*/ 6200299 h 6200299"/>
              <a:gd name="connsiteX1" fmla="*/ 121334 w 4350942"/>
              <a:gd name="connsiteY1" fmla="*/ 3868913 h 6200299"/>
              <a:gd name="connsiteX2" fmla="*/ 3455084 w 4350942"/>
              <a:gd name="connsiteY2" fmla="*/ 2859263 h 6200299"/>
              <a:gd name="connsiteX3" fmla="*/ 1683434 w 4350942"/>
              <a:gd name="connsiteY3" fmla="*/ 1640063 h 6200299"/>
              <a:gd name="connsiteX4" fmla="*/ 3035984 w 4350942"/>
              <a:gd name="connsiteY4" fmla="*/ 1163813 h 6200299"/>
              <a:gd name="connsiteX5" fmla="*/ 1816784 w 4350942"/>
              <a:gd name="connsiteY5" fmla="*/ 1763 h 6200299"/>
              <a:gd name="connsiteX6" fmla="*/ 3683684 w 4350942"/>
              <a:gd name="connsiteY6" fmla="*/ 1049513 h 6200299"/>
              <a:gd name="connsiteX7" fmla="*/ 2331134 w 4350942"/>
              <a:gd name="connsiteY7" fmla="*/ 1697213 h 6200299"/>
              <a:gd name="connsiteX8" fmla="*/ 4350434 w 4350942"/>
              <a:gd name="connsiteY8" fmla="*/ 2840213 h 6200299"/>
              <a:gd name="connsiteX9" fmla="*/ 1130984 w 4350942"/>
              <a:gd name="connsiteY9" fmla="*/ 4154663 h 6200299"/>
              <a:gd name="connsiteX10" fmla="*/ 3512234 w 4350942"/>
              <a:gd name="connsiteY10" fmla="*/ 6173963 h 6200299"/>
              <a:gd name="connsiteX11" fmla="*/ 2185084 w 4350942"/>
              <a:gd name="connsiteY11" fmla="*/ 6200299 h 6200299"/>
              <a:gd name="connsiteX0" fmla="*/ 1992873 w 4158731"/>
              <a:gd name="connsiteY0" fmla="*/ 6200299 h 6200299"/>
              <a:gd name="connsiteX1" fmla="*/ 132323 w 4158731"/>
              <a:gd name="connsiteY1" fmla="*/ 3838656 h 6200299"/>
              <a:gd name="connsiteX2" fmla="*/ 3262873 w 4158731"/>
              <a:gd name="connsiteY2" fmla="*/ 2859263 h 6200299"/>
              <a:gd name="connsiteX3" fmla="*/ 1491223 w 4158731"/>
              <a:gd name="connsiteY3" fmla="*/ 1640063 h 6200299"/>
              <a:gd name="connsiteX4" fmla="*/ 2843773 w 4158731"/>
              <a:gd name="connsiteY4" fmla="*/ 1163813 h 6200299"/>
              <a:gd name="connsiteX5" fmla="*/ 1624573 w 4158731"/>
              <a:gd name="connsiteY5" fmla="*/ 1763 h 6200299"/>
              <a:gd name="connsiteX6" fmla="*/ 3491473 w 4158731"/>
              <a:gd name="connsiteY6" fmla="*/ 1049513 h 6200299"/>
              <a:gd name="connsiteX7" fmla="*/ 2138923 w 4158731"/>
              <a:gd name="connsiteY7" fmla="*/ 1697213 h 6200299"/>
              <a:gd name="connsiteX8" fmla="*/ 4158223 w 4158731"/>
              <a:gd name="connsiteY8" fmla="*/ 2840213 h 6200299"/>
              <a:gd name="connsiteX9" fmla="*/ 938773 w 4158731"/>
              <a:gd name="connsiteY9" fmla="*/ 4154663 h 6200299"/>
              <a:gd name="connsiteX10" fmla="*/ 3320023 w 4158731"/>
              <a:gd name="connsiteY10" fmla="*/ 6173963 h 6200299"/>
              <a:gd name="connsiteX11" fmla="*/ 1992873 w 4158731"/>
              <a:gd name="connsiteY11" fmla="*/ 6200299 h 6200299"/>
              <a:gd name="connsiteX0" fmla="*/ 1992873 w 4158731"/>
              <a:gd name="connsiteY0" fmla="*/ 6200299 h 6200299"/>
              <a:gd name="connsiteX1" fmla="*/ 132323 w 4158731"/>
              <a:gd name="connsiteY1" fmla="*/ 3838656 h 6200299"/>
              <a:gd name="connsiteX2" fmla="*/ 3262873 w 4158731"/>
              <a:gd name="connsiteY2" fmla="*/ 2859263 h 6200299"/>
              <a:gd name="connsiteX3" fmla="*/ 1491223 w 4158731"/>
              <a:gd name="connsiteY3" fmla="*/ 1640063 h 6200299"/>
              <a:gd name="connsiteX4" fmla="*/ 2843773 w 4158731"/>
              <a:gd name="connsiteY4" fmla="*/ 1163813 h 6200299"/>
              <a:gd name="connsiteX5" fmla="*/ 1624573 w 4158731"/>
              <a:gd name="connsiteY5" fmla="*/ 1763 h 6200299"/>
              <a:gd name="connsiteX6" fmla="*/ 3491473 w 4158731"/>
              <a:gd name="connsiteY6" fmla="*/ 1049513 h 6200299"/>
              <a:gd name="connsiteX7" fmla="*/ 2138923 w 4158731"/>
              <a:gd name="connsiteY7" fmla="*/ 1697213 h 6200299"/>
              <a:gd name="connsiteX8" fmla="*/ 4158223 w 4158731"/>
              <a:gd name="connsiteY8" fmla="*/ 2840213 h 6200299"/>
              <a:gd name="connsiteX9" fmla="*/ 938773 w 4158731"/>
              <a:gd name="connsiteY9" fmla="*/ 4154663 h 6200299"/>
              <a:gd name="connsiteX10" fmla="*/ 3320023 w 4158731"/>
              <a:gd name="connsiteY10" fmla="*/ 6173963 h 6200299"/>
              <a:gd name="connsiteX11" fmla="*/ 1992873 w 4158731"/>
              <a:gd name="connsiteY11" fmla="*/ 6200299 h 6200299"/>
              <a:gd name="connsiteX0" fmla="*/ 1992873 w 4158731"/>
              <a:gd name="connsiteY0" fmla="*/ 6200299 h 6200299"/>
              <a:gd name="connsiteX1" fmla="*/ 132323 w 4158731"/>
              <a:gd name="connsiteY1" fmla="*/ 3838656 h 6200299"/>
              <a:gd name="connsiteX2" fmla="*/ 3262873 w 4158731"/>
              <a:gd name="connsiteY2" fmla="*/ 2859264 h 6200299"/>
              <a:gd name="connsiteX3" fmla="*/ 1491223 w 4158731"/>
              <a:gd name="connsiteY3" fmla="*/ 1640063 h 6200299"/>
              <a:gd name="connsiteX4" fmla="*/ 2843773 w 4158731"/>
              <a:gd name="connsiteY4" fmla="*/ 1163813 h 6200299"/>
              <a:gd name="connsiteX5" fmla="*/ 1624573 w 4158731"/>
              <a:gd name="connsiteY5" fmla="*/ 1763 h 6200299"/>
              <a:gd name="connsiteX6" fmla="*/ 3491473 w 4158731"/>
              <a:gd name="connsiteY6" fmla="*/ 1049513 h 6200299"/>
              <a:gd name="connsiteX7" fmla="*/ 2138923 w 4158731"/>
              <a:gd name="connsiteY7" fmla="*/ 1697213 h 6200299"/>
              <a:gd name="connsiteX8" fmla="*/ 4158223 w 4158731"/>
              <a:gd name="connsiteY8" fmla="*/ 2840213 h 6200299"/>
              <a:gd name="connsiteX9" fmla="*/ 938773 w 4158731"/>
              <a:gd name="connsiteY9" fmla="*/ 4154663 h 6200299"/>
              <a:gd name="connsiteX10" fmla="*/ 3320023 w 4158731"/>
              <a:gd name="connsiteY10" fmla="*/ 6173963 h 6200299"/>
              <a:gd name="connsiteX11" fmla="*/ 1992873 w 4158731"/>
              <a:gd name="connsiteY11" fmla="*/ 6200299 h 6200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58731" h="6200299">
                <a:moveTo>
                  <a:pt x="1992873" y="6200299"/>
                </a:moveTo>
                <a:cubicBezTo>
                  <a:pt x="1243573" y="5444649"/>
                  <a:pt x="-489977" y="5318206"/>
                  <a:pt x="132323" y="3838656"/>
                </a:cubicBezTo>
                <a:cubicBezTo>
                  <a:pt x="767323" y="2856509"/>
                  <a:pt x="2783448" y="3255253"/>
                  <a:pt x="3262873" y="2859264"/>
                </a:cubicBezTo>
                <a:cubicBezTo>
                  <a:pt x="3342248" y="2579130"/>
                  <a:pt x="1278498" y="2298388"/>
                  <a:pt x="1491223" y="1640063"/>
                </a:cubicBezTo>
                <a:cubicBezTo>
                  <a:pt x="1672198" y="1043682"/>
                  <a:pt x="2653273" y="1324436"/>
                  <a:pt x="2843773" y="1163813"/>
                </a:cubicBezTo>
                <a:cubicBezTo>
                  <a:pt x="3605773" y="574718"/>
                  <a:pt x="2024623" y="281163"/>
                  <a:pt x="1624573" y="1763"/>
                </a:cubicBezTo>
                <a:cubicBezTo>
                  <a:pt x="2691373" y="-23637"/>
                  <a:pt x="3453373" y="220470"/>
                  <a:pt x="3491473" y="1049513"/>
                </a:cubicBezTo>
                <a:cubicBezTo>
                  <a:pt x="3551798" y="1750618"/>
                  <a:pt x="2488173" y="1347963"/>
                  <a:pt x="2138923" y="1697213"/>
                </a:cubicBezTo>
                <a:cubicBezTo>
                  <a:pt x="2081773" y="2160763"/>
                  <a:pt x="4196323" y="2443907"/>
                  <a:pt x="4158223" y="2840213"/>
                </a:cubicBezTo>
                <a:cubicBezTo>
                  <a:pt x="4024873" y="3387565"/>
                  <a:pt x="1624573" y="3341863"/>
                  <a:pt x="938773" y="4154663"/>
                </a:cubicBezTo>
                <a:cubicBezTo>
                  <a:pt x="646673" y="4846813"/>
                  <a:pt x="2526273" y="5500863"/>
                  <a:pt x="3320023" y="6173963"/>
                </a:cubicBezTo>
                <a:lnTo>
                  <a:pt x="1992873" y="6200299"/>
                </a:lnTo>
                <a:close/>
              </a:path>
            </a:pathLst>
          </a:cu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Полилиния: фигура 26">
            <a:extLst>
              <a:ext uri="{FF2B5EF4-FFF2-40B4-BE49-F238E27FC236}">
                <a16:creationId xmlns:a16="http://schemas.microsoft.com/office/drawing/2014/main" id="{44568CD2-F717-442B-895B-96FACF1C3925}"/>
              </a:ext>
            </a:extLst>
          </p:cNvPr>
          <p:cNvSpPr/>
          <p:nvPr/>
        </p:nvSpPr>
        <p:spPr>
          <a:xfrm>
            <a:off x="8184232" y="1844824"/>
            <a:ext cx="3246868" cy="4871720"/>
          </a:xfrm>
          <a:custGeom>
            <a:avLst/>
            <a:gdLst>
              <a:gd name="connsiteX0" fmla="*/ 2167353 w 3174437"/>
              <a:gd name="connsiteY0" fmla="*/ 4864100 h 4864100"/>
              <a:gd name="connsiteX1" fmla="*/ 198853 w 3174437"/>
              <a:gd name="connsiteY1" fmla="*/ 3606800 h 4864100"/>
              <a:gd name="connsiteX2" fmla="*/ 402053 w 3174437"/>
              <a:gd name="connsiteY2" fmla="*/ 2959100 h 4864100"/>
              <a:gd name="connsiteX3" fmla="*/ 3157953 w 3174437"/>
              <a:gd name="connsiteY3" fmla="*/ 2311400 h 4864100"/>
              <a:gd name="connsiteX4" fmla="*/ 1545053 w 3174437"/>
              <a:gd name="connsiteY4" fmla="*/ 1485900 h 4864100"/>
              <a:gd name="connsiteX5" fmla="*/ 1443453 w 3174437"/>
              <a:gd name="connsiteY5" fmla="*/ 1219200 h 4864100"/>
              <a:gd name="connsiteX6" fmla="*/ 2586453 w 3174437"/>
              <a:gd name="connsiteY6" fmla="*/ 990600 h 4864100"/>
              <a:gd name="connsiteX7" fmla="*/ 2815053 w 3174437"/>
              <a:gd name="connsiteY7" fmla="*/ 927100 h 4864100"/>
              <a:gd name="connsiteX8" fmla="*/ 2802353 w 3174437"/>
              <a:gd name="connsiteY8" fmla="*/ 558800 h 4864100"/>
              <a:gd name="connsiteX9" fmla="*/ 2167353 w 3174437"/>
              <a:gd name="connsiteY9" fmla="*/ 101600 h 4864100"/>
              <a:gd name="connsiteX10" fmla="*/ 1557753 w 3174437"/>
              <a:gd name="connsiteY10" fmla="*/ 0 h 4864100"/>
              <a:gd name="connsiteX11" fmla="*/ 1557753 w 3174437"/>
              <a:gd name="connsiteY11" fmla="*/ 0 h 4864100"/>
              <a:gd name="connsiteX0" fmla="*/ 2167353 w 3174437"/>
              <a:gd name="connsiteY0" fmla="*/ 4864100 h 4864100"/>
              <a:gd name="connsiteX1" fmla="*/ 198853 w 3174437"/>
              <a:gd name="connsiteY1" fmla="*/ 3606800 h 4864100"/>
              <a:gd name="connsiteX2" fmla="*/ 402053 w 3174437"/>
              <a:gd name="connsiteY2" fmla="*/ 2959100 h 4864100"/>
              <a:gd name="connsiteX3" fmla="*/ 3157953 w 3174437"/>
              <a:gd name="connsiteY3" fmla="*/ 2311400 h 4864100"/>
              <a:gd name="connsiteX4" fmla="*/ 1545053 w 3174437"/>
              <a:gd name="connsiteY4" fmla="*/ 1485900 h 4864100"/>
              <a:gd name="connsiteX5" fmla="*/ 1443453 w 3174437"/>
              <a:gd name="connsiteY5" fmla="*/ 1219200 h 4864100"/>
              <a:gd name="connsiteX6" fmla="*/ 2586453 w 3174437"/>
              <a:gd name="connsiteY6" fmla="*/ 990600 h 4864100"/>
              <a:gd name="connsiteX7" fmla="*/ 2837913 w 3174437"/>
              <a:gd name="connsiteY7" fmla="*/ 843280 h 4864100"/>
              <a:gd name="connsiteX8" fmla="*/ 2802353 w 3174437"/>
              <a:gd name="connsiteY8" fmla="*/ 558800 h 4864100"/>
              <a:gd name="connsiteX9" fmla="*/ 2167353 w 3174437"/>
              <a:gd name="connsiteY9" fmla="*/ 101600 h 4864100"/>
              <a:gd name="connsiteX10" fmla="*/ 1557753 w 3174437"/>
              <a:gd name="connsiteY10" fmla="*/ 0 h 4864100"/>
              <a:gd name="connsiteX11" fmla="*/ 1557753 w 3174437"/>
              <a:gd name="connsiteY11" fmla="*/ 0 h 4864100"/>
              <a:gd name="connsiteX0" fmla="*/ 2167353 w 3174437"/>
              <a:gd name="connsiteY0" fmla="*/ 4864100 h 4864100"/>
              <a:gd name="connsiteX1" fmla="*/ 198853 w 3174437"/>
              <a:gd name="connsiteY1" fmla="*/ 3606800 h 4864100"/>
              <a:gd name="connsiteX2" fmla="*/ 402053 w 3174437"/>
              <a:gd name="connsiteY2" fmla="*/ 2959100 h 4864100"/>
              <a:gd name="connsiteX3" fmla="*/ 3157953 w 3174437"/>
              <a:gd name="connsiteY3" fmla="*/ 2311400 h 4864100"/>
              <a:gd name="connsiteX4" fmla="*/ 1545053 w 3174437"/>
              <a:gd name="connsiteY4" fmla="*/ 1485900 h 4864100"/>
              <a:gd name="connsiteX5" fmla="*/ 1443453 w 3174437"/>
              <a:gd name="connsiteY5" fmla="*/ 1219200 h 4864100"/>
              <a:gd name="connsiteX6" fmla="*/ 2586453 w 3174437"/>
              <a:gd name="connsiteY6" fmla="*/ 990600 h 4864100"/>
              <a:gd name="connsiteX7" fmla="*/ 2837913 w 3174437"/>
              <a:gd name="connsiteY7" fmla="*/ 843280 h 4864100"/>
              <a:gd name="connsiteX8" fmla="*/ 2802353 w 3174437"/>
              <a:gd name="connsiteY8" fmla="*/ 558800 h 4864100"/>
              <a:gd name="connsiteX9" fmla="*/ 2182593 w 3174437"/>
              <a:gd name="connsiteY9" fmla="*/ 154940 h 4864100"/>
              <a:gd name="connsiteX10" fmla="*/ 1557753 w 3174437"/>
              <a:gd name="connsiteY10" fmla="*/ 0 h 4864100"/>
              <a:gd name="connsiteX11" fmla="*/ 1557753 w 3174437"/>
              <a:gd name="connsiteY11" fmla="*/ 0 h 4864100"/>
              <a:gd name="connsiteX0" fmla="*/ 2167353 w 3174437"/>
              <a:gd name="connsiteY0" fmla="*/ 4886960 h 4886960"/>
              <a:gd name="connsiteX1" fmla="*/ 198853 w 3174437"/>
              <a:gd name="connsiteY1" fmla="*/ 3629660 h 4886960"/>
              <a:gd name="connsiteX2" fmla="*/ 402053 w 3174437"/>
              <a:gd name="connsiteY2" fmla="*/ 2981960 h 4886960"/>
              <a:gd name="connsiteX3" fmla="*/ 3157953 w 3174437"/>
              <a:gd name="connsiteY3" fmla="*/ 2334260 h 4886960"/>
              <a:gd name="connsiteX4" fmla="*/ 1545053 w 3174437"/>
              <a:gd name="connsiteY4" fmla="*/ 1508760 h 4886960"/>
              <a:gd name="connsiteX5" fmla="*/ 1443453 w 3174437"/>
              <a:gd name="connsiteY5" fmla="*/ 1242060 h 4886960"/>
              <a:gd name="connsiteX6" fmla="*/ 2586453 w 3174437"/>
              <a:gd name="connsiteY6" fmla="*/ 1013460 h 4886960"/>
              <a:gd name="connsiteX7" fmla="*/ 2837913 w 3174437"/>
              <a:gd name="connsiteY7" fmla="*/ 866140 h 4886960"/>
              <a:gd name="connsiteX8" fmla="*/ 2802353 w 3174437"/>
              <a:gd name="connsiteY8" fmla="*/ 581660 h 4886960"/>
              <a:gd name="connsiteX9" fmla="*/ 2182593 w 3174437"/>
              <a:gd name="connsiteY9" fmla="*/ 177800 h 4886960"/>
              <a:gd name="connsiteX10" fmla="*/ 1557753 w 3174437"/>
              <a:gd name="connsiteY10" fmla="*/ 22860 h 4886960"/>
              <a:gd name="connsiteX11" fmla="*/ 1489173 w 3174437"/>
              <a:gd name="connsiteY11" fmla="*/ 0 h 4886960"/>
              <a:gd name="connsiteX0" fmla="*/ 2167353 w 3174290"/>
              <a:gd name="connsiteY0" fmla="*/ 4886960 h 4886960"/>
              <a:gd name="connsiteX1" fmla="*/ 198853 w 3174290"/>
              <a:gd name="connsiteY1" fmla="*/ 3629660 h 4886960"/>
              <a:gd name="connsiteX2" fmla="*/ 402053 w 3174290"/>
              <a:gd name="connsiteY2" fmla="*/ 2981960 h 4886960"/>
              <a:gd name="connsiteX3" fmla="*/ 3157953 w 3174290"/>
              <a:gd name="connsiteY3" fmla="*/ 2334260 h 4886960"/>
              <a:gd name="connsiteX4" fmla="*/ 1545053 w 3174290"/>
              <a:gd name="connsiteY4" fmla="*/ 1508760 h 4886960"/>
              <a:gd name="connsiteX5" fmla="*/ 1534893 w 3174290"/>
              <a:gd name="connsiteY5" fmla="*/ 1203960 h 4886960"/>
              <a:gd name="connsiteX6" fmla="*/ 2586453 w 3174290"/>
              <a:gd name="connsiteY6" fmla="*/ 1013460 h 4886960"/>
              <a:gd name="connsiteX7" fmla="*/ 2837913 w 3174290"/>
              <a:gd name="connsiteY7" fmla="*/ 866140 h 4886960"/>
              <a:gd name="connsiteX8" fmla="*/ 2802353 w 3174290"/>
              <a:gd name="connsiteY8" fmla="*/ 581660 h 4886960"/>
              <a:gd name="connsiteX9" fmla="*/ 2182593 w 3174290"/>
              <a:gd name="connsiteY9" fmla="*/ 177800 h 4886960"/>
              <a:gd name="connsiteX10" fmla="*/ 1557753 w 3174290"/>
              <a:gd name="connsiteY10" fmla="*/ 22860 h 4886960"/>
              <a:gd name="connsiteX11" fmla="*/ 1489173 w 3174290"/>
              <a:gd name="connsiteY11" fmla="*/ 0 h 4886960"/>
              <a:gd name="connsiteX0" fmla="*/ 2168978 w 3206149"/>
              <a:gd name="connsiteY0" fmla="*/ 4886960 h 4886960"/>
              <a:gd name="connsiteX1" fmla="*/ 200478 w 3206149"/>
              <a:gd name="connsiteY1" fmla="*/ 3629660 h 4886960"/>
              <a:gd name="connsiteX2" fmla="*/ 403678 w 3206149"/>
              <a:gd name="connsiteY2" fmla="*/ 2981960 h 4886960"/>
              <a:gd name="connsiteX3" fmla="*/ 3190058 w 3206149"/>
              <a:gd name="connsiteY3" fmla="*/ 2280920 h 4886960"/>
              <a:gd name="connsiteX4" fmla="*/ 1546678 w 3206149"/>
              <a:gd name="connsiteY4" fmla="*/ 1508760 h 4886960"/>
              <a:gd name="connsiteX5" fmla="*/ 1536518 w 3206149"/>
              <a:gd name="connsiteY5" fmla="*/ 1203960 h 4886960"/>
              <a:gd name="connsiteX6" fmla="*/ 2588078 w 3206149"/>
              <a:gd name="connsiteY6" fmla="*/ 1013460 h 4886960"/>
              <a:gd name="connsiteX7" fmla="*/ 2839538 w 3206149"/>
              <a:gd name="connsiteY7" fmla="*/ 866140 h 4886960"/>
              <a:gd name="connsiteX8" fmla="*/ 2803978 w 3206149"/>
              <a:gd name="connsiteY8" fmla="*/ 581660 h 4886960"/>
              <a:gd name="connsiteX9" fmla="*/ 2184218 w 3206149"/>
              <a:gd name="connsiteY9" fmla="*/ 177800 h 4886960"/>
              <a:gd name="connsiteX10" fmla="*/ 1559378 w 3206149"/>
              <a:gd name="connsiteY10" fmla="*/ 22860 h 4886960"/>
              <a:gd name="connsiteX11" fmla="*/ 1490798 w 3206149"/>
              <a:gd name="connsiteY11" fmla="*/ 0 h 4886960"/>
              <a:gd name="connsiteX0" fmla="*/ 2195372 w 3233925"/>
              <a:gd name="connsiteY0" fmla="*/ 4886960 h 4886960"/>
              <a:gd name="connsiteX1" fmla="*/ 226872 w 3233925"/>
              <a:gd name="connsiteY1" fmla="*/ 3629660 h 4886960"/>
              <a:gd name="connsiteX2" fmla="*/ 376732 w 3233925"/>
              <a:gd name="connsiteY2" fmla="*/ 2943860 h 4886960"/>
              <a:gd name="connsiteX3" fmla="*/ 3216452 w 3233925"/>
              <a:gd name="connsiteY3" fmla="*/ 2280920 h 4886960"/>
              <a:gd name="connsiteX4" fmla="*/ 1573072 w 3233925"/>
              <a:gd name="connsiteY4" fmla="*/ 1508760 h 4886960"/>
              <a:gd name="connsiteX5" fmla="*/ 1562912 w 3233925"/>
              <a:gd name="connsiteY5" fmla="*/ 1203960 h 4886960"/>
              <a:gd name="connsiteX6" fmla="*/ 2614472 w 3233925"/>
              <a:gd name="connsiteY6" fmla="*/ 1013460 h 4886960"/>
              <a:gd name="connsiteX7" fmla="*/ 2865932 w 3233925"/>
              <a:gd name="connsiteY7" fmla="*/ 866140 h 4886960"/>
              <a:gd name="connsiteX8" fmla="*/ 2830372 w 3233925"/>
              <a:gd name="connsiteY8" fmla="*/ 581660 h 4886960"/>
              <a:gd name="connsiteX9" fmla="*/ 2210612 w 3233925"/>
              <a:gd name="connsiteY9" fmla="*/ 177800 h 4886960"/>
              <a:gd name="connsiteX10" fmla="*/ 1585772 w 3233925"/>
              <a:gd name="connsiteY10" fmla="*/ 22860 h 4886960"/>
              <a:gd name="connsiteX11" fmla="*/ 1517192 w 3233925"/>
              <a:gd name="connsiteY11" fmla="*/ 0 h 4886960"/>
              <a:gd name="connsiteX0" fmla="*/ 2204722 w 3243275"/>
              <a:gd name="connsiteY0" fmla="*/ 4886960 h 4886960"/>
              <a:gd name="connsiteX1" fmla="*/ 220982 w 3243275"/>
              <a:gd name="connsiteY1" fmla="*/ 3644900 h 4886960"/>
              <a:gd name="connsiteX2" fmla="*/ 386082 w 3243275"/>
              <a:gd name="connsiteY2" fmla="*/ 2943860 h 4886960"/>
              <a:gd name="connsiteX3" fmla="*/ 3225802 w 3243275"/>
              <a:gd name="connsiteY3" fmla="*/ 2280920 h 4886960"/>
              <a:gd name="connsiteX4" fmla="*/ 1582422 w 3243275"/>
              <a:gd name="connsiteY4" fmla="*/ 1508760 h 4886960"/>
              <a:gd name="connsiteX5" fmla="*/ 1572262 w 3243275"/>
              <a:gd name="connsiteY5" fmla="*/ 1203960 h 4886960"/>
              <a:gd name="connsiteX6" fmla="*/ 2623822 w 3243275"/>
              <a:gd name="connsiteY6" fmla="*/ 1013460 h 4886960"/>
              <a:gd name="connsiteX7" fmla="*/ 2875282 w 3243275"/>
              <a:gd name="connsiteY7" fmla="*/ 866140 h 4886960"/>
              <a:gd name="connsiteX8" fmla="*/ 2839722 w 3243275"/>
              <a:gd name="connsiteY8" fmla="*/ 581660 h 4886960"/>
              <a:gd name="connsiteX9" fmla="*/ 2219962 w 3243275"/>
              <a:gd name="connsiteY9" fmla="*/ 177800 h 4886960"/>
              <a:gd name="connsiteX10" fmla="*/ 1595122 w 3243275"/>
              <a:gd name="connsiteY10" fmla="*/ 22860 h 4886960"/>
              <a:gd name="connsiteX11" fmla="*/ 1526542 w 3243275"/>
              <a:gd name="connsiteY11" fmla="*/ 0 h 4886960"/>
              <a:gd name="connsiteX0" fmla="*/ 2156952 w 3195505"/>
              <a:gd name="connsiteY0" fmla="*/ 4886960 h 4886960"/>
              <a:gd name="connsiteX1" fmla="*/ 173212 w 3195505"/>
              <a:gd name="connsiteY1" fmla="*/ 3644900 h 4886960"/>
              <a:gd name="connsiteX2" fmla="*/ 338312 w 3195505"/>
              <a:gd name="connsiteY2" fmla="*/ 2943860 h 4886960"/>
              <a:gd name="connsiteX3" fmla="*/ 3178032 w 3195505"/>
              <a:gd name="connsiteY3" fmla="*/ 2280920 h 4886960"/>
              <a:gd name="connsiteX4" fmla="*/ 1534652 w 3195505"/>
              <a:gd name="connsiteY4" fmla="*/ 1508760 h 4886960"/>
              <a:gd name="connsiteX5" fmla="*/ 1524492 w 3195505"/>
              <a:gd name="connsiteY5" fmla="*/ 1203960 h 4886960"/>
              <a:gd name="connsiteX6" fmla="*/ 2576052 w 3195505"/>
              <a:gd name="connsiteY6" fmla="*/ 1013460 h 4886960"/>
              <a:gd name="connsiteX7" fmla="*/ 2827512 w 3195505"/>
              <a:gd name="connsiteY7" fmla="*/ 866140 h 4886960"/>
              <a:gd name="connsiteX8" fmla="*/ 2791952 w 3195505"/>
              <a:gd name="connsiteY8" fmla="*/ 581660 h 4886960"/>
              <a:gd name="connsiteX9" fmla="*/ 2172192 w 3195505"/>
              <a:gd name="connsiteY9" fmla="*/ 177800 h 4886960"/>
              <a:gd name="connsiteX10" fmla="*/ 1547352 w 3195505"/>
              <a:gd name="connsiteY10" fmla="*/ 22860 h 4886960"/>
              <a:gd name="connsiteX11" fmla="*/ 1478772 w 3195505"/>
              <a:gd name="connsiteY11" fmla="*/ 0 h 4886960"/>
              <a:gd name="connsiteX0" fmla="*/ 2183444 w 3221997"/>
              <a:gd name="connsiteY0" fmla="*/ 4886960 h 4886960"/>
              <a:gd name="connsiteX1" fmla="*/ 199704 w 3221997"/>
              <a:gd name="connsiteY1" fmla="*/ 3644900 h 4886960"/>
              <a:gd name="connsiteX2" fmla="*/ 364804 w 3221997"/>
              <a:gd name="connsiteY2" fmla="*/ 2943860 h 4886960"/>
              <a:gd name="connsiteX3" fmla="*/ 3204524 w 3221997"/>
              <a:gd name="connsiteY3" fmla="*/ 2280920 h 4886960"/>
              <a:gd name="connsiteX4" fmla="*/ 1561144 w 3221997"/>
              <a:gd name="connsiteY4" fmla="*/ 1508760 h 4886960"/>
              <a:gd name="connsiteX5" fmla="*/ 1550984 w 3221997"/>
              <a:gd name="connsiteY5" fmla="*/ 1203960 h 4886960"/>
              <a:gd name="connsiteX6" fmla="*/ 2602544 w 3221997"/>
              <a:gd name="connsiteY6" fmla="*/ 1013460 h 4886960"/>
              <a:gd name="connsiteX7" fmla="*/ 2854004 w 3221997"/>
              <a:gd name="connsiteY7" fmla="*/ 866140 h 4886960"/>
              <a:gd name="connsiteX8" fmla="*/ 2818444 w 3221997"/>
              <a:gd name="connsiteY8" fmla="*/ 581660 h 4886960"/>
              <a:gd name="connsiteX9" fmla="*/ 2198684 w 3221997"/>
              <a:gd name="connsiteY9" fmla="*/ 177800 h 4886960"/>
              <a:gd name="connsiteX10" fmla="*/ 1573844 w 3221997"/>
              <a:gd name="connsiteY10" fmla="*/ 22860 h 4886960"/>
              <a:gd name="connsiteX11" fmla="*/ 1505264 w 3221997"/>
              <a:gd name="connsiteY11" fmla="*/ 0 h 4886960"/>
              <a:gd name="connsiteX0" fmla="*/ 2261655 w 3246868"/>
              <a:gd name="connsiteY0" fmla="*/ 4871720 h 4871720"/>
              <a:gd name="connsiteX1" fmla="*/ 224575 w 3246868"/>
              <a:gd name="connsiteY1" fmla="*/ 3644900 h 4871720"/>
              <a:gd name="connsiteX2" fmla="*/ 389675 w 3246868"/>
              <a:gd name="connsiteY2" fmla="*/ 2943860 h 4871720"/>
              <a:gd name="connsiteX3" fmla="*/ 3229395 w 3246868"/>
              <a:gd name="connsiteY3" fmla="*/ 2280920 h 4871720"/>
              <a:gd name="connsiteX4" fmla="*/ 1586015 w 3246868"/>
              <a:gd name="connsiteY4" fmla="*/ 1508760 h 4871720"/>
              <a:gd name="connsiteX5" fmla="*/ 1575855 w 3246868"/>
              <a:gd name="connsiteY5" fmla="*/ 1203960 h 4871720"/>
              <a:gd name="connsiteX6" fmla="*/ 2627415 w 3246868"/>
              <a:gd name="connsiteY6" fmla="*/ 1013460 h 4871720"/>
              <a:gd name="connsiteX7" fmla="*/ 2878875 w 3246868"/>
              <a:gd name="connsiteY7" fmla="*/ 866140 h 4871720"/>
              <a:gd name="connsiteX8" fmla="*/ 2843315 w 3246868"/>
              <a:gd name="connsiteY8" fmla="*/ 581660 h 4871720"/>
              <a:gd name="connsiteX9" fmla="*/ 2223555 w 3246868"/>
              <a:gd name="connsiteY9" fmla="*/ 177800 h 4871720"/>
              <a:gd name="connsiteX10" fmla="*/ 1598715 w 3246868"/>
              <a:gd name="connsiteY10" fmla="*/ 22860 h 4871720"/>
              <a:gd name="connsiteX11" fmla="*/ 1530135 w 3246868"/>
              <a:gd name="connsiteY11" fmla="*/ 0 h 487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6868" h="4871720">
                <a:moveTo>
                  <a:pt x="2261655" y="4871720"/>
                </a:moveTo>
                <a:cubicBezTo>
                  <a:pt x="1424513" y="4401820"/>
                  <a:pt x="536572" y="3966210"/>
                  <a:pt x="224575" y="3644900"/>
                </a:cubicBezTo>
                <a:cubicBezTo>
                  <a:pt x="-87422" y="3323590"/>
                  <a:pt x="-111128" y="3171190"/>
                  <a:pt x="389675" y="2943860"/>
                </a:cubicBezTo>
                <a:cubicBezTo>
                  <a:pt x="890478" y="2716530"/>
                  <a:pt x="3030005" y="2520103"/>
                  <a:pt x="3229395" y="2280920"/>
                </a:cubicBezTo>
                <a:cubicBezTo>
                  <a:pt x="3428785" y="2041737"/>
                  <a:pt x="1861605" y="1688253"/>
                  <a:pt x="1586015" y="1508760"/>
                </a:cubicBezTo>
                <a:cubicBezTo>
                  <a:pt x="1310425" y="1329267"/>
                  <a:pt x="1402288" y="1286510"/>
                  <a:pt x="1575855" y="1203960"/>
                </a:cubicBezTo>
                <a:cubicBezTo>
                  <a:pt x="1749422" y="1121410"/>
                  <a:pt x="2410245" y="1069763"/>
                  <a:pt x="2627415" y="1013460"/>
                </a:cubicBezTo>
                <a:cubicBezTo>
                  <a:pt x="2844585" y="957157"/>
                  <a:pt x="2842892" y="938107"/>
                  <a:pt x="2878875" y="866140"/>
                </a:cubicBezTo>
                <a:cubicBezTo>
                  <a:pt x="2914858" y="794173"/>
                  <a:pt x="2952535" y="696383"/>
                  <a:pt x="2843315" y="581660"/>
                </a:cubicBezTo>
                <a:cubicBezTo>
                  <a:pt x="2734095" y="466937"/>
                  <a:pt x="2430988" y="270933"/>
                  <a:pt x="2223555" y="177800"/>
                </a:cubicBezTo>
                <a:cubicBezTo>
                  <a:pt x="2016122" y="84667"/>
                  <a:pt x="1598715" y="22860"/>
                  <a:pt x="1598715" y="22860"/>
                </a:cubicBezTo>
                <a:lnTo>
                  <a:pt x="1530135" y="0"/>
                </a:lnTo>
              </a:path>
            </a:pathLst>
          </a:custGeom>
          <a:noFill/>
          <a:ln w="12700" cap="flat" cmpd="sng" algn="ctr">
            <a:solidFill>
              <a:sysClr val="window" lastClr="FFFFFF"/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526ECD3C-A9A1-4DA2-95FA-95832BE7104F}"/>
              </a:ext>
            </a:extLst>
          </p:cNvPr>
          <p:cNvGrpSpPr/>
          <p:nvPr/>
        </p:nvGrpSpPr>
        <p:grpSpPr>
          <a:xfrm flipH="1">
            <a:off x="10743282" y="5552510"/>
            <a:ext cx="1071220" cy="1001439"/>
            <a:chOff x="5089369" y="1293851"/>
            <a:chExt cx="753450" cy="704369"/>
          </a:xfrm>
        </p:grpSpPr>
        <p:sp>
          <p:nvSpPr>
            <p:cNvPr id="137" name="Овал 136">
              <a:extLst>
                <a:ext uri="{FF2B5EF4-FFF2-40B4-BE49-F238E27FC236}">
                  <a16:creationId xmlns:a16="http://schemas.microsoft.com/office/drawing/2014/main" id="{2044A810-0D7B-4669-8408-01D8F8480E75}"/>
                </a:ext>
              </a:extLst>
            </p:cNvPr>
            <p:cNvSpPr/>
            <p:nvPr/>
          </p:nvSpPr>
          <p:spPr>
            <a:xfrm>
              <a:off x="5707819" y="1863220"/>
              <a:ext cx="135000" cy="13500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Прямоугольный треугольник 137">
              <a:extLst>
                <a:ext uri="{FF2B5EF4-FFF2-40B4-BE49-F238E27FC236}">
                  <a16:creationId xmlns:a16="http://schemas.microsoft.com/office/drawing/2014/main" id="{0DE9AA0A-B450-42D2-A9CD-2C90D23E988A}"/>
                </a:ext>
              </a:extLst>
            </p:cNvPr>
            <p:cNvSpPr/>
            <p:nvPr/>
          </p:nvSpPr>
          <p:spPr>
            <a:xfrm rot="10800000">
              <a:off x="5640319" y="1300720"/>
              <a:ext cx="135000" cy="585000"/>
            </a:xfrm>
            <a:prstGeom prst="rtTriangle">
              <a:avLst/>
            </a:prstGeom>
            <a:solidFill>
              <a:srgbClr val="9F293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Полилиния: фигура 52">
              <a:extLst>
                <a:ext uri="{FF2B5EF4-FFF2-40B4-BE49-F238E27FC236}">
                  <a16:creationId xmlns:a16="http://schemas.microsoft.com/office/drawing/2014/main" id="{32FE5F23-A964-4596-8B9E-31D1FEB78C1B}"/>
                </a:ext>
              </a:extLst>
            </p:cNvPr>
            <p:cNvSpPr/>
            <p:nvPr/>
          </p:nvSpPr>
          <p:spPr>
            <a:xfrm>
              <a:off x="5089369" y="1293851"/>
              <a:ext cx="675000" cy="360000"/>
            </a:xfrm>
            <a:custGeom>
              <a:avLst/>
              <a:gdLst>
                <a:gd name="connsiteX0" fmla="*/ 0 w 675000"/>
                <a:gd name="connsiteY0" fmla="*/ 0 h 360000"/>
                <a:gd name="connsiteX1" fmla="*/ 675000 w 675000"/>
                <a:gd name="connsiteY1" fmla="*/ 0 h 360000"/>
                <a:gd name="connsiteX2" fmla="*/ 675000 w 675000"/>
                <a:gd name="connsiteY2" fmla="*/ 360000 h 360000"/>
                <a:gd name="connsiteX3" fmla="*/ 222857 w 675000"/>
                <a:gd name="connsiteY3" fmla="*/ 36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000" h="360000">
                  <a:moveTo>
                    <a:pt x="0" y="0"/>
                  </a:moveTo>
                  <a:lnTo>
                    <a:pt x="675000" y="0"/>
                  </a:lnTo>
                  <a:lnTo>
                    <a:pt x="675000" y="360000"/>
                  </a:lnTo>
                  <a:lnTo>
                    <a:pt x="222857" y="360000"/>
                  </a:lnTo>
                  <a:close/>
                </a:path>
              </a:pathLst>
            </a:custGeom>
            <a:solidFill>
              <a:srgbClr val="9F293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1C79364B-8805-476E-9FDF-310F4F354825}"/>
              </a:ext>
            </a:extLst>
          </p:cNvPr>
          <p:cNvSpPr txBox="1"/>
          <p:nvPr/>
        </p:nvSpPr>
        <p:spPr>
          <a:xfrm>
            <a:off x="10839249" y="5534991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2025</a:t>
            </a:r>
          </a:p>
        </p:txBody>
      </p:sp>
      <p:pic>
        <p:nvPicPr>
          <p:cNvPr id="194" name="Picture 1" descr="C:\Users\mma-econ\Desktop\410px-Coat_of_Arms_of_Gatchina_rayon_(Leningrad_oblast)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08" y="95683"/>
            <a:ext cx="695400" cy="86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8471F1C2-118F-4D38-BEBD-DFD6B7B34E2E}"/>
              </a:ext>
            </a:extLst>
          </p:cNvPr>
          <p:cNvSpPr/>
          <p:nvPr/>
        </p:nvSpPr>
        <p:spPr>
          <a:xfrm>
            <a:off x="1343472" y="62340"/>
            <a:ext cx="7447115" cy="1410307"/>
          </a:xfrm>
          <a:prstGeom prst="rect">
            <a:avLst/>
          </a:prstGeom>
          <a:solidFill>
            <a:srgbClr val="F2F2F2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41F444D-7189-4618-9E50-430882A60B28}"/>
              </a:ext>
            </a:extLst>
          </p:cNvPr>
          <p:cNvSpPr txBox="1"/>
          <p:nvPr/>
        </p:nvSpPr>
        <p:spPr>
          <a:xfrm>
            <a:off x="2603209" y="3006"/>
            <a:ext cx="6266643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Регулярные перевозки по пригородным маршрутам:</a:t>
            </a:r>
            <a:endParaRPr lang="ru-RU" sz="1700" b="1" kern="0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0,6 </a:t>
            </a:r>
            <a:r>
              <a:rPr lang="ru-RU" sz="1400" b="1" kern="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млн.руб</a:t>
            </a:r>
            <a:r>
              <a:rPr lang="ru-RU" sz="1400" b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14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для обучающихся в общеобразовательных учреждениях ГМР;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314,8 </a:t>
            </a:r>
            <a:r>
              <a:rPr lang="ru-RU" sz="1400" b="1" kern="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млн.руб</a:t>
            </a:r>
            <a:r>
              <a:rPr lang="ru-RU" sz="1400" b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ru-RU" sz="14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ru-RU" sz="14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регулярные перевозки </a:t>
            </a:r>
            <a:r>
              <a:rPr lang="ru-RU" sz="14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пассажиров и багажа по маршрутам на </a:t>
            </a:r>
            <a:r>
              <a:rPr lang="ru-RU" sz="14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территории ГМР </a:t>
            </a:r>
          </a:p>
          <a:p>
            <a:r>
              <a:rPr lang="ru-RU" sz="14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(100 </a:t>
            </a:r>
            <a:r>
              <a:rPr lang="ru-RU" sz="14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автобусов, </a:t>
            </a:r>
            <a:r>
              <a:rPr lang="ru-RU" sz="14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51муниципальный </a:t>
            </a:r>
            <a:r>
              <a:rPr lang="ru-RU" sz="14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маршрут);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b="1" kern="0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1" name="Прямоугольник: скругленные верхние углы 52">
            <a:extLst>
              <a:ext uri="{FF2B5EF4-FFF2-40B4-BE49-F238E27FC236}">
                <a16:creationId xmlns:a16="http://schemas.microsoft.com/office/drawing/2014/main" id="{7A4F8339-B66D-41AD-8E84-335226BA3074}"/>
              </a:ext>
            </a:extLst>
          </p:cNvPr>
          <p:cNvSpPr/>
          <p:nvPr/>
        </p:nvSpPr>
        <p:spPr>
          <a:xfrm rot="5400000">
            <a:off x="1253128" y="100354"/>
            <a:ext cx="1008038" cy="1272224"/>
          </a:xfrm>
          <a:prstGeom prst="round2SameRect">
            <a:avLst/>
          </a:pr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Прямоугольный треугольник 71">
            <a:extLst>
              <a:ext uri="{FF2B5EF4-FFF2-40B4-BE49-F238E27FC236}">
                <a16:creationId xmlns:a16="http://schemas.microsoft.com/office/drawing/2014/main" id="{24726CBE-F7EA-4638-8D4B-BD013E41A860}"/>
              </a:ext>
            </a:extLst>
          </p:cNvPr>
          <p:cNvSpPr/>
          <p:nvPr/>
        </p:nvSpPr>
        <p:spPr>
          <a:xfrm rot="16200000">
            <a:off x="1134810" y="45293"/>
            <a:ext cx="154693" cy="235735"/>
          </a:xfrm>
          <a:prstGeom prst="rtTriangle">
            <a:avLst/>
          </a:pr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Прямоугольный треугольник 72">
            <a:extLst>
              <a:ext uri="{FF2B5EF4-FFF2-40B4-BE49-F238E27FC236}">
                <a16:creationId xmlns:a16="http://schemas.microsoft.com/office/drawing/2014/main" id="{E1EAB89F-0246-4AE6-B12F-0DA57761CE81}"/>
              </a:ext>
            </a:extLst>
          </p:cNvPr>
          <p:cNvSpPr/>
          <p:nvPr/>
        </p:nvSpPr>
        <p:spPr>
          <a:xfrm rot="5400000" flipV="1">
            <a:off x="1114799" y="809216"/>
            <a:ext cx="154695" cy="235735"/>
          </a:xfrm>
          <a:prstGeom prst="rtTriangle">
            <a:avLst/>
          </a:pr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799C4655-9EE6-4C23-A6EF-591D3188E097}"/>
              </a:ext>
            </a:extLst>
          </p:cNvPr>
          <p:cNvSpPr/>
          <p:nvPr/>
        </p:nvSpPr>
        <p:spPr>
          <a:xfrm>
            <a:off x="1098044" y="232447"/>
            <a:ext cx="235735" cy="999310"/>
          </a:xfrm>
          <a:prstGeom prst="rect">
            <a:avLst/>
          </a:prstGeom>
          <a:gradFill>
            <a:gsLst>
              <a:gs pos="46000">
                <a:srgbClr val="F28D24"/>
              </a:gs>
              <a:gs pos="100000">
                <a:srgbClr val="F07F09"/>
              </a:gs>
              <a:gs pos="25000">
                <a:srgbClr val="FDEDDD">
                  <a:alpha val="63000"/>
                </a:srgbClr>
              </a:gs>
              <a:gs pos="0">
                <a:srgbClr val="F07F09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B3EB750-0341-42D3-BF21-A9886C25E02F}"/>
              </a:ext>
            </a:extLst>
          </p:cNvPr>
          <p:cNvSpPr txBox="1"/>
          <p:nvPr/>
        </p:nvSpPr>
        <p:spPr>
          <a:xfrm>
            <a:off x="1171585" y="264243"/>
            <a:ext cx="12216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315,4 </a:t>
            </a:r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МЛН.РУБ.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7C7894A6-0A7B-491C-849E-00539A61BDEE}"/>
              </a:ext>
            </a:extLst>
          </p:cNvPr>
          <p:cNvSpPr/>
          <p:nvPr/>
        </p:nvSpPr>
        <p:spPr>
          <a:xfrm>
            <a:off x="362377" y="1639550"/>
            <a:ext cx="7975266" cy="24892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Прямоугольник: скругленные верхние углы 174">
            <a:extLst>
              <a:ext uri="{FF2B5EF4-FFF2-40B4-BE49-F238E27FC236}">
                <a16:creationId xmlns:a16="http://schemas.microsoft.com/office/drawing/2014/main" id="{6F1E7D82-7F73-41B9-AA6C-616D59160EC0}"/>
              </a:ext>
            </a:extLst>
          </p:cNvPr>
          <p:cNvSpPr/>
          <p:nvPr/>
        </p:nvSpPr>
        <p:spPr>
          <a:xfrm rot="5400000">
            <a:off x="278664" y="2114499"/>
            <a:ext cx="1008040" cy="1349678"/>
          </a:xfrm>
          <a:prstGeom prst="round2SameRect">
            <a:avLst/>
          </a:prstGeom>
          <a:solidFill>
            <a:srgbClr val="9F2936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Прямоугольный треугольник 77">
            <a:extLst>
              <a:ext uri="{FF2B5EF4-FFF2-40B4-BE49-F238E27FC236}">
                <a16:creationId xmlns:a16="http://schemas.microsoft.com/office/drawing/2014/main" id="{7F74B4D6-F573-4701-AF80-D5FCA4ACBA19}"/>
              </a:ext>
            </a:extLst>
          </p:cNvPr>
          <p:cNvSpPr/>
          <p:nvPr/>
        </p:nvSpPr>
        <p:spPr>
          <a:xfrm rot="16200000">
            <a:off x="151494" y="2082463"/>
            <a:ext cx="154695" cy="244196"/>
          </a:xfrm>
          <a:prstGeom prst="rtTriangle">
            <a:avLst/>
          </a:prstGeom>
          <a:solidFill>
            <a:srgbClr val="9F293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Прямоугольный треугольник 78">
            <a:extLst>
              <a:ext uri="{FF2B5EF4-FFF2-40B4-BE49-F238E27FC236}">
                <a16:creationId xmlns:a16="http://schemas.microsoft.com/office/drawing/2014/main" id="{3A53953E-A683-4ECC-9576-3691B7518401}"/>
              </a:ext>
            </a:extLst>
          </p:cNvPr>
          <p:cNvSpPr/>
          <p:nvPr/>
        </p:nvSpPr>
        <p:spPr>
          <a:xfrm rot="5400000" flipV="1">
            <a:off x="151494" y="3248608"/>
            <a:ext cx="154695" cy="244196"/>
          </a:xfrm>
          <a:prstGeom prst="rtTriangle">
            <a:avLst/>
          </a:prstGeom>
          <a:solidFill>
            <a:srgbClr val="9F293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FA0A0961-293E-437A-93F4-7BA6A1E5323D}"/>
              </a:ext>
            </a:extLst>
          </p:cNvPr>
          <p:cNvSpPr/>
          <p:nvPr/>
        </p:nvSpPr>
        <p:spPr>
          <a:xfrm>
            <a:off x="106745" y="2294681"/>
            <a:ext cx="244196" cy="999310"/>
          </a:xfrm>
          <a:prstGeom prst="rect">
            <a:avLst/>
          </a:prstGeom>
          <a:gradFill>
            <a:gsLst>
              <a:gs pos="46000">
                <a:srgbClr val="9F2936"/>
              </a:gs>
              <a:gs pos="98000">
                <a:srgbClr val="9F2936"/>
              </a:gs>
              <a:gs pos="0">
                <a:srgbClr val="9F2936"/>
              </a:gs>
              <a:gs pos="25000">
                <a:srgbClr val="FDEDDD">
                  <a:alpha val="63000"/>
                </a:srgbClr>
              </a:gs>
              <a:gs pos="0">
                <a:srgbClr val="9F2936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41F444D-7189-4618-9E50-430882A60B28}"/>
              </a:ext>
            </a:extLst>
          </p:cNvPr>
          <p:cNvSpPr txBox="1"/>
          <p:nvPr/>
        </p:nvSpPr>
        <p:spPr>
          <a:xfrm>
            <a:off x="1449263" y="1692891"/>
            <a:ext cx="672549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Инвестиционные проекты:</a:t>
            </a:r>
          </a:p>
          <a:p>
            <a:r>
              <a:rPr lang="ru-RU" sz="1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Средства субсидии были </a:t>
            </a:r>
            <a:r>
              <a:rPr lang="ru-RU" sz="1400" b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направлены:</a:t>
            </a:r>
            <a:endParaRPr lang="ru-RU" sz="1400" b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374,1 </a:t>
            </a:r>
            <a:r>
              <a:rPr lang="ru-RU" sz="1400" b="1" kern="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млн.руб</a:t>
            </a:r>
            <a:r>
              <a:rPr lang="ru-RU" sz="1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14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строительство, капитальный ремонт и ремонт дорог и тротуаров (14 поселений, 32 объекта реализовано);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224,8 </a:t>
            </a:r>
            <a:r>
              <a:rPr lang="ru-RU" sz="1400" b="1" kern="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млн.руб</a:t>
            </a:r>
            <a:r>
              <a:rPr lang="ru-RU" sz="1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14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объекты ЖКХ (сети и коммуникации) </a:t>
            </a:r>
            <a:endParaRPr lang="ru-RU" sz="1400" b="1" kern="0" dirty="0" smtClean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14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ru-RU" sz="14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u-RU" sz="14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поселения,   </a:t>
            </a:r>
            <a:r>
              <a:rPr lang="ru-RU" sz="14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33</a:t>
            </a:r>
            <a:r>
              <a:rPr lang="ru-RU" sz="14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</a:t>
            </a:r>
            <a:r>
              <a:rPr lang="ru-RU" sz="14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бъекта</a:t>
            </a:r>
            <a:r>
              <a:rPr lang="ru-RU" sz="14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74,9 </a:t>
            </a:r>
            <a:r>
              <a:rPr lang="ru-RU" sz="1400" b="1" kern="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млн.руб</a:t>
            </a:r>
            <a:r>
              <a:rPr lang="ru-RU" sz="1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14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приобретение </a:t>
            </a:r>
            <a:r>
              <a:rPr lang="ru-RU" sz="14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самоходной техники </a:t>
            </a:r>
          </a:p>
          <a:p>
            <a:r>
              <a:rPr lang="ru-RU" sz="14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ru-RU" sz="14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(6 поселений</a:t>
            </a:r>
            <a:r>
              <a:rPr lang="ru-RU" sz="14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13 единиц техники);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16,9 </a:t>
            </a:r>
            <a:r>
              <a:rPr lang="ru-RU" sz="1400" b="1" kern="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млн.руб</a:t>
            </a:r>
            <a:r>
              <a:rPr lang="ru-RU" sz="1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14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прочие субсидии на инвестиционные проекты (</a:t>
            </a:r>
            <a:r>
              <a:rPr lang="ru-RU" sz="14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3поселения</a:t>
            </a:r>
            <a:r>
              <a:rPr lang="ru-RU" sz="14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4 объекта</a:t>
            </a:r>
            <a:r>
              <a:rPr lang="ru-RU" sz="14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  <a:endParaRPr lang="ru-RU" sz="1400" b="1" kern="0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B3EB750-0341-42D3-BF21-A9886C25E02F}"/>
              </a:ext>
            </a:extLst>
          </p:cNvPr>
          <p:cNvSpPr txBox="1"/>
          <p:nvPr/>
        </p:nvSpPr>
        <p:spPr>
          <a:xfrm>
            <a:off x="101982" y="2294047"/>
            <a:ext cx="13555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690,6</a:t>
            </a:r>
            <a:r>
              <a:rPr lang="ru-RU" sz="36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МЛН.РУБ.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8FC57294-E526-4B3D-A2A2-0619C8458C3D}"/>
              </a:ext>
            </a:extLst>
          </p:cNvPr>
          <p:cNvSpPr/>
          <p:nvPr/>
        </p:nvSpPr>
        <p:spPr>
          <a:xfrm>
            <a:off x="367954" y="4318192"/>
            <a:ext cx="7164083" cy="2235757"/>
          </a:xfrm>
          <a:prstGeom prst="rect">
            <a:avLst/>
          </a:prstGeom>
          <a:solidFill>
            <a:srgbClr val="F2F2F2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82BB6D3-9AB8-4B30-87CD-E37FB53CE098}"/>
              </a:ext>
            </a:extLst>
          </p:cNvPr>
          <p:cNvSpPr txBox="1"/>
          <p:nvPr/>
        </p:nvSpPr>
        <p:spPr>
          <a:xfrm>
            <a:off x="1524299" y="4306219"/>
            <a:ext cx="6110576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kern="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Развитие цифровых и информационных проектов:</a:t>
            </a: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ru-RU" sz="1400" b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3,5 </a:t>
            </a:r>
            <a:r>
              <a:rPr lang="ru-RU" sz="1400" b="1" kern="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млн.руб</a:t>
            </a:r>
            <a:r>
              <a:rPr lang="ru-RU" sz="14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14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развитие ЕИС Гатчинского </a:t>
            </a:r>
            <a:r>
              <a:rPr lang="ru-RU" sz="14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муниципального </a:t>
            </a:r>
            <a:r>
              <a:rPr lang="ru-RU" sz="14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района;</a:t>
            </a:r>
            <a:endParaRPr lang="ru-RU" sz="1400" b="1" kern="0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ru-RU" sz="1400" b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10,7 </a:t>
            </a:r>
            <a:r>
              <a:rPr lang="ru-RU" sz="1400" b="1" kern="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млн.руб</a:t>
            </a:r>
            <a:r>
              <a:rPr lang="ru-RU" sz="1400" b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развитие </a:t>
            </a:r>
            <a:r>
              <a:rPr lang="ru-RU" sz="14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Цифрового двойника-«Геоинформационного портала Гатчинского муниципального района;</a:t>
            </a: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ru-RU" sz="1400" b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1,3 </a:t>
            </a:r>
            <a:r>
              <a:rPr lang="ru-RU" sz="1400" b="1" kern="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млн.руб</a:t>
            </a:r>
            <a:r>
              <a:rPr lang="ru-RU" sz="14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14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создание единой автоматизированной диспетчерской службы </a:t>
            </a:r>
            <a:r>
              <a:rPr lang="ru-RU" sz="14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u-RU" sz="1400" b="1" kern="0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тех.сопровождение</a:t>
            </a:r>
            <a:r>
              <a:rPr lang="ru-RU" sz="14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развитие инфраструктуры телефонной сети);</a:t>
            </a: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ru-RU" sz="1400" b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2,6 млн. руб</a:t>
            </a:r>
            <a:r>
              <a:rPr lang="ru-RU" sz="14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развитие </a:t>
            </a:r>
            <a:r>
              <a:rPr lang="ru-RU" sz="14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ИТ-инфраструктуры </a:t>
            </a:r>
            <a:r>
              <a:rPr lang="ru-RU" sz="14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ГМР.</a:t>
            </a:r>
            <a:r>
              <a:rPr lang="ru-RU" sz="1400" b="1" kern="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1400" b="1" kern="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4" name="Прямоугольник: скругленные верхние углы 156">
            <a:extLst>
              <a:ext uri="{FF2B5EF4-FFF2-40B4-BE49-F238E27FC236}">
                <a16:creationId xmlns:a16="http://schemas.microsoft.com/office/drawing/2014/main" id="{C522B3D6-90BD-4590-B400-5AE3A875C888}"/>
              </a:ext>
            </a:extLst>
          </p:cNvPr>
          <p:cNvSpPr/>
          <p:nvPr/>
        </p:nvSpPr>
        <p:spPr>
          <a:xfrm rot="5400000">
            <a:off x="288662" y="4756505"/>
            <a:ext cx="1052358" cy="1395333"/>
          </a:xfrm>
          <a:prstGeom prst="round2SameRect">
            <a:avLst/>
          </a:prstGeom>
          <a:solidFill>
            <a:srgbClr val="60487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Прямоугольный треугольник 104">
            <a:extLst>
              <a:ext uri="{FF2B5EF4-FFF2-40B4-BE49-F238E27FC236}">
                <a16:creationId xmlns:a16="http://schemas.microsoft.com/office/drawing/2014/main" id="{D9E03EE4-53DB-4310-B0E9-48B561E71314}"/>
              </a:ext>
            </a:extLst>
          </p:cNvPr>
          <p:cNvSpPr/>
          <p:nvPr/>
        </p:nvSpPr>
        <p:spPr>
          <a:xfrm rot="16200000">
            <a:off x="151582" y="4689123"/>
            <a:ext cx="169274" cy="235735"/>
          </a:xfrm>
          <a:prstGeom prst="rtTriangle">
            <a:avLst/>
          </a:prstGeom>
          <a:solidFill>
            <a:srgbClr val="60487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Прямоугольный треугольник 105">
            <a:extLst>
              <a:ext uri="{FF2B5EF4-FFF2-40B4-BE49-F238E27FC236}">
                <a16:creationId xmlns:a16="http://schemas.microsoft.com/office/drawing/2014/main" id="{106915D9-2A65-4D1C-8AB1-BCA6D9D9735C}"/>
              </a:ext>
            </a:extLst>
          </p:cNvPr>
          <p:cNvSpPr/>
          <p:nvPr/>
        </p:nvSpPr>
        <p:spPr>
          <a:xfrm rot="5400000" flipV="1">
            <a:off x="149305" y="5934846"/>
            <a:ext cx="169277" cy="235735"/>
          </a:xfrm>
          <a:prstGeom prst="rtTriangle">
            <a:avLst/>
          </a:prstGeom>
          <a:solidFill>
            <a:srgbClr val="60487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3850E1FC-4794-4994-992A-507E936A0407}"/>
              </a:ext>
            </a:extLst>
          </p:cNvPr>
          <p:cNvSpPr/>
          <p:nvPr/>
        </p:nvSpPr>
        <p:spPr>
          <a:xfrm>
            <a:off x="116077" y="4886654"/>
            <a:ext cx="235735" cy="1093505"/>
          </a:xfrm>
          <a:prstGeom prst="rect">
            <a:avLst/>
          </a:prstGeom>
          <a:gradFill>
            <a:gsLst>
              <a:gs pos="46000">
                <a:srgbClr val="604878"/>
              </a:gs>
              <a:gs pos="100000">
                <a:srgbClr val="604878"/>
              </a:gs>
              <a:gs pos="25000">
                <a:srgbClr val="FDEDDD">
                  <a:alpha val="63000"/>
                </a:srgbClr>
              </a:gs>
              <a:gs pos="0">
                <a:srgbClr val="604878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B3EB750-0341-42D3-BF21-A9886C25E02F}"/>
              </a:ext>
            </a:extLst>
          </p:cNvPr>
          <p:cNvSpPr txBox="1"/>
          <p:nvPr/>
        </p:nvSpPr>
        <p:spPr>
          <a:xfrm>
            <a:off x="218863" y="4991482"/>
            <a:ext cx="12936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18,2 </a:t>
            </a:r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МЛН.РУБ.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s://sun9-40.userapi.com/s/v1/ig2/3o_7vlHe-eJLlYvhUJsgtTX86n_8sfQ0JsE7CpRrYA7RvWPQUojZjkKU5ubfx0KSt_hE4TJP8DhjDIjGBz7C2BEp.jpg?quality=96&amp;as=32x21,48x32,72x48,108x72,160x107,240x160,360x240,480x320,540x360,640x427,720x480,1080x720,1280x853,1440x960,1680x1120&amp;from=bu&amp;u=NLfpabGdn36F05lRTrcl7aUr4dtm-mx8Wp4pqjwhFJE&amp;cs=1680x11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021" y="3531288"/>
            <a:ext cx="2570145" cy="171343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2" name="object 13">
            <a:extLst>
              <a:ext uri="{FF2B5EF4-FFF2-40B4-BE49-F238E27FC236}">
                <a16:creationId xmlns:a16="http://schemas.microsoft.com/office/drawing/2014/main" id="{B2361158-5523-25D6-409B-7FD102F44A01}"/>
              </a:ext>
            </a:extLst>
          </p:cNvPr>
          <p:cNvGrpSpPr/>
          <p:nvPr/>
        </p:nvGrpSpPr>
        <p:grpSpPr>
          <a:xfrm>
            <a:off x="6838758" y="5333424"/>
            <a:ext cx="1345473" cy="1128031"/>
            <a:chOff x="6634967" y="4962427"/>
            <a:chExt cx="7014209" cy="5729605"/>
          </a:xfrm>
        </p:grpSpPr>
        <p:sp>
          <p:nvSpPr>
            <p:cNvPr id="143" name="object 14">
              <a:extLst>
                <a:ext uri="{FF2B5EF4-FFF2-40B4-BE49-F238E27FC236}">
                  <a16:creationId xmlns:a16="http://schemas.microsoft.com/office/drawing/2014/main" id="{3DC22082-2FA4-5B19-83F2-6C3421FFD249}"/>
                </a:ext>
              </a:extLst>
            </p:cNvPr>
            <p:cNvSpPr/>
            <p:nvPr/>
          </p:nvSpPr>
          <p:spPr>
            <a:xfrm>
              <a:off x="8340289" y="9644861"/>
              <a:ext cx="3658870" cy="1047750"/>
            </a:xfrm>
            <a:custGeom>
              <a:avLst/>
              <a:gdLst/>
              <a:ahLst/>
              <a:cxnLst/>
              <a:rect l="l" t="t" r="r" b="b"/>
              <a:pathLst>
                <a:path w="3658870" h="1047750">
                  <a:moveTo>
                    <a:pt x="2668143" y="0"/>
                  </a:moveTo>
                  <a:lnTo>
                    <a:pt x="990523" y="0"/>
                  </a:lnTo>
                  <a:lnTo>
                    <a:pt x="990523" y="285648"/>
                  </a:lnTo>
                  <a:lnTo>
                    <a:pt x="988466" y="333995"/>
                  </a:lnTo>
                  <a:lnTo>
                    <a:pt x="982408" y="381200"/>
                  </a:lnTo>
                  <a:lnTo>
                    <a:pt x="972517" y="427095"/>
                  </a:lnTo>
                  <a:lnTo>
                    <a:pt x="958960" y="471512"/>
                  </a:lnTo>
                  <a:lnTo>
                    <a:pt x="941907" y="514281"/>
                  </a:lnTo>
                  <a:lnTo>
                    <a:pt x="921525" y="555236"/>
                  </a:lnTo>
                  <a:lnTo>
                    <a:pt x="897983" y="594208"/>
                  </a:lnTo>
                  <a:lnTo>
                    <a:pt x="871448" y="631028"/>
                  </a:lnTo>
                  <a:lnTo>
                    <a:pt x="842090" y="665530"/>
                  </a:lnTo>
                  <a:lnTo>
                    <a:pt x="810076" y="697543"/>
                  </a:lnTo>
                  <a:lnTo>
                    <a:pt x="775574" y="726901"/>
                  </a:lnTo>
                  <a:lnTo>
                    <a:pt x="738754" y="753435"/>
                  </a:lnTo>
                  <a:lnTo>
                    <a:pt x="699782" y="776976"/>
                  </a:lnTo>
                  <a:lnTo>
                    <a:pt x="658827" y="797357"/>
                  </a:lnTo>
                  <a:lnTo>
                    <a:pt x="616058" y="814410"/>
                  </a:lnTo>
                  <a:lnTo>
                    <a:pt x="571642" y="827966"/>
                  </a:lnTo>
                  <a:lnTo>
                    <a:pt x="525748" y="837857"/>
                  </a:lnTo>
                  <a:lnTo>
                    <a:pt x="478545" y="843915"/>
                  </a:lnTo>
                  <a:lnTo>
                    <a:pt x="430199" y="845972"/>
                  </a:lnTo>
                  <a:lnTo>
                    <a:pt x="100584" y="845972"/>
                  </a:lnTo>
                  <a:lnTo>
                    <a:pt x="80312" y="848016"/>
                  </a:lnTo>
                  <a:lnTo>
                    <a:pt x="44323" y="863144"/>
                  </a:lnTo>
                  <a:lnTo>
                    <a:pt x="17171" y="890295"/>
                  </a:lnTo>
                  <a:lnTo>
                    <a:pt x="2044" y="926285"/>
                  </a:lnTo>
                  <a:lnTo>
                    <a:pt x="0" y="946556"/>
                  </a:lnTo>
                  <a:lnTo>
                    <a:pt x="7906" y="985697"/>
                  </a:lnTo>
                  <a:lnTo>
                    <a:pt x="29465" y="1017670"/>
                  </a:lnTo>
                  <a:lnTo>
                    <a:pt x="61438" y="1039232"/>
                  </a:lnTo>
                  <a:lnTo>
                    <a:pt x="100584" y="1047140"/>
                  </a:lnTo>
                  <a:lnTo>
                    <a:pt x="3558082" y="1047140"/>
                  </a:lnTo>
                  <a:lnTo>
                    <a:pt x="3597223" y="1039232"/>
                  </a:lnTo>
                  <a:lnTo>
                    <a:pt x="3629196" y="1017670"/>
                  </a:lnTo>
                  <a:lnTo>
                    <a:pt x="3650758" y="985697"/>
                  </a:lnTo>
                  <a:lnTo>
                    <a:pt x="3658666" y="946556"/>
                  </a:lnTo>
                  <a:lnTo>
                    <a:pt x="3650758" y="907415"/>
                  </a:lnTo>
                  <a:lnTo>
                    <a:pt x="3629196" y="875442"/>
                  </a:lnTo>
                  <a:lnTo>
                    <a:pt x="3597223" y="853880"/>
                  </a:lnTo>
                  <a:lnTo>
                    <a:pt x="3558082" y="845972"/>
                  </a:lnTo>
                  <a:lnTo>
                    <a:pt x="3228467" y="845972"/>
                  </a:lnTo>
                  <a:lnTo>
                    <a:pt x="3180119" y="843915"/>
                  </a:lnTo>
                  <a:lnTo>
                    <a:pt x="3132914" y="837857"/>
                  </a:lnTo>
                  <a:lnTo>
                    <a:pt x="3087019" y="827966"/>
                  </a:lnTo>
                  <a:lnTo>
                    <a:pt x="3042603" y="814410"/>
                  </a:lnTo>
                  <a:lnTo>
                    <a:pt x="2999833" y="797357"/>
                  </a:lnTo>
                  <a:lnTo>
                    <a:pt x="2958878" y="776976"/>
                  </a:lnTo>
                  <a:lnTo>
                    <a:pt x="2919907" y="753435"/>
                  </a:lnTo>
                  <a:lnTo>
                    <a:pt x="2883086" y="726901"/>
                  </a:lnTo>
                  <a:lnTo>
                    <a:pt x="2848585" y="697543"/>
                  </a:lnTo>
                  <a:lnTo>
                    <a:pt x="2816571" y="665530"/>
                  </a:lnTo>
                  <a:lnTo>
                    <a:pt x="2787214" y="631028"/>
                  </a:lnTo>
                  <a:lnTo>
                    <a:pt x="2760680" y="594208"/>
                  </a:lnTo>
                  <a:lnTo>
                    <a:pt x="2737138" y="555236"/>
                  </a:lnTo>
                  <a:lnTo>
                    <a:pt x="2716757" y="514281"/>
                  </a:lnTo>
                  <a:lnTo>
                    <a:pt x="2699704" y="471512"/>
                  </a:lnTo>
                  <a:lnTo>
                    <a:pt x="2686148" y="427095"/>
                  </a:lnTo>
                  <a:lnTo>
                    <a:pt x="2676257" y="381200"/>
                  </a:lnTo>
                  <a:lnTo>
                    <a:pt x="2670199" y="333995"/>
                  </a:lnTo>
                  <a:lnTo>
                    <a:pt x="2668143" y="285648"/>
                  </a:lnTo>
                  <a:lnTo>
                    <a:pt x="2668143" y="0"/>
                  </a:lnTo>
                  <a:close/>
                </a:path>
              </a:pathLst>
            </a:custGeom>
            <a:solidFill>
              <a:srgbClr val="C0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5">
              <a:extLst>
                <a:ext uri="{FF2B5EF4-FFF2-40B4-BE49-F238E27FC236}">
                  <a16:creationId xmlns:a16="http://schemas.microsoft.com/office/drawing/2014/main" id="{327A8D67-C206-2E3E-A358-10051E279F7B}"/>
                </a:ext>
              </a:extLst>
            </p:cNvPr>
            <p:cNvSpPr/>
            <p:nvPr/>
          </p:nvSpPr>
          <p:spPr>
            <a:xfrm>
              <a:off x="8770490" y="9644862"/>
              <a:ext cx="2798445" cy="846455"/>
            </a:xfrm>
            <a:custGeom>
              <a:avLst/>
              <a:gdLst/>
              <a:ahLst/>
              <a:cxnLst/>
              <a:rect l="l" t="t" r="r" b="b"/>
              <a:pathLst>
                <a:path w="2798445" h="846454">
                  <a:moveTo>
                    <a:pt x="2237943" y="0"/>
                  </a:moveTo>
                  <a:lnTo>
                    <a:pt x="560324" y="0"/>
                  </a:lnTo>
                  <a:lnTo>
                    <a:pt x="560324" y="285648"/>
                  </a:lnTo>
                  <a:lnTo>
                    <a:pt x="558267" y="333993"/>
                  </a:lnTo>
                  <a:lnTo>
                    <a:pt x="552208" y="381197"/>
                  </a:lnTo>
                  <a:lnTo>
                    <a:pt x="542317" y="427091"/>
                  </a:lnTo>
                  <a:lnTo>
                    <a:pt x="528760" y="471507"/>
                  </a:lnTo>
                  <a:lnTo>
                    <a:pt x="511707" y="514276"/>
                  </a:lnTo>
                  <a:lnTo>
                    <a:pt x="491325" y="555230"/>
                  </a:lnTo>
                  <a:lnTo>
                    <a:pt x="467783" y="594202"/>
                  </a:lnTo>
                  <a:lnTo>
                    <a:pt x="441248" y="631023"/>
                  </a:lnTo>
                  <a:lnTo>
                    <a:pt x="411890" y="665525"/>
                  </a:lnTo>
                  <a:lnTo>
                    <a:pt x="379876" y="697539"/>
                  </a:lnTo>
                  <a:lnTo>
                    <a:pt x="345375" y="726897"/>
                  </a:lnTo>
                  <a:lnTo>
                    <a:pt x="308554" y="753431"/>
                  </a:lnTo>
                  <a:lnTo>
                    <a:pt x="269582" y="776974"/>
                  </a:lnTo>
                  <a:lnTo>
                    <a:pt x="228627" y="797355"/>
                  </a:lnTo>
                  <a:lnTo>
                    <a:pt x="185858" y="814409"/>
                  </a:lnTo>
                  <a:lnTo>
                    <a:pt x="141442" y="827965"/>
                  </a:lnTo>
                  <a:lnTo>
                    <a:pt x="95549" y="837857"/>
                  </a:lnTo>
                  <a:lnTo>
                    <a:pt x="48345" y="843915"/>
                  </a:lnTo>
                  <a:lnTo>
                    <a:pt x="0" y="845972"/>
                  </a:lnTo>
                  <a:lnTo>
                    <a:pt x="2798267" y="845972"/>
                  </a:lnTo>
                  <a:lnTo>
                    <a:pt x="2749919" y="843915"/>
                  </a:lnTo>
                  <a:lnTo>
                    <a:pt x="2702714" y="837857"/>
                  </a:lnTo>
                  <a:lnTo>
                    <a:pt x="2656819" y="827965"/>
                  </a:lnTo>
                  <a:lnTo>
                    <a:pt x="2612403" y="814409"/>
                  </a:lnTo>
                  <a:lnTo>
                    <a:pt x="2569633" y="797355"/>
                  </a:lnTo>
                  <a:lnTo>
                    <a:pt x="2528679" y="776974"/>
                  </a:lnTo>
                  <a:lnTo>
                    <a:pt x="2489707" y="753431"/>
                  </a:lnTo>
                  <a:lnTo>
                    <a:pt x="2452886" y="726897"/>
                  </a:lnTo>
                  <a:lnTo>
                    <a:pt x="2418385" y="697539"/>
                  </a:lnTo>
                  <a:lnTo>
                    <a:pt x="2386372" y="665525"/>
                  </a:lnTo>
                  <a:lnTo>
                    <a:pt x="2357014" y="631023"/>
                  </a:lnTo>
                  <a:lnTo>
                    <a:pt x="2330480" y="594202"/>
                  </a:lnTo>
                  <a:lnTo>
                    <a:pt x="2306938" y="555230"/>
                  </a:lnTo>
                  <a:lnTo>
                    <a:pt x="2286557" y="514276"/>
                  </a:lnTo>
                  <a:lnTo>
                    <a:pt x="2269504" y="471507"/>
                  </a:lnTo>
                  <a:lnTo>
                    <a:pt x="2255948" y="427091"/>
                  </a:lnTo>
                  <a:lnTo>
                    <a:pt x="2246057" y="381197"/>
                  </a:lnTo>
                  <a:lnTo>
                    <a:pt x="2239999" y="333993"/>
                  </a:lnTo>
                  <a:lnTo>
                    <a:pt x="2237943" y="285648"/>
                  </a:lnTo>
                  <a:lnTo>
                    <a:pt x="2237943" y="0"/>
                  </a:lnTo>
                  <a:close/>
                </a:path>
              </a:pathLst>
            </a:custGeom>
            <a:solidFill>
              <a:srgbClr val="9DA8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6">
              <a:extLst>
                <a:ext uri="{FF2B5EF4-FFF2-40B4-BE49-F238E27FC236}">
                  <a16:creationId xmlns:a16="http://schemas.microsoft.com/office/drawing/2014/main" id="{D603EBC3-162C-966C-19A0-5A463AEE6F79}"/>
                </a:ext>
              </a:extLst>
            </p:cNvPr>
            <p:cNvSpPr/>
            <p:nvPr/>
          </p:nvSpPr>
          <p:spPr>
            <a:xfrm>
              <a:off x="9330813" y="9644853"/>
              <a:ext cx="1677670" cy="240665"/>
            </a:xfrm>
            <a:custGeom>
              <a:avLst/>
              <a:gdLst/>
              <a:ahLst/>
              <a:cxnLst/>
              <a:rect l="l" t="t" r="r" b="b"/>
              <a:pathLst>
                <a:path w="1677670" h="240665">
                  <a:moveTo>
                    <a:pt x="1677619" y="0"/>
                  </a:moveTo>
                  <a:lnTo>
                    <a:pt x="0" y="0"/>
                  </a:lnTo>
                  <a:lnTo>
                    <a:pt x="0" y="240106"/>
                  </a:lnTo>
                  <a:lnTo>
                    <a:pt x="1677619" y="74028"/>
                  </a:lnTo>
                  <a:lnTo>
                    <a:pt x="1677619" y="0"/>
                  </a:lnTo>
                  <a:close/>
                </a:path>
              </a:pathLst>
            </a:custGeom>
            <a:solidFill>
              <a:srgbClr val="8492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7">
              <a:extLst>
                <a:ext uri="{FF2B5EF4-FFF2-40B4-BE49-F238E27FC236}">
                  <a16:creationId xmlns:a16="http://schemas.microsoft.com/office/drawing/2014/main" id="{05CF1A76-AA86-4213-3370-0AA3CD7AACBB}"/>
                </a:ext>
              </a:extLst>
            </p:cNvPr>
            <p:cNvSpPr/>
            <p:nvPr/>
          </p:nvSpPr>
          <p:spPr>
            <a:xfrm>
              <a:off x="6652189" y="4975681"/>
              <a:ext cx="6979920" cy="4440555"/>
            </a:xfrm>
            <a:custGeom>
              <a:avLst/>
              <a:gdLst/>
              <a:ahLst/>
              <a:cxnLst/>
              <a:rect l="l" t="t" r="r" b="b"/>
              <a:pathLst>
                <a:path w="6979919" h="4440555">
                  <a:moveTo>
                    <a:pt x="6786283" y="0"/>
                  </a:moveTo>
                  <a:lnTo>
                    <a:pt x="193446" y="0"/>
                  </a:lnTo>
                  <a:lnTo>
                    <a:pt x="149080" y="5115"/>
                  </a:lnTo>
                  <a:lnTo>
                    <a:pt x="108359" y="19683"/>
                  </a:lnTo>
                  <a:lnTo>
                    <a:pt x="72441" y="42541"/>
                  </a:lnTo>
                  <a:lnTo>
                    <a:pt x="42487" y="72524"/>
                  </a:lnTo>
                  <a:lnTo>
                    <a:pt x="19656" y="108466"/>
                  </a:lnTo>
                  <a:lnTo>
                    <a:pt x="5107" y="149204"/>
                  </a:lnTo>
                  <a:lnTo>
                    <a:pt x="0" y="193573"/>
                  </a:lnTo>
                  <a:lnTo>
                    <a:pt x="0" y="4439945"/>
                  </a:lnTo>
                  <a:lnTo>
                    <a:pt x="6979729" y="4439945"/>
                  </a:lnTo>
                  <a:lnTo>
                    <a:pt x="6979729" y="193573"/>
                  </a:lnTo>
                  <a:lnTo>
                    <a:pt x="6974622" y="149204"/>
                  </a:lnTo>
                  <a:lnTo>
                    <a:pt x="6960073" y="108466"/>
                  </a:lnTo>
                  <a:lnTo>
                    <a:pt x="6937241" y="72524"/>
                  </a:lnTo>
                  <a:lnTo>
                    <a:pt x="6907287" y="42541"/>
                  </a:lnTo>
                  <a:lnTo>
                    <a:pt x="6871370" y="19683"/>
                  </a:lnTo>
                  <a:lnTo>
                    <a:pt x="6830648" y="5115"/>
                  </a:lnTo>
                  <a:lnTo>
                    <a:pt x="6786283" y="0"/>
                  </a:lnTo>
                  <a:close/>
                </a:path>
              </a:pathLst>
            </a:custGeom>
            <a:solidFill>
              <a:srgbClr val="0914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8">
              <a:extLst>
                <a:ext uri="{FF2B5EF4-FFF2-40B4-BE49-F238E27FC236}">
                  <a16:creationId xmlns:a16="http://schemas.microsoft.com/office/drawing/2014/main" id="{77C21F1D-FFD8-D2D9-7E09-C3F143B30FF1}"/>
                </a:ext>
              </a:extLst>
            </p:cNvPr>
            <p:cNvSpPr/>
            <p:nvPr/>
          </p:nvSpPr>
          <p:spPr>
            <a:xfrm>
              <a:off x="6823519" y="5218963"/>
              <a:ext cx="6637655" cy="4003040"/>
            </a:xfrm>
            <a:custGeom>
              <a:avLst/>
              <a:gdLst/>
              <a:ahLst/>
              <a:cxnLst/>
              <a:rect l="l" t="t" r="r" b="b"/>
              <a:pathLst>
                <a:path w="6637655" h="4003040">
                  <a:moveTo>
                    <a:pt x="6637058" y="0"/>
                  </a:moveTo>
                  <a:lnTo>
                    <a:pt x="0" y="0"/>
                  </a:lnTo>
                  <a:lnTo>
                    <a:pt x="0" y="4002798"/>
                  </a:lnTo>
                  <a:lnTo>
                    <a:pt x="6637058" y="4002798"/>
                  </a:lnTo>
                  <a:lnTo>
                    <a:pt x="66370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9">
              <a:extLst>
                <a:ext uri="{FF2B5EF4-FFF2-40B4-BE49-F238E27FC236}">
                  <a16:creationId xmlns:a16="http://schemas.microsoft.com/office/drawing/2014/main" id="{CD67C9E5-4A98-B1D7-2849-BF2CA2F37065}"/>
                </a:ext>
              </a:extLst>
            </p:cNvPr>
            <p:cNvSpPr/>
            <p:nvPr/>
          </p:nvSpPr>
          <p:spPr>
            <a:xfrm>
              <a:off x="6638932" y="4962427"/>
              <a:ext cx="7006590" cy="4453255"/>
            </a:xfrm>
            <a:custGeom>
              <a:avLst/>
              <a:gdLst/>
              <a:ahLst/>
              <a:cxnLst/>
              <a:rect l="l" t="t" r="r" b="b"/>
              <a:pathLst>
                <a:path w="7006590" h="4453255">
                  <a:moveTo>
                    <a:pt x="6799541" y="0"/>
                  </a:moveTo>
                  <a:lnTo>
                    <a:pt x="206692" y="0"/>
                  </a:lnTo>
                  <a:lnTo>
                    <a:pt x="159357" y="5472"/>
                  </a:lnTo>
                  <a:lnTo>
                    <a:pt x="115874" y="21054"/>
                  </a:lnTo>
                  <a:lnTo>
                    <a:pt x="77493" y="45495"/>
                  </a:lnTo>
                  <a:lnTo>
                    <a:pt x="45465" y="77544"/>
                  </a:lnTo>
                  <a:lnTo>
                    <a:pt x="21040" y="115948"/>
                  </a:lnTo>
                  <a:lnTo>
                    <a:pt x="5468" y="159457"/>
                  </a:lnTo>
                  <a:lnTo>
                    <a:pt x="0" y="206819"/>
                  </a:lnTo>
                  <a:lnTo>
                    <a:pt x="0" y="4453204"/>
                  </a:lnTo>
                  <a:lnTo>
                    <a:pt x="26517" y="4453204"/>
                  </a:lnTo>
                  <a:lnTo>
                    <a:pt x="26517" y="206819"/>
                  </a:lnTo>
                  <a:lnTo>
                    <a:pt x="32964" y="158944"/>
                  </a:lnTo>
                  <a:lnTo>
                    <a:pt x="51151" y="115889"/>
                  </a:lnTo>
                  <a:lnTo>
                    <a:pt x="79348" y="79387"/>
                  </a:lnTo>
                  <a:lnTo>
                    <a:pt x="115824" y="51170"/>
                  </a:lnTo>
                  <a:lnTo>
                    <a:pt x="158848" y="32969"/>
                  </a:lnTo>
                  <a:lnTo>
                    <a:pt x="206692" y="26517"/>
                  </a:lnTo>
                  <a:lnTo>
                    <a:pt x="6799541" y="26517"/>
                  </a:lnTo>
                  <a:lnTo>
                    <a:pt x="6847390" y="32969"/>
                  </a:lnTo>
                  <a:lnTo>
                    <a:pt x="6890419" y="51170"/>
                  </a:lnTo>
                  <a:lnTo>
                    <a:pt x="6926897" y="79387"/>
                  </a:lnTo>
                  <a:lnTo>
                    <a:pt x="6955095" y="115889"/>
                  </a:lnTo>
                  <a:lnTo>
                    <a:pt x="6973282" y="158944"/>
                  </a:lnTo>
                  <a:lnTo>
                    <a:pt x="6979729" y="206819"/>
                  </a:lnTo>
                  <a:lnTo>
                    <a:pt x="6979729" y="4453204"/>
                  </a:lnTo>
                  <a:lnTo>
                    <a:pt x="7006247" y="4453204"/>
                  </a:lnTo>
                  <a:lnTo>
                    <a:pt x="7006247" y="206819"/>
                  </a:lnTo>
                  <a:lnTo>
                    <a:pt x="7000778" y="159457"/>
                  </a:lnTo>
                  <a:lnTo>
                    <a:pt x="6985206" y="115948"/>
                  </a:lnTo>
                  <a:lnTo>
                    <a:pt x="6960780" y="77544"/>
                  </a:lnTo>
                  <a:lnTo>
                    <a:pt x="6928750" y="45495"/>
                  </a:lnTo>
                  <a:lnTo>
                    <a:pt x="6890367" y="21054"/>
                  </a:lnTo>
                  <a:lnTo>
                    <a:pt x="6846881" y="5472"/>
                  </a:lnTo>
                  <a:lnTo>
                    <a:pt x="6799541" y="0"/>
                  </a:lnTo>
                  <a:close/>
                </a:path>
              </a:pathLst>
            </a:custGeom>
            <a:solidFill>
              <a:srgbClr val="5E6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20">
              <a:extLst>
                <a:ext uri="{FF2B5EF4-FFF2-40B4-BE49-F238E27FC236}">
                  <a16:creationId xmlns:a16="http://schemas.microsoft.com/office/drawing/2014/main" id="{051F2D66-870B-EF2F-3DCF-855F70E0907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70193" y="5039492"/>
              <a:ext cx="110578" cy="110566"/>
            </a:xfrm>
            <a:prstGeom prst="rect">
              <a:avLst/>
            </a:prstGeom>
          </p:spPr>
        </p:pic>
        <p:sp>
          <p:nvSpPr>
            <p:cNvPr id="156" name="object 21">
              <a:extLst>
                <a:ext uri="{FF2B5EF4-FFF2-40B4-BE49-F238E27FC236}">
                  <a16:creationId xmlns:a16="http://schemas.microsoft.com/office/drawing/2014/main" id="{F0A49823-2157-344E-2FB2-7FF61F5A69D6}"/>
                </a:ext>
              </a:extLst>
            </p:cNvPr>
            <p:cNvSpPr/>
            <p:nvPr/>
          </p:nvSpPr>
          <p:spPr>
            <a:xfrm>
              <a:off x="6638932" y="9294351"/>
              <a:ext cx="7006590" cy="361315"/>
            </a:xfrm>
            <a:custGeom>
              <a:avLst/>
              <a:gdLst/>
              <a:ahLst/>
              <a:cxnLst/>
              <a:rect l="l" t="t" r="r" b="b"/>
              <a:pathLst>
                <a:path w="7006590" h="361315">
                  <a:moveTo>
                    <a:pt x="7006247" y="0"/>
                  </a:moveTo>
                  <a:lnTo>
                    <a:pt x="0" y="0"/>
                  </a:lnTo>
                  <a:lnTo>
                    <a:pt x="0" y="36880"/>
                  </a:lnTo>
                  <a:lnTo>
                    <a:pt x="3512" y="84772"/>
                  </a:lnTo>
                  <a:lnTo>
                    <a:pt x="13717" y="130479"/>
                  </a:lnTo>
                  <a:lnTo>
                    <a:pt x="30112" y="173501"/>
                  </a:lnTo>
                  <a:lnTo>
                    <a:pt x="52197" y="213338"/>
                  </a:lnTo>
                  <a:lnTo>
                    <a:pt x="79471" y="249487"/>
                  </a:lnTo>
                  <a:lnTo>
                    <a:pt x="111433" y="281450"/>
                  </a:lnTo>
                  <a:lnTo>
                    <a:pt x="147583" y="308724"/>
                  </a:lnTo>
                  <a:lnTo>
                    <a:pt x="187419" y="330809"/>
                  </a:lnTo>
                  <a:lnTo>
                    <a:pt x="230441" y="347204"/>
                  </a:lnTo>
                  <a:lnTo>
                    <a:pt x="276149" y="357408"/>
                  </a:lnTo>
                  <a:lnTo>
                    <a:pt x="324040" y="360921"/>
                  </a:lnTo>
                  <a:lnTo>
                    <a:pt x="6682206" y="360921"/>
                  </a:lnTo>
                  <a:lnTo>
                    <a:pt x="6730097" y="357408"/>
                  </a:lnTo>
                  <a:lnTo>
                    <a:pt x="6775805" y="347204"/>
                  </a:lnTo>
                  <a:lnTo>
                    <a:pt x="6818827" y="330809"/>
                  </a:lnTo>
                  <a:lnTo>
                    <a:pt x="6858663" y="308724"/>
                  </a:lnTo>
                  <a:lnTo>
                    <a:pt x="6894813" y="281450"/>
                  </a:lnTo>
                  <a:lnTo>
                    <a:pt x="6926775" y="249487"/>
                  </a:lnTo>
                  <a:lnTo>
                    <a:pt x="6954050" y="213338"/>
                  </a:lnTo>
                  <a:lnTo>
                    <a:pt x="6976135" y="173501"/>
                  </a:lnTo>
                  <a:lnTo>
                    <a:pt x="6992530" y="130479"/>
                  </a:lnTo>
                  <a:lnTo>
                    <a:pt x="7002734" y="84772"/>
                  </a:lnTo>
                  <a:lnTo>
                    <a:pt x="7006247" y="36880"/>
                  </a:lnTo>
                  <a:lnTo>
                    <a:pt x="7006247" y="0"/>
                  </a:lnTo>
                  <a:close/>
                </a:path>
              </a:pathLst>
            </a:custGeom>
            <a:solidFill>
              <a:srgbClr val="C0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22">
              <a:extLst>
                <a:ext uri="{FF2B5EF4-FFF2-40B4-BE49-F238E27FC236}">
                  <a16:creationId xmlns:a16="http://schemas.microsoft.com/office/drawing/2014/main" id="{654402ED-92BD-F31E-4BF7-3EABA2EA279E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06646" y="9371510"/>
              <a:ext cx="206603" cy="206603"/>
            </a:xfrm>
            <a:prstGeom prst="rect">
              <a:avLst/>
            </a:prstGeom>
          </p:spPr>
        </p:pic>
        <p:sp>
          <p:nvSpPr>
            <p:cNvPr id="158" name="object 23">
              <a:extLst>
                <a:ext uri="{FF2B5EF4-FFF2-40B4-BE49-F238E27FC236}">
                  <a16:creationId xmlns:a16="http://schemas.microsoft.com/office/drawing/2014/main" id="{DB1C4964-499B-F362-32EA-6446E92F6C29}"/>
                </a:ext>
              </a:extLst>
            </p:cNvPr>
            <p:cNvSpPr/>
            <p:nvPr/>
          </p:nvSpPr>
          <p:spPr>
            <a:xfrm>
              <a:off x="6634963" y="8966886"/>
              <a:ext cx="7014209" cy="707390"/>
            </a:xfrm>
            <a:custGeom>
              <a:avLst/>
              <a:gdLst/>
              <a:ahLst/>
              <a:cxnLst/>
              <a:rect l="l" t="t" r="r" b="b"/>
              <a:pathLst>
                <a:path w="7014209" h="707390">
                  <a:moveTo>
                    <a:pt x="809269" y="507936"/>
                  </a:moveTo>
                  <a:lnTo>
                    <a:pt x="802411" y="465531"/>
                  </a:lnTo>
                  <a:lnTo>
                    <a:pt x="793419" y="448170"/>
                  </a:lnTo>
                  <a:lnTo>
                    <a:pt x="793419" y="507936"/>
                  </a:lnTo>
                  <a:lnTo>
                    <a:pt x="784098" y="553986"/>
                  </a:lnTo>
                  <a:lnTo>
                    <a:pt x="758698" y="591642"/>
                  </a:lnTo>
                  <a:lnTo>
                    <a:pt x="721042" y="617054"/>
                  </a:lnTo>
                  <a:lnTo>
                    <a:pt x="674979" y="626376"/>
                  </a:lnTo>
                  <a:lnTo>
                    <a:pt x="628929" y="617054"/>
                  </a:lnTo>
                  <a:lnTo>
                    <a:pt x="591273" y="591642"/>
                  </a:lnTo>
                  <a:lnTo>
                    <a:pt x="565873" y="553986"/>
                  </a:lnTo>
                  <a:lnTo>
                    <a:pt x="556552" y="507936"/>
                  </a:lnTo>
                  <a:lnTo>
                    <a:pt x="565873" y="461873"/>
                  </a:lnTo>
                  <a:lnTo>
                    <a:pt x="591273" y="424218"/>
                  </a:lnTo>
                  <a:lnTo>
                    <a:pt x="628929" y="398818"/>
                  </a:lnTo>
                  <a:lnTo>
                    <a:pt x="674979" y="389496"/>
                  </a:lnTo>
                  <a:lnTo>
                    <a:pt x="721042" y="398818"/>
                  </a:lnTo>
                  <a:lnTo>
                    <a:pt x="758698" y="424218"/>
                  </a:lnTo>
                  <a:lnTo>
                    <a:pt x="784098" y="461873"/>
                  </a:lnTo>
                  <a:lnTo>
                    <a:pt x="793419" y="507936"/>
                  </a:lnTo>
                  <a:lnTo>
                    <a:pt x="793419" y="448170"/>
                  </a:lnTo>
                  <a:lnTo>
                    <a:pt x="754240" y="399580"/>
                  </a:lnTo>
                  <a:lnTo>
                    <a:pt x="717384" y="380492"/>
                  </a:lnTo>
                  <a:lnTo>
                    <a:pt x="674979" y="373634"/>
                  </a:lnTo>
                  <a:lnTo>
                    <a:pt x="632574" y="380492"/>
                  </a:lnTo>
                  <a:lnTo>
                    <a:pt x="595718" y="399580"/>
                  </a:lnTo>
                  <a:lnTo>
                    <a:pt x="566635" y="428675"/>
                  </a:lnTo>
                  <a:lnTo>
                    <a:pt x="547547" y="465531"/>
                  </a:lnTo>
                  <a:lnTo>
                    <a:pt x="540689" y="507936"/>
                  </a:lnTo>
                  <a:lnTo>
                    <a:pt x="547547" y="550341"/>
                  </a:lnTo>
                  <a:lnTo>
                    <a:pt x="566635" y="587197"/>
                  </a:lnTo>
                  <a:lnTo>
                    <a:pt x="595718" y="616280"/>
                  </a:lnTo>
                  <a:lnTo>
                    <a:pt x="632574" y="635368"/>
                  </a:lnTo>
                  <a:lnTo>
                    <a:pt x="674979" y="642226"/>
                  </a:lnTo>
                  <a:lnTo>
                    <a:pt x="717384" y="635368"/>
                  </a:lnTo>
                  <a:lnTo>
                    <a:pt x="734745" y="626376"/>
                  </a:lnTo>
                  <a:lnTo>
                    <a:pt x="754240" y="616280"/>
                  </a:lnTo>
                  <a:lnTo>
                    <a:pt x="783323" y="587197"/>
                  </a:lnTo>
                  <a:lnTo>
                    <a:pt x="802411" y="550341"/>
                  </a:lnTo>
                  <a:lnTo>
                    <a:pt x="809269" y="507936"/>
                  </a:lnTo>
                  <a:close/>
                </a:path>
                <a:path w="7014209" h="707390">
                  <a:moveTo>
                    <a:pt x="7014172" y="367906"/>
                  </a:moveTo>
                  <a:lnTo>
                    <a:pt x="7013207" y="245237"/>
                  </a:lnTo>
                  <a:lnTo>
                    <a:pt x="7010222" y="0"/>
                  </a:lnTo>
                  <a:lnTo>
                    <a:pt x="7006628" y="294246"/>
                  </a:lnTo>
                  <a:lnTo>
                    <a:pt x="7006590" y="343395"/>
                  </a:lnTo>
                  <a:lnTo>
                    <a:pt x="7004228" y="392049"/>
                  </a:lnTo>
                  <a:lnTo>
                    <a:pt x="6996684" y="439572"/>
                  </a:lnTo>
                  <a:lnTo>
                    <a:pt x="6981063" y="485343"/>
                  </a:lnTo>
                  <a:lnTo>
                    <a:pt x="6957339" y="531190"/>
                  </a:lnTo>
                  <a:lnTo>
                    <a:pt x="6926415" y="572211"/>
                  </a:lnTo>
                  <a:lnTo>
                    <a:pt x="6889343" y="607682"/>
                  </a:lnTo>
                  <a:lnTo>
                    <a:pt x="6847192" y="636841"/>
                  </a:lnTo>
                  <a:lnTo>
                    <a:pt x="6800990" y="658952"/>
                  </a:lnTo>
                  <a:lnTo>
                    <a:pt x="6751790" y="673277"/>
                  </a:lnTo>
                  <a:lnTo>
                    <a:pt x="6700660" y="679069"/>
                  </a:lnTo>
                  <a:lnTo>
                    <a:pt x="6685737" y="679678"/>
                  </a:lnTo>
                  <a:lnTo>
                    <a:pt x="6578447" y="678700"/>
                  </a:lnTo>
                  <a:lnTo>
                    <a:pt x="5089131" y="671499"/>
                  </a:lnTo>
                  <a:lnTo>
                    <a:pt x="2543111" y="669912"/>
                  </a:lnTo>
                  <a:lnTo>
                    <a:pt x="343776" y="679475"/>
                  </a:lnTo>
                  <a:lnTo>
                    <a:pt x="294665" y="678205"/>
                  </a:lnTo>
                  <a:lnTo>
                    <a:pt x="246761" y="669417"/>
                  </a:lnTo>
                  <a:lnTo>
                    <a:pt x="200914" y="653592"/>
                  </a:lnTo>
                  <a:lnTo>
                    <a:pt x="158026" y="631177"/>
                  </a:lnTo>
                  <a:lnTo>
                    <a:pt x="118922" y="602678"/>
                  </a:lnTo>
                  <a:lnTo>
                    <a:pt x="84505" y="568553"/>
                  </a:lnTo>
                  <a:lnTo>
                    <a:pt x="55626" y="529285"/>
                  </a:lnTo>
                  <a:lnTo>
                    <a:pt x="33159" y="485330"/>
                  </a:lnTo>
                  <a:lnTo>
                    <a:pt x="17538" y="439572"/>
                  </a:lnTo>
                  <a:lnTo>
                    <a:pt x="9982" y="392049"/>
                  </a:lnTo>
                  <a:lnTo>
                    <a:pt x="7620" y="343395"/>
                  </a:lnTo>
                  <a:lnTo>
                    <a:pt x="7581" y="294246"/>
                  </a:lnTo>
                  <a:lnTo>
                    <a:pt x="3975" y="0"/>
                  </a:lnTo>
                  <a:lnTo>
                    <a:pt x="965" y="245237"/>
                  </a:lnTo>
                  <a:lnTo>
                    <a:pt x="0" y="367906"/>
                  </a:lnTo>
                  <a:lnTo>
                    <a:pt x="3124" y="414693"/>
                  </a:lnTo>
                  <a:lnTo>
                    <a:pt x="13208" y="460273"/>
                  </a:lnTo>
                  <a:lnTo>
                    <a:pt x="29756" y="503885"/>
                  </a:lnTo>
                  <a:lnTo>
                    <a:pt x="52247" y="544791"/>
                  </a:lnTo>
                  <a:lnTo>
                    <a:pt x="80187" y="582231"/>
                  </a:lnTo>
                  <a:lnTo>
                    <a:pt x="113055" y="615454"/>
                  </a:lnTo>
                  <a:lnTo>
                    <a:pt x="150342" y="643737"/>
                  </a:lnTo>
                  <a:lnTo>
                    <a:pt x="191554" y="666292"/>
                  </a:lnTo>
                  <a:lnTo>
                    <a:pt x="227926" y="680605"/>
                  </a:lnTo>
                  <a:lnTo>
                    <a:pt x="265887" y="690321"/>
                  </a:lnTo>
                  <a:lnTo>
                    <a:pt x="304723" y="695782"/>
                  </a:lnTo>
                  <a:lnTo>
                    <a:pt x="343776" y="697306"/>
                  </a:lnTo>
                  <a:lnTo>
                    <a:pt x="1819757" y="704926"/>
                  </a:lnTo>
                  <a:lnTo>
                    <a:pt x="4418571" y="707085"/>
                  </a:lnTo>
                  <a:lnTo>
                    <a:pt x="6578447" y="698080"/>
                  </a:lnTo>
                  <a:lnTo>
                    <a:pt x="6686512" y="697014"/>
                  </a:lnTo>
                  <a:lnTo>
                    <a:pt x="6733235" y="692670"/>
                  </a:lnTo>
                  <a:lnTo>
                    <a:pt x="6778942" y="682929"/>
                  </a:lnTo>
                  <a:lnTo>
                    <a:pt x="6822618" y="666254"/>
                  </a:lnTo>
                  <a:lnTo>
                    <a:pt x="6863842" y="643699"/>
                  </a:lnTo>
                  <a:lnTo>
                    <a:pt x="6901142" y="615429"/>
                  </a:lnTo>
                  <a:lnTo>
                    <a:pt x="6933997" y="582206"/>
                  </a:lnTo>
                  <a:lnTo>
                    <a:pt x="6961911" y="544766"/>
                  </a:lnTo>
                  <a:lnTo>
                    <a:pt x="6984390" y="503872"/>
                  </a:lnTo>
                  <a:lnTo>
                    <a:pt x="7000926" y="460260"/>
                  </a:lnTo>
                  <a:lnTo>
                    <a:pt x="7011022" y="414693"/>
                  </a:lnTo>
                  <a:lnTo>
                    <a:pt x="7014172" y="367906"/>
                  </a:lnTo>
                  <a:close/>
                </a:path>
              </a:pathLst>
            </a:custGeom>
            <a:solidFill>
              <a:srgbClr val="5E6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24">
              <a:extLst>
                <a:ext uri="{FF2B5EF4-FFF2-40B4-BE49-F238E27FC236}">
                  <a16:creationId xmlns:a16="http://schemas.microsoft.com/office/drawing/2014/main" id="{148FBA8F-A81D-E0FC-7DFD-8DF7A590CCA6}"/>
                </a:ext>
              </a:extLst>
            </p:cNvPr>
            <p:cNvSpPr/>
            <p:nvPr/>
          </p:nvSpPr>
          <p:spPr>
            <a:xfrm>
              <a:off x="7581507" y="9427729"/>
              <a:ext cx="942340" cy="94615"/>
            </a:xfrm>
            <a:custGeom>
              <a:avLst/>
              <a:gdLst/>
              <a:ahLst/>
              <a:cxnLst/>
              <a:rect l="l" t="t" r="r" b="b"/>
              <a:pathLst>
                <a:path w="942340" h="94615">
                  <a:moveTo>
                    <a:pt x="917371" y="0"/>
                  </a:moveTo>
                  <a:lnTo>
                    <a:pt x="24358" y="0"/>
                  </a:lnTo>
                  <a:lnTo>
                    <a:pt x="14900" y="1921"/>
                  </a:lnTo>
                  <a:lnTo>
                    <a:pt x="7154" y="7154"/>
                  </a:lnTo>
                  <a:lnTo>
                    <a:pt x="1921" y="14900"/>
                  </a:lnTo>
                  <a:lnTo>
                    <a:pt x="0" y="24358"/>
                  </a:lnTo>
                  <a:lnTo>
                    <a:pt x="0" y="69811"/>
                  </a:lnTo>
                  <a:lnTo>
                    <a:pt x="1921" y="79270"/>
                  </a:lnTo>
                  <a:lnTo>
                    <a:pt x="7154" y="87015"/>
                  </a:lnTo>
                  <a:lnTo>
                    <a:pt x="14900" y="92248"/>
                  </a:lnTo>
                  <a:lnTo>
                    <a:pt x="24358" y="94170"/>
                  </a:lnTo>
                  <a:lnTo>
                    <a:pt x="917371" y="94170"/>
                  </a:lnTo>
                  <a:lnTo>
                    <a:pt x="926830" y="92248"/>
                  </a:lnTo>
                  <a:lnTo>
                    <a:pt x="934575" y="87015"/>
                  </a:lnTo>
                  <a:lnTo>
                    <a:pt x="939808" y="79270"/>
                  </a:lnTo>
                  <a:lnTo>
                    <a:pt x="941730" y="69811"/>
                  </a:lnTo>
                  <a:lnTo>
                    <a:pt x="941730" y="24358"/>
                  </a:lnTo>
                  <a:lnTo>
                    <a:pt x="939808" y="14900"/>
                  </a:lnTo>
                  <a:lnTo>
                    <a:pt x="934575" y="7154"/>
                  </a:lnTo>
                  <a:lnTo>
                    <a:pt x="926830" y="1921"/>
                  </a:lnTo>
                  <a:lnTo>
                    <a:pt x="917371" y="0"/>
                  </a:lnTo>
                  <a:close/>
                </a:path>
              </a:pathLst>
            </a:custGeom>
            <a:solidFill>
              <a:srgbClr val="9DA8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25">
              <a:extLst>
                <a:ext uri="{FF2B5EF4-FFF2-40B4-BE49-F238E27FC236}">
                  <a16:creationId xmlns:a16="http://schemas.microsoft.com/office/drawing/2014/main" id="{22EB1926-86D8-E6DB-9A12-FECB773E5BD0}"/>
                </a:ext>
              </a:extLst>
            </p:cNvPr>
            <p:cNvSpPr/>
            <p:nvPr/>
          </p:nvSpPr>
          <p:spPr>
            <a:xfrm>
              <a:off x="6824040" y="5509374"/>
              <a:ext cx="6637655" cy="3653154"/>
            </a:xfrm>
            <a:custGeom>
              <a:avLst/>
              <a:gdLst/>
              <a:ahLst/>
              <a:cxnLst/>
              <a:rect l="l" t="t" r="r" b="b"/>
              <a:pathLst>
                <a:path w="6637655" h="3653154">
                  <a:moveTo>
                    <a:pt x="0" y="3653104"/>
                  </a:moveTo>
                  <a:lnTo>
                    <a:pt x="6637058" y="3653104"/>
                  </a:lnTo>
                  <a:lnTo>
                    <a:pt x="6637058" y="0"/>
                  </a:lnTo>
                  <a:lnTo>
                    <a:pt x="0" y="0"/>
                  </a:lnTo>
                  <a:lnTo>
                    <a:pt x="0" y="3653104"/>
                  </a:lnTo>
                  <a:close/>
                </a:path>
              </a:pathLst>
            </a:custGeom>
            <a:solidFill>
              <a:srgbClr val="0A1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26">
              <a:extLst>
                <a:ext uri="{FF2B5EF4-FFF2-40B4-BE49-F238E27FC236}">
                  <a16:creationId xmlns:a16="http://schemas.microsoft.com/office/drawing/2014/main" id="{440A31C2-FB18-DE12-E49D-40B63E52E632}"/>
                </a:ext>
              </a:extLst>
            </p:cNvPr>
            <p:cNvSpPr/>
            <p:nvPr/>
          </p:nvSpPr>
          <p:spPr>
            <a:xfrm>
              <a:off x="6824040" y="5218963"/>
              <a:ext cx="6637655" cy="290830"/>
            </a:xfrm>
            <a:custGeom>
              <a:avLst/>
              <a:gdLst/>
              <a:ahLst/>
              <a:cxnLst/>
              <a:rect l="l" t="t" r="r" b="b"/>
              <a:pathLst>
                <a:path w="6637655" h="290829">
                  <a:moveTo>
                    <a:pt x="6637058" y="0"/>
                  </a:moveTo>
                  <a:lnTo>
                    <a:pt x="0" y="0"/>
                  </a:lnTo>
                  <a:lnTo>
                    <a:pt x="0" y="290410"/>
                  </a:lnTo>
                  <a:lnTo>
                    <a:pt x="6637058" y="290410"/>
                  </a:lnTo>
                  <a:lnTo>
                    <a:pt x="6637058" y="0"/>
                  </a:lnTo>
                  <a:close/>
                </a:path>
              </a:pathLst>
            </a:custGeom>
            <a:solidFill>
              <a:srgbClr val="929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27">
              <a:extLst>
                <a:ext uri="{FF2B5EF4-FFF2-40B4-BE49-F238E27FC236}">
                  <a16:creationId xmlns:a16="http://schemas.microsoft.com/office/drawing/2014/main" id="{1AE86D39-F19A-AC2E-D80B-1C7B75D7E8A2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984689" y="5305568"/>
              <a:ext cx="117195" cy="117195"/>
            </a:xfrm>
            <a:prstGeom prst="rect">
              <a:avLst/>
            </a:prstGeom>
          </p:spPr>
        </p:pic>
        <p:pic>
          <p:nvPicPr>
            <p:cNvPr id="164" name="object 28">
              <a:extLst>
                <a:ext uri="{FF2B5EF4-FFF2-40B4-BE49-F238E27FC236}">
                  <a16:creationId xmlns:a16="http://schemas.microsoft.com/office/drawing/2014/main" id="{0D37909B-7019-1303-6DC1-D3D2A7D276A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189777" y="5305568"/>
              <a:ext cx="117195" cy="117195"/>
            </a:xfrm>
            <a:prstGeom prst="rect">
              <a:avLst/>
            </a:prstGeom>
          </p:spPr>
        </p:pic>
        <p:pic>
          <p:nvPicPr>
            <p:cNvPr id="165" name="object 29">
              <a:extLst>
                <a:ext uri="{FF2B5EF4-FFF2-40B4-BE49-F238E27FC236}">
                  <a16:creationId xmlns:a16="http://schemas.microsoft.com/office/drawing/2014/main" id="{DB85C65C-9D31-6C34-A52E-FE1A671142CD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779601" y="5305568"/>
              <a:ext cx="117195" cy="117195"/>
            </a:xfrm>
            <a:prstGeom prst="rect">
              <a:avLst/>
            </a:prstGeom>
          </p:spPr>
        </p:pic>
        <p:sp>
          <p:nvSpPr>
            <p:cNvPr id="166" name="object 30">
              <a:extLst>
                <a:ext uri="{FF2B5EF4-FFF2-40B4-BE49-F238E27FC236}">
                  <a16:creationId xmlns:a16="http://schemas.microsoft.com/office/drawing/2014/main" id="{013658C6-5845-F1A2-C842-BB9AE21B45CB}"/>
                </a:ext>
              </a:extLst>
            </p:cNvPr>
            <p:cNvSpPr/>
            <p:nvPr/>
          </p:nvSpPr>
          <p:spPr>
            <a:xfrm>
              <a:off x="8298079" y="5285474"/>
              <a:ext cx="4034790" cy="157480"/>
            </a:xfrm>
            <a:custGeom>
              <a:avLst/>
              <a:gdLst/>
              <a:ahLst/>
              <a:cxnLst/>
              <a:rect l="l" t="t" r="r" b="b"/>
              <a:pathLst>
                <a:path w="4034790" h="157479">
                  <a:moveTo>
                    <a:pt x="3955872" y="0"/>
                  </a:moveTo>
                  <a:lnTo>
                    <a:pt x="78739" y="0"/>
                  </a:lnTo>
                  <a:lnTo>
                    <a:pt x="62940" y="1611"/>
                  </a:lnTo>
                  <a:lnTo>
                    <a:pt x="23113" y="23113"/>
                  </a:lnTo>
                  <a:lnTo>
                    <a:pt x="1611" y="62933"/>
                  </a:lnTo>
                  <a:lnTo>
                    <a:pt x="0" y="78739"/>
                  </a:lnTo>
                  <a:lnTo>
                    <a:pt x="6218" y="109288"/>
                  </a:lnTo>
                  <a:lnTo>
                    <a:pt x="23144" y="134296"/>
                  </a:lnTo>
                  <a:lnTo>
                    <a:pt x="48182" y="151188"/>
                  </a:lnTo>
                  <a:lnTo>
                    <a:pt x="78739" y="157391"/>
                  </a:lnTo>
                  <a:lnTo>
                    <a:pt x="3955872" y="157391"/>
                  </a:lnTo>
                  <a:lnTo>
                    <a:pt x="3999874" y="143926"/>
                  </a:lnTo>
                  <a:lnTo>
                    <a:pt x="4028440" y="109283"/>
                  </a:lnTo>
                  <a:lnTo>
                    <a:pt x="4034624" y="78739"/>
                  </a:lnTo>
                  <a:lnTo>
                    <a:pt x="4028420" y="48177"/>
                  </a:lnTo>
                  <a:lnTo>
                    <a:pt x="4011517" y="23139"/>
                  </a:lnTo>
                  <a:lnTo>
                    <a:pt x="3986479" y="6216"/>
                  </a:lnTo>
                  <a:lnTo>
                    <a:pt x="3955872" y="0"/>
                  </a:lnTo>
                  <a:close/>
                </a:path>
              </a:pathLst>
            </a:custGeom>
            <a:solidFill>
              <a:srgbClr val="DDE1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31">
              <a:extLst>
                <a:ext uri="{FF2B5EF4-FFF2-40B4-BE49-F238E27FC236}">
                  <a16:creationId xmlns:a16="http://schemas.microsoft.com/office/drawing/2014/main" id="{51CB473C-FB57-337A-A1E8-BBEDD135E072}"/>
                </a:ext>
              </a:extLst>
            </p:cNvPr>
            <p:cNvSpPr/>
            <p:nvPr/>
          </p:nvSpPr>
          <p:spPr>
            <a:xfrm>
              <a:off x="7872826" y="5285465"/>
              <a:ext cx="365760" cy="157480"/>
            </a:xfrm>
            <a:custGeom>
              <a:avLst/>
              <a:gdLst/>
              <a:ahLst/>
              <a:cxnLst/>
              <a:rect l="l" t="t" r="r" b="b"/>
              <a:pathLst>
                <a:path w="365759" h="157479">
                  <a:moveTo>
                    <a:pt x="286626" y="0"/>
                  </a:moveTo>
                  <a:lnTo>
                    <a:pt x="78638" y="0"/>
                  </a:lnTo>
                  <a:lnTo>
                    <a:pt x="62838" y="1611"/>
                  </a:lnTo>
                  <a:lnTo>
                    <a:pt x="23113" y="23126"/>
                  </a:lnTo>
                  <a:lnTo>
                    <a:pt x="1597" y="62845"/>
                  </a:lnTo>
                  <a:lnTo>
                    <a:pt x="0" y="78651"/>
                  </a:lnTo>
                  <a:lnTo>
                    <a:pt x="6202" y="109251"/>
                  </a:lnTo>
                  <a:lnTo>
                    <a:pt x="23093" y="134285"/>
                  </a:lnTo>
                  <a:lnTo>
                    <a:pt x="48097" y="151186"/>
                  </a:lnTo>
                  <a:lnTo>
                    <a:pt x="78638" y="157391"/>
                  </a:lnTo>
                  <a:lnTo>
                    <a:pt x="286626" y="157391"/>
                  </a:lnTo>
                  <a:lnTo>
                    <a:pt x="330522" y="143932"/>
                  </a:lnTo>
                  <a:lnTo>
                    <a:pt x="359054" y="109283"/>
                  </a:lnTo>
                  <a:lnTo>
                    <a:pt x="365277" y="78651"/>
                  </a:lnTo>
                  <a:lnTo>
                    <a:pt x="359074" y="48102"/>
                  </a:lnTo>
                  <a:lnTo>
                    <a:pt x="342182" y="23094"/>
                  </a:lnTo>
                  <a:lnTo>
                    <a:pt x="317174" y="6202"/>
                  </a:lnTo>
                  <a:lnTo>
                    <a:pt x="286626" y="0"/>
                  </a:lnTo>
                  <a:close/>
                </a:path>
              </a:pathLst>
            </a:custGeom>
            <a:solidFill>
              <a:srgbClr val="9DA8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32">
              <a:extLst>
                <a:ext uri="{FF2B5EF4-FFF2-40B4-BE49-F238E27FC236}">
                  <a16:creationId xmlns:a16="http://schemas.microsoft.com/office/drawing/2014/main" id="{5DB68674-5651-F672-12B0-2887330E70BD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37091" y="5293159"/>
              <a:ext cx="82943" cy="140893"/>
            </a:xfrm>
            <a:prstGeom prst="rect">
              <a:avLst/>
            </a:prstGeom>
          </p:spPr>
        </p:pic>
        <p:pic>
          <p:nvPicPr>
            <p:cNvPr id="174" name="object 33">
              <a:extLst>
                <a:ext uri="{FF2B5EF4-FFF2-40B4-BE49-F238E27FC236}">
                  <a16:creationId xmlns:a16="http://schemas.microsoft.com/office/drawing/2014/main" id="{6677A23F-92E3-D5EE-E814-B5408A17D3D9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289304" y="5294280"/>
              <a:ext cx="82943" cy="140893"/>
            </a:xfrm>
            <a:prstGeom prst="rect">
              <a:avLst/>
            </a:prstGeom>
          </p:spPr>
        </p:pic>
        <p:pic>
          <p:nvPicPr>
            <p:cNvPr id="177" name="object 34">
              <a:extLst>
                <a:ext uri="{FF2B5EF4-FFF2-40B4-BE49-F238E27FC236}">
                  <a16:creationId xmlns:a16="http://schemas.microsoft.com/office/drawing/2014/main" id="{6CB20276-FC65-D28B-47AE-FBAD08AD8190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37585" y="5794123"/>
              <a:ext cx="6637568" cy="3172757"/>
            </a:xfrm>
            <a:prstGeom prst="rect">
              <a:avLst/>
            </a:prstGeom>
          </p:spPr>
        </p:pic>
      </p:grpSp>
      <p:sp>
        <p:nvSpPr>
          <p:cNvPr id="178" name="Прямоугольный треугольник 177">
            <a:extLst>
              <a:ext uri="{FF2B5EF4-FFF2-40B4-BE49-F238E27FC236}">
                <a16:creationId xmlns:a16="http://schemas.microsoft.com/office/drawing/2014/main" id="{E1EAB89F-0246-4AE6-B12F-0DA57761CE81}"/>
              </a:ext>
            </a:extLst>
          </p:cNvPr>
          <p:cNvSpPr/>
          <p:nvPr/>
        </p:nvSpPr>
        <p:spPr>
          <a:xfrm rot="5400000" flipV="1">
            <a:off x="1142910" y="1191237"/>
            <a:ext cx="154695" cy="235735"/>
          </a:xfrm>
          <a:prstGeom prst="rtTriangle">
            <a:avLst/>
          </a:pr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642" y="5068460"/>
            <a:ext cx="3435114" cy="134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9081C4A9-3FC4-416B-A4ED-E934BB7A1A07}"/>
              </a:ext>
            </a:extLst>
          </p:cNvPr>
          <p:cNvGrpSpPr/>
          <p:nvPr/>
        </p:nvGrpSpPr>
        <p:grpSpPr>
          <a:xfrm>
            <a:off x="11696294" y="6381328"/>
            <a:ext cx="408557" cy="360040"/>
            <a:chOff x="568875" y="1935831"/>
            <a:chExt cx="2185725" cy="2257792"/>
          </a:xfrm>
        </p:grpSpPr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5656938B-8F64-4D4A-8CD2-EC8287339433}"/>
                </a:ext>
              </a:extLst>
            </p:cNvPr>
            <p:cNvGrpSpPr/>
            <p:nvPr/>
          </p:nvGrpSpPr>
          <p:grpSpPr>
            <a:xfrm>
              <a:off x="647486" y="1935831"/>
              <a:ext cx="2028514" cy="2257792"/>
              <a:chOff x="647486" y="1935831"/>
              <a:chExt cx="2028514" cy="2257792"/>
            </a:xfrm>
          </p:grpSpPr>
          <p:sp>
            <p:nvSpPr>
              <p:cNvPr id="83" name="Полилиния: фигура 6">
                <a:extLst>
                  <a:ext uri="{FF2B5EF4-FFF2-40B4-BE49-F238E27FC236}">
                    <a16:creationId xmlns:a16="http://schemas.microsoft.com/office/drawing/2014/main" id="{5A8D5A46-A55D-4E44-AD1F-1449E7A7B6FA}"/>
                  </a:ext>
                </a:extLst>
              </p:cNvPr>
              <p:cNvSpPr/>
              <p:nvPr/>
            </p:nvSpPr>
            <p:spPr>
              <a:xfrm rot="10800000">
                <a:off x="911117" y="2152141"/>
                <a:ext cx="1501247" cy="1670932"/>
              </a:xfrm>
              <a:custGeom>
                <a:avLst/>
                <a:gdLst>
                  <a:gd name="connsiteX0" fmla="*/ 1147500 w 2297028"/>
                  <a:gd name="connsiteY0" fmla="*/ 0 h 2556656"/>
                  <a:gd name="connsiteX1" fmla="*/ 2295000 w 2297028"/>
                  <a:gd name="connsiteY1" fmla="*/ 765000 h 2556656"/>
                  <a:gd name="connsiteX2" fmla="*/ 2297028 w 2297028"/>
                  <a:gd name="connsiteY2" fmla="*/ 765000 h 2556656"/>
                  <a:gd name="connsiteX3" fmla="*/ 2297028 w 2297028"/>
                  <a:gd name="connsiteY3" fmla="*/ 1710000 h 2556656"/>
                  <a:gd name="connsiteX4" fmla="*/ 2295000 w 2297028"/>
                  <a:gd name="connsiteY4" fmla="*/ 1710000 h 2556656"/>
                  <a:gd name="connsiteX5" fmla="*/ 2295000 w 2297028"/>
                  <a:gd name="connsiteY5" fmla="*/ 1996989 h 2556656"/>
                  <a:gd name="connsiteX6" fmla="*/ 1735333 w 2297028"/>
                  <a:gd name="connsiteY6" fmla="*/ 2556656 h 2556656"/>
                  <a:gd name="connsiteX7" fmla="*/ 559667 w 2297028"/>
                  <a:gd name="connsiteY7" fmla="*/ 2556656 h 2556656"/>
                  <a:gd name="connsiteX8" fmla="*/ 0 w 2297028"/>
                  <a:gd name="connsiteY8" fmla="*/ 1996989 h 2556656"/>
                  <a:gd name="connsiteX9" fmla="*/ 0 w 2297028"/>
                  <a:gd name="connsiteY9" fmla="*/ 1710000 h 2556656"/>
                  <a:gd name="connsiteX10" fmla="*/ 0 w 2297028"/>
                  <a:gd name="connsiteY10" fmla="*/ 1631323 h 2556656"/>
                  <a:gd name="connsiteX11" fmla="*/ 0 w 2297028"/>
                  <a:gd name="connsiteY11" fmla="*/ 765000 h 255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97028" h="2556656">
                    <a:moveTo>
                      <a:pt x="1147500" y="0"/>
                    </a:moveTo>
                    <a:lnTo>
                      <a:pt x="2295000" y="765000"/>
                    </a:lnTo>
                    <a:lnTo>
                      <a:pt x="2297028" y="765000"/>
                    </a:lnTo>
                    <a:lnTo>
                      <a:pt x="2297028" y="1710000"/>
                    </a:lnTo>
                    <a:lnTo>
                      <a:pt x="2295000" y="1710000"/>
                    </a:lnTo>
                    <a:lnTo>
                      <a:pt x="2295000" y="1996989"/>
                    </a:lnTo>
                    <a:cubicBezTo>
                      <a:pt x="2295000" y="2306085"/>
                      <a:pt x="2044429" y="2556656"/>
                      <a:pt x="1735333" y="2556656"/>
                    </a:cubicBezTo>
                    <a:lnTo>
                      <a:pt x="559667" y="2556656"/>
                    </a:lnTo>
                    <a:cubicBezTo>
                      <a:pt x="250571" y="2556656"/>
                      <a:pt x="0" y="2306085"/>
                      <a:pt x="0" y="1996989"/>
                    </a:cubicBezTo>
                    <a:lnTo>
                      <a:pt x="0" y="1710000"/>
                    </a:lnTo>
                    <a:lnTo>
                      <a:pt x="0" y="1631323"/>
                    </a:lnTo>
                    <a:lnTo>
                      <a:pt x="0" y="76500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Полилиния: фигура 12">
                <a:extLst>
                  <a:ext uri="{FF2B5EF4-FFF2-40B4-BE49-F238E27FC236}">
                    <a16:creationId xmlns:a16="http://schemas.microsoft.com/office/drawing/2014/main" id="{E23E0B46-5895-4E95-8007-FBA745E3933D}"/>
                  </a:ext>
                </a:extLst>
              </p:cNvPr>
              <p:cNvSpPr/>
              <p:nvPr/>
            </p:nvSpPr>
            <p:spPr>
              <a:xfrm rot="10800000">
                <a:off x="647486" y="1935831"/>
                <a:ext cx="2028514" cy="2257792"/>
              </a:xfrm>
              <a:custGeom>
                <a:avLst/>
                <a:gdLst>
                  <a:gd name="connsiteX0" fmla="*/ 1617970 w 2293451"/>
                  <a:gd name="connsiteY0" fmla="*/ 2350103 h 2552675"/>
                  <a:gd name="connsiteX1" fmla="*/ 2067410 w 2293451"/>
                  <a:gd name="connsiteY1" fmla="*/ 1900663 h 2552675"/>
                  <a:gd name="connsiteX2" fmla="*/ 2067410 w 2293451"/>
                  <a:gd name="connsiteY2" fmla="*/ 1670197 h 2552675"/>
                  <a:gd name="connsiteX3" fmla="*/ 2069039 w 2293451"/>
                  <a:gd name="connsiteY3" fmla="*/ 1670197 h 2552675"/>
                  <a:gd name="connsiteX4" fmla="*/ 2069039 w 2293451"/>
                  <a:gd name="connsiteY4" fmla="*/ 911316 h 2552675"/>
                  <a:gd name="connsiteX5" fmla="*/ 2067410 w 2293451"/>
                  <a:gd name="connsiteY5" fmla="*/ 911316 h 2552675"/>
                  <a:gd name="connsiteX6" fmla="*/ 1145912 w 2293451"/>
                  <a:gd name="connsiteY6" fmla="*/ 296983 h 2552675"/>
                  <a:gd name="connsiteX7" fmla="*/ 224413 w 2293451"/>
                  <a:gd name="connsiteY7" fmla="*/ 911316 h 2552675"/>
                  <a:gd name="connsiteX8" fmla="*/ 224413 w 2293451"/>
                  <a:gd name="connsiteY8" fmla="*/ 1607015 h 2552675"/>
                  <a:gd name="connsiteX9" fmla="*/ 224413 w 2293451"/>
                  <a:gd name="connsiteY9" fmla="*/ 1670197 h 2552675"/>
                  <a:gd name="connsiteX10" fmla="*/ 224413 w 2293451"/>
                  <a:gd name="connsiteY10" fmla="*/ 1900663 h 2552675"/>
                  <a:gd name="connsiteX11" fmla="*/ 673853 w 2293451"/>
                  <a:gd name="connsiteY11" fmla="*/ 2350103 h 2552675"/>
                  <a:gd name="connsiteX12" fmla="*/ 1732631 w 2293451"/>
                  <a:gd name="connsiteY12" fmla="*/ 2552675 h 2552675"/>
                  <a:gd name="connsiteX13" fmla="*/ 558795 w 2293451"/>
                  <a:gd name="connsiteY13" fmla="*/ 2552675 h 2552675"/>
                  <a:gd name="connsiteX14" fmla="*/ 0 w 2293451"/>
                  <a:gd name="connsiteY14" fmla="*/ 1993880 h 2552675"/>
                  <a:gd name="connsiteX15" fmla="*/ 0 w 2293451"/>
                  <a:gd name="connsiteY15" fmla="*/ 1707338 h 2552675"/>
                  <a:gd name="connsiteX16" fmla="*/ 0 w 2293451"/>
                  <a:gd name="connsiteY16" fmla="*/ 1628783 h 2552675"/>
                  <a:gd name="connsiteX17" fmla="*/ 0 w 2293451"/>
                  <a:gd name="connsiteY17" fmla="*/ 763809 h 2552675"/>
                  <a:gd name="connsiteX18" fmla="*/ 1145713 w 2293451"/>
                  <a:gd name="connsiteY18" fmla="*/ 0 h 2552675"/>
                  <a:gd name="connsiteX19" fmla="*/ 2291426 w 2293451"/>
                  <a:gd name="connsiteY19" fmla="*/ 763809 h 2552675"/>
                  <a:gd name="connsiteX20" fmla="*/ 2293451 w 2293451"/>
                  <a:gd name="connsiteY20" fmla="*/ 763809 h 2552675"/>
                  <a:gd name="connsiteX21" fmla="*/ 2293451 w 2293451"/>
                  <a:gd name="connsiteY21" fmla="*/ 1707338 h 2552675"/>
                  <a:gd name="connsiteX22" fmla="*/ 2291426 w 2293451"/>
                  <a:gd name="connsiteY22" fmla="*/ 1707338 h 2552675"/>
                  <a:gd name="connsiteX23" fmla="*/ 2291426 w 2293451"/>
                  <a:gd name="connsiteY23" fmla="*/ 1993880 h 2552675"/>
                  <a:gd name="connsiteX24" fmla="*/ 1732631 w 2293451"/>
                  <a:gd name="connsiteY24" fmla="*/ 2552675 h 2552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293451" h="2552675">
                    <a:moveTo>
                      <a:pt x="1617970" y="2350103"/>
                    </a:moveTo>
                    <a:cubicBezTo>
                      <a:pt x="1866189" y="2350103"/>
                      <a:pt x="2067410" y="2148882"/>
                      <a:pt x="2067410" y="1900663"/>
                    </a:cubicBezTo>
                    <a:lnTo>
                      <a:pt x="2067410" y="1670197"/>
                    </a:lnTo>
                    <a:lnTo>
                      <a:pt x="2069039" y="1670197"/>
                    </a:lnTo>
                    <a:lnTo>
                      <a:pt x="2069039" y="911316"/>
                    </a:lnTo>
                    <a:lnTo>
                      <a:pt x="2067410" y="911316"/>
                    </a:lnTo>
                    <a:lnTo>
                      <a:pt x="1145912" y="296983"/>
                    </a:lnTo>
                    <a:lnTo>
                      <a:pt x="224413" y="911316"/>
                    </a:lnTo>
                    <a:lnTo>
                      <a:pt x="224413" y="1607015"/>
                    </a:lnTo>
                    <a:lnTo>
                      <a:pt x="224413" y="1670197"/>
                    </a:lnTo>
                    <a:lnTo>
                      <a:pt x="224413" y="1900663"/>
                    </a:lnTo>
                    <a:cubicBezTo>
                      <a:pt x="224413" y="2148882"/>
                      <a:pt x="425634" y="2350103"/>
                      <a:pt x="673853" y="2350103"/>
                    </a:cubicBezTo>
                    <a:close/>
                    <a:moveTo>
                      <a:pt x="1732631" y="2552675"/>
                    </a:moveTo>
                    <a:lnTo>
                      <a:pt x="558795" y="2552675"/>
                    </a:lnTo>
                    <a:cubicBezTo>
                      <a:pt x="250181" y="2552675"/>
                      <a:pt x="0" y="2302494"/>
                      <a:pt x="0" y="1993880"/>
                    </a:cubicBezTo>
                    <a:lnTo>
                      <a:pt x="0" y="1707338"/>
                    </a:lnTo>
                    <a:lnTo>
                      <a:pt x="0" y="1628783"/>
                    </a:lnTo>
                    <a:lnTo>
                      <a:pt x="0" y="763809"/>
                    </a:lnTo>
                    <a:lnTo>
                      <a:pt x="1145713" y="0"/>
                    </a:lnTo>
                    <a:lnTo>
                      <a:pt x="2291426" y="763809"/>
                    </a:lnTo>
                    <a:lnTo>
                      <a:pt x="2293451" y="763809"/>
                    </a:lnTo>
                    <a:lnTo>
                      <a:pt x="2293451" y="1707338"/>
                    </a:lnTo>
                    <a:lnTo>
                      <a:pt x="2291426" y="1707338"/>
                    </a:lnTo>
                    <a:lnTo>
                      <a:pt x="2291426" y="1993880"/>
                    </a:lnTo>
                    <a:cubicBezTo>
                      <a:pt x="2291426" y="2302494"/>
                      <a:pt x="2041245" y="2552675"/>
                      <a:pt x="1732631" y="2552675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id="{A05E971A-5517-4876-9DD0-EF7A1DCE2CBB}"/>
                </a:ext>
              </a:extLst>
            </p:cNvPr>
            <p:cNvSpPr/>
            <p:nvPr/>
          </p:nvSpPr>
          <p:spPr>
            <a:xfrm>
              <a:off x="568875" y="2077147"/>
              <a:ext cx="2185725" cy="15440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17</a:t>
              </a:r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843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6" descr="https://1.bp.blogspot.com/-o1Y85u3CUb4/WZRiYlISfEI/AAAAAAAAGv4/iaY5-xxw-KAusV0SN_cH0bJKlhceq61fQCLcBGAs/s1600/%25252525D1%2525252588%25252525D0%25252525BA%25252525D0%25252525BE%25252525D0%25252525BB%25252525D0%25252525B0-2337558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8" descr="https://1.bp.blogspot.com/-o1Y85u3CUb4/WZRiYlISfEI/AAAAAAAAGv4/iaY5-xxw-KAusV0SN_cH0bJKlhceq61fQCLcBGAs/s1600/%25252525D1%2525252588%25252525D0%25252525BA%25252525D0%25252525BE%25252525D0%25252525BB%25252525D0%25252525B0-2337558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ятиугольник 12"/>
          <p:cNvSpPr/>
          <p:nvPr/>
        </p:nvSpPr>
        <p:spPr>
          <a:xfrm>
            <a:off x="932844" y="54863"/>
            <a:ext cx="2570868" cy="676322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СЕЛЬСКОЕ ХОЗЯЙСТВО</a:t>
            </a:r>
            <a:endParaRPr lang="ru-RU" sz="20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55841" y="81824"/>
            <a:ext cx="7478304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lvl="0" algn="r">
              <a:defRPr/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Исполнение за 2024 год составляет </a:t>
            </a: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39,3 </a:t>
            </a:r>
            <a:r>
              <a:rPr lang="ru-RU" sz="2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(99,9%) </a:t>
            </a:r>
          </a:p>
        </p:txBody>
      </p:sp>
      <p:sp>
        <p:nvSpPr>
          <p:cNvPr id="67" name="Freeform 70">
            <a:extLst>
              <a:ext uri="{FF2B5EF4-FFF2-40B4-BE49-F238E27FC236}">
                <a16:creationId xmlns:a16="http://schemas.microsoft.com/office/drawing/2014/main" id="{AF84BF5C-9772-480B-E6F4-7E7A0EECE6AC}"/>
              </a:ext>
            </a:extLst>
          </p:cNvPr>
          <p:cNvSpPr/>
          <p:nvPr/>
        </p:nvSpPr>
        <p:spPr>
          <a:xfrm rot="10800000">
            <a:off x="1176706" y="3810187"/>
            <a:ext cx="1784128" cy="704232"/>
          </a:xfrm>
          <a:custGeom>
            <a:avLst/>
            <a:gdLst>
              <a:gd name="connsiteX0" fmla="*/ 1304925 w 1304925"/>
              <a:gd name="connsiteY0" fmla="*/ 638175 h 638175"/>
              <a:gd name="connsiteX1" fmla="*/ 704850 w 1304925"/>
              <a:gd name="connsiteY1" fmla="*/ 0 h 638175"/>
              <a:gd name="connsiteX2" fmla="*/ 0 w 1304925"/>
              <a:gd name="connsiteY2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638175">
                <a:moveTo>
                  <a:pt x="1304925" y="638175"/>
                </a:moveTo>
                <a:lnTo>
                  <a:pt x="704850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A9D1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8" name="Oval 4">
            <a:extLst>
              <a:ext uri="{FF2B5EF4-FFF2-40B4-BE49-F238E27FC236}">
                <a16:creationId xmlns:a16="http://schemas.microsoft.com/office/drawing/2014/main" id="{BBD88DC5-F838-59F5-D230-6E0143478252}"/>
              </a:ext>
            </a:extLst>
          </p:cNvPr>
          <p:cNvSpPr/>
          <p:nvPr/>
        </p:nvSpPr>
        <p:spPr>
          <a:xfrm>
            <a:off x="299079" y="2101692"/>
            <a:ext cx="1604557" cy="1558590"/>
          </a:xfrm>
          <a:prstGeom prst="ellipse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9" name="Oval 5">
            <a:extLst>
              <a:ext uri="{FF2B5EF4-FFF2-40B4-BE49-F238E27FC236}">
                <a16:creationId xmlns:a16="http://schemas.microsoft.com/office/drawing/2014/main" id="{EF0F1D20-E2D4-0480-582F-4B997082EA04}"/>
              </a:ext>
            </a:extLst>
          </p:cNvPr>
          <p:cNvSpPr/>
          <p:nvPr/>
        </p:nvSpPr>
        <p:spPr>
          <a:xfrm>
            <a:off x="431172" y="2250594"/>
            <a:ext cx="1321109" cy="1246871"/>
          </a:xfrm>
          <a:prstGeom prst="ellipse">
            <a:avLst/>
          </a:prstGeom>
          <a:noFill/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0" name="Oval 7">
            <a:extLst>
              <a:ext uri="{FF2B5EF4-FFF2-40B4-BE49-F238E27FC236}">
                <a16:creationId xmlns:a16="http://schemas.microsoft.com/office/drawing/2014/main" id="{B3C2EBB4-9F81-8A35-4B42-72DEF4563326}"/>
              </a:ext>
            </a:extLst>
          </p:cNvPr>
          <p:cNvSpPr/>
          <p:nvPr/>
        </p:nvSpPr>
        <p:spPr>
          <a:xfrm>
            <a:off x="1019733" y="1932182"/>
            <a:ext cx="271705" cy="263921"/>
          </a:xfrm>
          <a:prstGeom prst="ellipse">
            <a:avLst/>
          </a:prstGeom>
          <a:solidFill>
            <a:srgbClr val="A9D18E"/>
          </a:solidFill>
          <a:ln>
            <a:solidFill>
              <a:srgbClr val="A9D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Freeform 71">
            <a:extLst>
              <a:ext uri="{FF2B5EF4-FFF2-40B4-BE49-F238E27FC236}">
                <a16:creationId xmlns:a16="http://schemas.microsoft.com/office/drawing/2014/main" id="{7E8365D4-C0B5-D6AA-48B6-B8DE3E2EBD90}"/>
              </a:ext>
            </a:extLst>
          </p:cNvPr>
          <p:cNvSpPr/>
          <p:nvPr/>
        </p:nvSpPr>
        <p:spPr>
          <a:xfrm rot="10800000" flipV="1">
            <a:off x="1144199" y="1425362"/>
            <a:ext cx="1816635" cy="673486"/>
          </a:xfrm>
          <a:custGeom>
            <a:avLst/>
            <a:gdLst>
              <a:gd name="connsiteX0" fmla="*/ 1304925 w 1304925"/>
              <a:gd name="connsiteY0" fmla="*/ 638175 h 638175"/>
              <a:gd name="connsiteX1" fmla="*/ 704850 w 1304925"/>
              <a:gd name="connsiteY1" fmla="*/ 0 h 638175"/>
              <a:gd name="connsiteX2" fmla="*/ 0 w 1304925"/>
              <a:gd name="connsiteY2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638175">
                <a:moveTo>
                  <a:pt x="1304925" y="638175"/>
                </a:moveTo>
                <a:lnTo>
                  <a:pt x="704850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A9D1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52B341-D0FD-337D-3637-75D64112902B}"/>
              </a:ext>
            </a:extLst>
          </p:cNvPr>
          <p:cNvSpPr txBox="1"/>
          <p:nvPr/>
        </p:nvSpPr>
        <p:spPr>
          <a:xfrm>
            <a:off x="387674" y="2358817"/>
            <a:ext cx="133888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3000" b="1" dirty="0" smtClean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39,3</a:t>
            </a:r>
          </a:p>
          <a:p>
            <a:pPr algn="ctr"/>
            <a:r>
              <a:rPr lang="ru-RU" altLang="ko-KR" sz="2400" b="1" dirty="0" smtClean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ru-RU" altLang="ko-KR" sz="2000" dirty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млн. руб.</a:t>
            </a:r>
            <a:endParaRPr lang="ko-KR" altLang="en-US" sz="2000" dirty="0">
              <a:solidFill>
                <a:srgbClr val="5F443F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19F3C1C4-EFF0-2059-8E91-5E60ABCCD893}"/>
              </a:ext>
            </a:extLst>
          </p:cNvPr>
          <p:cNvCxnSpPr>
            <a:cxnSpLocks/>
          </p:cNvCxnSpPr>
          <p:nvPr/>
        </p:nvCxnSpPr>
        <p:spPr>
          <a:xfrm>
            <a:off x="1891671" y="3405506"/>
            <a:ext cx="1069164" cy="21761"/>
          </a:xfrm>
          <a:prstGeom prst="line">
            <a:avLst/>
          </a:prstGeom>
          <a:ln w="19050">
            <a:solidFill>
              <a:srgbClr val="A9D1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11">
            <a:extLst>
              <a:ext uri="{FF2B5EF4-FFF2-40B4-BE49-F238E27FC236}">
                <a16:creationId xmlns:a16="http://schemas.microsoft.com/office/drawing/2014/main" id="{736DDFC7-C61A-0502-8322-53134555AE41}"/>
              </a:ext>
            </a:extLst>
          </p:cNvPr>
          <p:cNvGrpSpPr/>
          <p:nvPr/>
        </p:nvGrpSpPr>
        <p:grpSpPr>
          <a:xfrm>
            <a:off x="2692385" y="1167640"/>
            <a:ext cx="521978" cy="508785"/>
            <a:chOff x="6657557" y="1620255"/>
            <a:chExt cx="911927" cy="91192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75" name="Oval 12">
              <a:extLst>
                <a:ext uri="{FF2B5EF4-FFF2-40B4-BE49-F238E27FC236}">
                  <a16:creationId xmlns:a16="http://schemas.microsoft.com/office/drawing/2014/main" id="{9ADCF8DF-38F6-2186-54BE-AA9C052CA960}"/>
                </a:ext>
              </a:extLst>
            </p:cNvPr>
            <p:cNvSpPr/>
            <p:nvPr/>
          </p:nvSpPr>
          <p:spPr>
            <a:xfrm>
              <a:off x="6657557" y="1620255"/>
              <a:ext cx="911927" cy="911927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6" name="Oval 13">
              <a:extLst>
                <a:ext uri="{FF2B5EF4-FFF2-40B4-BE49-F238E27FC236}">
                  <a16:creationId xmlns:a16="http://schemas.microsoft.com/office/drawing/2014/main" id="{9ACEF59C-03BE-367C-D2C3-6C5016264DDA}"/>
                </a:ext>
              </a:extLst>
            </p:cNvPr>
            <p:cNvSpPr/>
            <p:nvPr/>
          </p:nvSpPr>
          <p:spPr>
            <a:xfrm>
              <a:off x="6733551" y="1696249"/>
              <a:ext cx="759939" cy="759939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57200" indent="-457200" algn="ctr">
                <a:buFont typeface="Wingdings" panose="05000000000000000000" pitchFamily="2" charset="2"/>
                <a:buChar char="ü"/>
              </a:pPr>
              <a:endParaRPr lang="ko-KR" altLang="en-US" sz="2700" dirty="0"/>
            </a:p>
          </p:txBody>
        </p:sp>
      </p:grpSp>
      <p:sp>
        <p:nvSpPr>
          <p:cNvPr id="77" name="Oval 7">
            <a:extLst>
              <a:ext uri="{FF2B5EF4-FFF2-40B4-BE49-F238E27FC236}">
                <a16:creationId xmlns:a16="http://schemas.microsoft.com/office/drawing/2014/main" id="{0B8F28A1-FB45-7BC0-144F-4F72BE6E3E74}"/>
              </a:ext>
            </a:extLst>
          </p:cNvPr>
          <p:cNvSpPr/>
          <p:nvPr/>
        </p:nvSpPr>
        <p:spPr>
          <a:xfrm>
            <a:off x="1021772" y="3609730"/>
            <a:ext cx="271705" cy="263921"/>
          </a:xfrm>
          <a:prstGeom prst="ellipse">
            <a:avLst/>
          </a:prstGeom>
          <a:solidFill>
            <a:srgbClr val="A9D18E"/>
          </a:solidFill>
          <a:ln>
            <a:solidFill>
              <a:srgbClr val="A9D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Oval 7">
            <a:extLst>
              <a:ext uri="{FF2B5EF4-FFF2-40B4-BE49-F238E27FC236}">
                <a16:creationId xmlns:a16="http://schemas.microsoft.com/office/drawing/2014/main" id="{58F071B2-52DC-BF85-0894-D6ECFF96A61B}"/>
              </a:ext>
            </a:extLst>
          </p:cNvPr>
          <p:cNvSpPr/>
          <p:nvPr/>
        </p:nvSpPr>
        <p:spPr>
          <a:xfrm>
            <a:off x="1662552" y="2279701"/>
            <a:ext cx="271705" cy="263921"/>
          </a:xfrm>
          <a:prstGeom prst="ellipse">
            <a:avLst/>
          </a:prstGeom>
          <a:solidFill>
            <a:srgbClr val="A9D18E"/>
          </a:solidFill>
          <a:ln>
            <a:solidFill>
              <a:srgbClr val="A9D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Oval 7">
            <a:extLst>
              <a:ext uri="{FF2B5EF4-FFF2-40B4-BE49-F238E27FC236}">
                <a16:creationId xmlns:a16="http://schemas.microsoft.com/office/drawing/2014/main" id="{81767C75-009D-6FB6-F194-F16DD14FCD9A}"/>
              </a:ext>
            </a:extLst>
          </p:cNvPr>
          <p:cNvSpPr/>
          <p:nvPr/>
        </p:nvSpPr>
        <p:spPr>
          <a:xfrm>
            <a:off x="1647241" y="3233453"/>
            <a:ext cx="271705" cy="263921"/>
          </a:xfrm>
          <a:prstGeom prst="ellipse">
            <a:avLst/>
          </a:prstGeom>
          <a:solidFill>
            <a:srgbClr val="A9D18E"/>
          </a:solidFill>
          <a:ln>
            <a:solidFill>
              <a:srgbClr val="A9D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80" name="Group 11">
            <a:extLst>
              <a:ext uri="{FF2B5EF4-FFF2-40B4-BE49-F238E27FC236}">
                <a16:creationId xmlns:a16="http://schemas.microsoft.com/office/drawing/2014/main" id="{AF2BE79D-31BB-B58F-1B90-7AF80B0597B2}"/>
              </a:ext>
            </a:extLst>
          </p:cNvPr>
          <p:cNvGrpSpPr/>
          <p:nvPr/>
        </p:nvGrpSpPr>
        <p:grpSpPr>
          <a:xfrm>
            <a:off x="2690907" y="2156495"/>
            <a:ext cx="521978" cy="508785"/>
            <a:chOff x="6657557" y="1620255"/>
            <a:chExt cx="911927" cy="91192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1" name="Oval 12">
              <a:extLst>
                <a:ext uri="{FF2B5EF4-FFF2-40B4-BE49-F238E27FC236}">
                  <a16:creationId xmlns:a16="http://schemas.microsoft.com/office/drawing/2014/main" id="{23D9326E-9DBA-92D6-5159-5E12870CAEF4}"/>
                </a:ext>
              </a:extLst>
            </p:cNvPr>
            <p:cNvSpPr/>
            <p:nvPr/>
          </p:nvSpPr>
          <p:spPr>
            <a:xfrm>
              <a:off x="6657557" y="1620255"/>
              <a:ext cx="911927" cy="911927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2" name="Oval 13">
              <a:extLst>
                <a:ext uri="{FF2B5EF4-FFF2-40B4-BE49-F238E27FC236}">
                  <a16:creationId xmlns:a16="http://schemas.microsoft.com/office/drawing/2014/main" id="{BAFDA86B-2852-55D8-E25D-6BAA04E6A8C6}"/>
                </a:ext>
              </a:extLst>
            </p:cNvPr>
            <p:cNvSpPr/>
            <p:nvPr/>
          </p:nvSpPr>
          <p:spPr>
            <a:xfrm>
              <a:off x="6733551" y="1696249"/>
              <a:ext cx="759939" cy="759939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57200" indent="-457200" algn="ctr">
                <a:buFont typeface="Wingdings" panose="05000000000000000000" pitchFamily="2" charset="2"/>
                <a:buChar char="ü"/>
              </a:pPr>
              <a:endParaRPr lang="ko-KR" altLang="en-US" sz="2700" dirty="0"/>
            </a:p>
          </p:txBody>
        </p:sp>
      </p:grpSp>
      <p:grpSp>
        <p:nvGrpSpPr>
          <p:cNvPr id="83" name="Group 11">
            <a:extLst>
              <a:ext uri="{FF2B5EF4-FFF2-40B4-BE49-F238E27FC236}">
                <a16:creationId xmlns:a16="http://schemas.microsoft.com/office/drawing/2014/main" id="{DE879365-D9FC-C27D-94F0-679098CD1D93}"/>
              </a:ext>
            </a:extLst>
          </p:cNvPr>
          <p:cNvGrpSpPr/>
          <p:nvPr/>
        </p:nvGrpSpPr>
        <p:grpSpPr>
          <a:xfrm>
            <a:off x="2690653" y="3151113"/>
            <a:ext cx="521978" cy="508785"/>
            <a:chOff x="6657557" y="1620255"/>
            <a:chExt cx="911927" cy="91192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4" name="Oval 12">
              <a:extLst>
                <a:ext uri="{FF2B5EF4-FFF2-40B4-BE49-F238E27FC236}">
                  <a16:creationId xmlns:a16="http://schemas.microsoft.com/office/drawing/2014/main" id="{5688F81D-5A07-01AB-5AC2-45ED0C715B35}"/>
                </a:ext>
              </a:extLst>
            </p:cNvPr>
            <p:cNvSpPr/>
            <p:nvPr/>
          </p:nvSpPr>
          <p:spPr>
            <a:xfrm>
              <a:off x="6657557" y="1620255"/>
              <a:ext cx="911927" cy="911927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5" name="Oval 13">
              <a:extLst>
                <a:ext uri="{FF2B5EF4-FFF2-40B4-BE49-F238E27FC236}">
                  <a16:creationId xmlns:a16="http://schemas.microsoft.com/office/drawing/2014/main" id="{885AE9B2-58E4-09EE-ACCA-B5A440768938}"/>
                </a:ext>
              </a:extLst>
            </p:cNvPr>
            <p:cNvSpPr/>
            <p:nvPr/>
          </p:nvSpPr>
          <p:spPr>
            <a:xfrm>
              <a:off x="6733551" y="1696249"/>
              <a:ext cx="759939" cy="759939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57200" indent="-457200" algn="ctr">
                <a:buFont typeface="Wingdings" panose="05000000000000000000" pitchFamily="2" charset="2"/>
                <a:buChar char="ü"/>
              </a:pPr>
              <a:endParaRPr lang="ko-KR" altLang="en-US" sz="2700" dirty="0"/>
            </a:p>
          </p:txBody>
        </p:sp>
      </p:grpSp>
      <p:grpSp>
        <p:nvGrpSpPr>
          <p:cNvPr id="86" name="Group 11">
            <a:extLst>
              <a:ext uri="{FF2B5EF4-FFF2-40B4-BE49-F238E27FC236}">
                <a16:creationId xmlns:a16="http://schemas.microsoft.com/office/drawing/2014/main" id="{8326BEA7-5A29-053E-1FC6-6BEEE70E9E28}"/>
              </a:ext>
            </a:extLst>
          </p:cNvPr>
          <p:cNvGrpSpPr/>
          <p:nvPr/>
        </p:nvGrpSpPr>
        <p:grpSpPr>
          <a:xfrm>
            <a:off x="2699846" y="4266366"/>
            <a:ext cx="521978" cy="508785"/>
            <a:chOff x="6657557" y="1620255"/>
            <a:chExt cx="911927" cy="91192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7" name="Oval 12">
              <a:extLst>
                <a:ext uri="{FF2B5EF4-FFF2-40B4-BE49-F238E27FC236}">
                  <a16:creationId xmlns:a16="http://schemas.microsoft.com/office/drawing/2014/main" id="{436A00BC-7618-9817-61E2-B1EC80C51B26}"/>
                </a:ext>
              </a:extLst>
            </p:cNvPr>
            <p:cNvSpPr/>
            <p:nvPr/>
          </p:nvSpPr>
          <p:spPr>
            <a:xfrm>
              <a:off x="6657557" y="1620255"/>
              <a:ext cx="911927" cy="911927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8" name="Oval 13">
              <a:extLst>
                <a:ext uri="{FF2B5EF4-FFF2-40B4-BE49-F238E27FC236}">
                  <a16:creationId xmlns:a16="http://schemas.microsoft.com/office/drawing/2014/main" id="{11B07475-7C24-84B2-6F3E-5044F0B4738C}"/>
                </a:ext>
              </a:extLst>
            </p:cNvPr>
            <p:cNvSpPr/>
            <p:nvPr/>
          </p:nvSpPr>
          <p:spPr>
            <a:xfrm>
              <a:off x="6733551" y="1696249"/>
              <a:ext cx="759939" cy="759939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57200" indent="-457200" algn="ctr">
                <a:buFont typeface="Wingdings" panose="05000000000000000000" pitchFamily="2" charset="2"/>
                <a:buChar char="ü"/>
              </a:pPr>
              <a:endParaRPr lang="ko-KR" altLang="en-US" sz="2700" dirty="0"/>
            </a:p>
          </p:txBody>
        </p:sp>
      </p:grpSp>
      <p:cxnSp>
        <p:nvCxnSpPr>
          <p:cNvPr id="93" name="Прямая соединительная линия 92">
            <a:extLst>
              <a:ext uri="{FF2B5EF4-FFF2-40B4-BE49-F238E27FC236}">
                <a16:creationId xmlns:a16="http://schemas.microsoft.com/office/drawing/2014/main" id="{CFD8121B-74E6-B68B-6768-943EC5EFBA5E}"/>
              </a:ext>
            </a:extLst>
          </p:cNvPr>
          <p:cNvCxnSpPr>
            <a:cxnSpLocks/>
            <a:stCxn id="78" idx="6"/>
            <a:endCxn id="82" idx="2"/>
          </p:cNvCxnSpPr>
          <p:nvPr/>
        </p:nvCxnSpPr>
        <p:spPr>
          <a:xfrm flipV="1">
            <a:off x="1934257" y="2410888"/>
            <a:ext cx="800148" cy="774"/>
          </a:xfrm>
          <a:prstGeom prst="line">
            <a:avLst/>
          </a:prstGeom>
          <a:ln w="19050">
            <a:solidFill>
              <a:srgbClr val="A9D1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7">
            <a:extLst>
              <a:ext uri="{FF2B5EF4-FFF2-40B4-BE49-F238E27FC236}">
                <a16:creationId xmlns:a16="http://schemas.microsoft.com/office/drawing/2014/main" id="{E7D9C9E4-4895-45B8-3614-2C511C55B32B}"/>
              </a:ext>
            </a:extLst>
          </p:cNvPr>
          <p:cNvSpPr/>
          <p:nvPr/>
        </p:nvSpPr>
        <p:spPr>
          <a:xfrm>
            <a:off x="2826460" y="1288497"/>
            <a:ext cx="271705" cy="263921"/>
          </a:xfrm>
          <a:prstGeom prst="ellipse">
            <a:avLst/>
          </a:prstGeom>
          <a:solidFill>
            <a:srgbClr val="A9D18E"/>
          </a:solidFill>
          <a:ln>
            <a:solidFill>
              <a:srgbClr val="A9D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5" name="Oval 7">
            <a:extLst>
              <a:ext uri="{FF2B5EF4-FFF2-40B4-BE49-F238E27FC236}">
                <a16:creationId xmlns:a16="http://schemas.microsoft.com/office/drawing/2014/main" id="{2B16FA9C-7B8A-91CA-F3D8-7EE1604C404B}"/>
              </a:ext>
            </a:extLst>
          </p:cNvPr>
          <p:cNvSpPr/>
          <p:nvPr/>
        </p:nvSpPr>
        <p:spPr>
          <a:xfrm>
            <a:off x="2820574" y="2265569"/>
            <a:ext cx="271705" cy="263921"/>
          </a:xfrm>
          <a:prstGeom prst="ellipse">
            <a:avLst/>
          </a:prstGeom>
          <a:solidFill>
            <a:srgbClr val="A9D18E"/>
          </a:solidFill>
          <a:ln>
            <a:solidFill>
              <a:srgbClr val="A9D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Oval 7">
            <a:extLst>
              <a:ext uri="{FF2B5EF4-FFF2-40B4-BE49-F238E27FC236}">
                <a16:creationId xmlns:a16="http://schemas.microsoft.com/office/drawing/2014/main" id="{3FA19DBC-A400-D047-EE38-63796BCC2E43}"/>
              </a:ext>
            </a:extLst>
          </p:cNvPr>
          <p:cNvSpPr/>
          <p:nvPr/>
        </p:nvSpPr>
        <p:spPr>
          <a:xfrm>
            <a:off x="2820575" y="3285655"/>
            <a:ext cx="271705" cy="263921"/>
          </a:xfrm>
          <a:prstGeom prst="ellipse">
            <a:avLst/>
          </a:prstGeom>
          <a:solidFill>
            <a:srgbClr val="A9D18E"/>
          </a:solidFill>
          <a:ln>
            <a:solidFill>
              <a:srgbClr val="A9D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Oval 7">
            <a:extLst>
              <a:ext uri="{FF2B5EF4-FFF2-40B4-BE49-F238E27FC236}">
                <a16:creationId xmlns:a16="http://schemas.microsoft.com/office/drawing/2014/main" id="{DCD55935-D48F-C880-1722-86C1565FD176}"/>
              </a:ext>
            </a:extLst>
          </p:cNvPr>
          <p:cNvSpPr/>
          <p:nvPr/>
        </p:nvSpPr>
        <p:spPr>
          <a:xfrm>
            <a:off x="2828111" y="4383649"/>
            <a:ext cx="271705" cy="263921"/>
          </a:xfrm>
          <a:prstGeom prst="ellipse">
            <a:avLst/>
          </a:prstGeom>
          <a:solidFill>
            <a:srgbClr val="A9D18E"/>
          </a:solidFill>
          <a:ln>
            <a:solidFill>
              <a:srgbClr val="A9D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Прямоугольник 97"/>
          <p:cNvSpPr/>
          <p:nvPr/>
        </p:nvSpPr>
        <p:spPr>
          <a:xfrm>
            <a:off x="3303247" y="762198"/>
            <a:ext cx="863492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6,9 </a:t>
            </a:r>
            <a:r>
              <a:rPr lang="ru-RU" sz="2000" b="1" dirty="0" err="1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млн.руб</a:t>
            </a:r>
            <a:r>
              <a:rPr lang="ru-RU" sz="2000" b="1" dirty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1600" dirty="0" smtClean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субсидии </a:t>
            </a:r>
            <a:r>
              <a:rPr lang="ru-RU" sz="1600" dirty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возмещение части затрат, направленных на увеличение площади посадок картофеля и сева </a:t>
            </a:r>
            <a:r>
              <a:rPr lang="ru-RU" sz="1600" dirty="0" smtClean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овощей</a:t>
            </a:r>
            <a:r>
              <a:rPr lang="ru-RU" sz="1600" dirty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b="1" i="1" dirty="0" smtClean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(2 сельхозпредприятия, 5 фермерских хозяйств);</a:t>
            </a:r>
            <a:endParaRPr lang="ru-RU" sz="1400" b="1" i="1" dirty="0">
              <a:solidFill>
                <a:srgbClr val="5F443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3321165" y="1468025"/>
            <a:ext cx="8640235" cy="892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25,2 </a:t>
            </a:r>
            <a:r>
              <a:rPr lang="ru-RU" sz="2000" b="1" dirty="0" err="1" smtClean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млн.руб</a:t>
            </a:r>
            <a:r>
              <a:rPr lang="ru-RU" sz="1600" dirty="0" smtClean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- субсидии </a:t>
            </a:r>
            <a:r>
              <a:rPr lang="ru-RU" sz="1600" dirty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возмещение части затрат по приобретению комбикорма на содержание сельскохозяйственных животных и </a:t>
            </a:r>
            <a:r>
              <a:rPr lang="ru-RU" sz="1400" b="1" dirty="0" smtClean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птицы </a:t>
            </a:r>
            <a:r>
              <a:rPr lang="ru-RU" sz="1400" b="1" i="1" dirty="0" smtClean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(101 хозяйство: 89 личных подсобных и 16 крестьянских(фермерских) хозяйств;</a:t>
            </a:r>
            <a:endParaRPr lang="ru-RU" sz="1400" b="1" i="1" dirty="0">
              <a:solidFill>
                <a:srgbClr val="5F443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3321165" y="2463081"/>
            <a:ext cx="8617003" cy="892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1,8 </a:t>
            </a:r>
            <a:r>
              <a:rPr lang="ru-RU" sz="2000" b="1" dirty="0" err="1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млн.руб</a:t>
            </a:r>
            <a:r>
              <a:rPr lang="ru-RU" sz="2000" b="1" dirty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1600" dirty="0" smtClean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организация </a:t>
            </a:r>
            <a:r>
              <a:rPr lang="ru-RU" sz="1600" dirty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проведение </a:t>
            </a:r>
            <a:r>
              <a:rPr lang="ru-RU" sz="1600" dirty="0" err="1" smtClean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выставочно</a:t>
            </a:r>
            <a:r>
              <a:rPr lang="ru-RU" sz="1600" dirty="0" smtClean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-ярмарочных </a:t>
            </a:r>
            <a:r>
              <a:rPr lang="ru-RU" sz="1600" dirty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мероприятий и </a:t>
            </a:r>
            <a:r>
              <a:rPr lang="ru-RU" sz="1600" dirty="0" smtClean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смотров-конкурсов </a:t>
            </a:r>
            <a:r>
              <a:rPr lang="ru-RU" sz="1500" i="1" dirty="0" smtClean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u-RU" sz="1500" b="1" i="1" dirty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День Поля Ленинградской области 2024, Международная агропромышленная выставка Агрорусь-2024, День работника сельского хозяйства</a:t>
            </a:r>
            <a:r>
              <a:rPr lang="ru-RU" sz="1500" b="1" dirty="0" smtClean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);  </a:t>
            </a:r>
            <a:endParaRPr lang="ru-RU" sz="1500" b="1" dirty="0">
              <a:solidFill>
                <a:srgbClr val="5F443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3343829" y="4425230"/>
            <a:ext cx="859433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0,1 </a:t>
            </a:r>
            <a:r>
              <a:rPr lang="ru-RU" sz="2000" b="1" dirty="0" err="1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млн.руб</a:t>
            </a:r>
            <a:r>
              <a:rPr lang="ru-RU" sz="2000" b="1" dirty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1600" dirty="0" smtClean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субсидии </a:t>
            </a:r>
            <a:r>
              <a:rPr lang="ru-RU" sz="1600" dirty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целях возмещения части затрат на проведение механических мер борьбы с Борщевиком Сосновского на землях </a:t>
            </a:r>
            <a:r>
              <a:rPr lang="ru-RU" sz="1600" dirty="0" err="1" smtClean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сельскохозтоваропроизводителей</a:t>
            </a:r>
            <a:r>
              <a:rPr lang="ru-RU" sz="1600" dirty="0" smtClean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sz="2400" b="1" dirty="0">
              <a:solidFill>
                <a:srgbClr val="5F443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3305913" y="3446904"/>
            <a:ext cx="8632255" cy="892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5,0 </a:t>
            </a:r>
            <a:r>
              <a:rPr lang="ru-RU" sz="2000" b="1" dirty="0" err="1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млн.руб</a:t>
            </a:r>
            <a:r>
              <a:rPr lang="ru-RU" sz="2000" b="1" dirty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1600" dirty="0" smtClean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субсидии </a:t>
            </a:r>
            <a:r>
              <a:rPr lang="ru-RU" sz="1600" dirty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возмещение части затрат на дизельное топливо при проведении весенних полевых работ сельскохозяйственным </a:t>
            </a:r>
            <a:r>
              <a:rPr lang="ru-RU" sz="1600" dirty="0" smtClean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товаропроизводителям</a:t>
            </a:r>
          </a:p>
          <a:p>
            <a:r>
              <a:rPr lang="ru-RU" sz="1400" b="1" i="1" dirty="0" smtClean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(9 </a:t>
            </a:r>
            <a:r>
              <a:rPr lang="ru-RU" sz="1400" b="1" i="1" dirty="0" err="1" smtClean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сельхозтоваропроизводителей</a:t>
            </a:r>
            <a:r>
              <a:rPr lang="ru-RU" sz="1400" b="1" i="1" dirty="0" smtClean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  <a:endParaRPr lang="ru-RU" sz="1400" b="1" i="1" dirty="0">
              <a:solidFill>
                <a:srgbClr val="5F443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808" y="5195144"/>
            <a:ext cx="45910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500" i="1" dirty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Предоставление кадастровых работ по образованию земельных участков из состава земель сельскохозяйственного назначения направлено </a:t>
            </a:r>
            <a:r>
              <a:rPr lang="ru-RU" sz="1500" b="1" i="1" dirty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0,2 </a:t>
            </a:r>
            <a:r>
              <a:rPr lang="ru-RU" sz="1500" b="1" i="1" dirty="0" err="1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млн.руб</a:t>
            </a:r>
            <a:r>
              <a:rPr lang="ru-RU" sz="1500" i="1" dirty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., По итогам работ по контрактам на государственный кадастровый учет поставлено </a:t>
            </a:r>
            <a:r>
              <a:rPr lang="ru-RU" sz="1500" b="1" i="1" dirty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57 земельных участков.</a:t>
            </a:r>
          </a:p>
        </p:txBody>
      </p:sp>
      <p:pic>
        <p:nvPicPr>
          <p:cNvPr id="103" name="Picture 1" descr="C:\Users\mma-econ\Desktop\410px-Coat_of_Arms_of_Gatchina_rayon_(Leningrad_oblast)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08" y="95683"/>
            <a:ext cx="695400" cy="86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484" y="5125192"/>
            <a:ext cx="2254257" cy="1598891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746" y="5126137"/>
            <a:ext cx="2254257" cy="161534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3"/>
          <a:stretch/>
        </p:blipFill>
        <p:spPr bwMode="auto">
          <a:xfrm>
            <a:off x="7289615" y="5126137"/>
            <a:ext cx="2254257" cy="161534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81C4A9-3FC4-416B-A4ED-E934BB7A1A07}"/>
              </a:ext>
            </a:extLst>
          </p:cNvPr>
          <p:cNvGrpSpPr/>
          <p:nvPr/>
        </p:nvGrpSpPr>
        <p:grpSpPr>
          <a:xfrm>
            <a:off x="11696294" y="6381328"/>
            <a:ext cx="408557" cy="360040"/>
            <a:chOff x="568875" y="1935831"/>
            <a:chExt cx="2185725" cy="2257792"/>
          </a:xfrm>
        </p:grpSpPr>
        <p:grpSp>
          <p:nvGrpSpPr>
            <p:cNvPr id="44" name="Группа 43">
              <a:extLst>
                <a:ext uri="{FF2B5EF4-FFF2-40B4-BE49-F238E27FC236}">
                  <a16:creationId xmlns:a16="http://schemas.microsoft.com/office/drawing/2014/main" id="{5656938B-8F64-4D4A-8CD2-EC8287339433}"/>
                </a:ext>
              </a:extLst>
            </p:cNvPr>
            <p:cNvGrpSpPr/>
            <p:nvPr/>
          </p:nvGrpSpPr>
          <p:grpSpPr>
            <a:xfrm>
              <a:off x="647486" y="1935831"/>
              <a:ext cx="2028514" cy="2257792"/>
              <a:chOff x="647486" y="1935831"/>
              <a:chExt cx="2028514" cy="2257792"/>
            </a:xfrm>
          </p:grpSpPr>
          <p:sp>
            <p:nvSpPr>
              <p:cNvPr id="46" name="Полилиния: фигура 6">
                <a:extLst>
                  <a:ext uri="{FF2B5EF4-FFF2-40B4-BE49-F238E27FC236}">
                    <a16:creationId xmlns:a16="http://schemas.microsoft.com/office/drawing/2014/main" id="{5A8D5A46-A55D-4E44-AD1F-1449E7A7B6FA}"/>
                  </a:ext>
                </a:extLst>
              </p:cNvPr>
              <p:cNvSpPr/>
              <p:nvPr/>
            </p:nvSpPr>
            <p:spPr>
              <a:xfrm rot="10800000">
                <a:off x="911117" y="2152141"/>
                <a:ext cx="1501247" cy="1670932"/>
              </a:xfrm>
              <a:custGeom>
                <a:avLst/>
                <a:gdLst>
                  <a:gd name="connsiteX0" fmla="*/ 1147500 w 2297028"/>
                  <a:gd name="connsiteY0" fmla="*/ 0 h 2556656"/>
                  <a:gd name="connsiteX1" fmla="*/ 2295000 w 2297028"/>
                  <a:gd name="connsiteY1" fmla="*/ 765000 h 2556656"/>
                  <a:gd name="connsiteX2" fmla="*/ 2297028 w 2297028"/>
                  <a:gd name="connsiteY2" fmla="*/ 765000 h 2556656"/>
                  <a:gd name="connsiteX3" fmla="*/ 2297028 w 2297028"/>
                  <a:gd name="connsiteY3" fmla="*/ 1710000 h 2556656"/>
                  <a:gd name="connsiteX4" fmla="*/ 2295000 w 2297028"/>
                  <a:gd name="connsiteY4" fmla="*/ 1710000 h 2556656"/>
                  <a:gd name="connsiteX5" fmla="*/ 2295000 w 2297028"/>
                  <a:gd name="connsiteY5" fmla="*/ 1996989 h 2556656"/>
                  <a:gd name="connsiteX6" fmla="*/ 1735333 w 2297028"/>
                  <a:gd name="connsiteY6" fmla="*/ 2556656 h 2556656"/>
                  <a:gd name="connsiteX7" fmla="*/ 559667 w 2297028"/>
                  <a:gd name="connsiteY7" fmla="*/ 2556656 h 2556656"/>
                  <a:gd name="connsiteX8" fmla="*/ 0 w 2297028"/>
                  <a:gd name="connsiteY8" fmla="*/ 1996989 h 2556656"/>
                  <a:gd name="connsiteX9" fmla="*/ 0 w 2297028"/>
                  <a:gd name="connsiteY9" fmla="*/ 1710000 h 2556656"/>
                  <a:gd name="connsiteX10" fmla="*/ 0 w 2297028"/>
                  <a:gd name="connsiteY10" fmla="*/ 1631323 h 2556656"/>
                  <a:gd name="connsiteX11" fmla="*/ 0 w 2297028"/>
                  <a:gd name="connsiteY11" fmla="*/ 765000 h 255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97028" h="2556656">
                    <a:moveTo>
                      <a:pt x="1147500" y="0"/>
                    </a:moveTo>
                    <a:lnTo>
                      <a:pt x="2295000" y="765000"/>
                    </a:lnTo>
                    <a:lnTo>
                      <a:pt x="2297028" y="765000"/>
                    </a:lnTo>
                    <a:lnTo>
                      <a:pt x="2297028" y="1710000"/>
                    </a:lnTo>
                    <a:lnTo>
                      <a:pt x="2295000" y="1710000"/>
                    </a:lnTo>
                    <a:lnTo>
                      <a:pt x="2295000" y="1996989"/>
                    </a:lnTo>
                    <a:cubicBezTo>
                      <a:pt x="2295000" y="2306085"/>
                      <a:pt x="2044429" y="2556656"/>
                      <a:pt x="1735333" y="2556656"/>
                    </a:cubicBezTo>
                    <a:lnTo>
                      <a:pt x="559667" y="2556656"/>
                    </a:lnTo>
                    <a:cubicBezTo>
                      <a:pt x="250571" y="2556656"/>
                      <a:pt x="0" y="2306085"/>
                      <a:pt x="0" y="1996989"/>
                    </a:cubicBezTo>
                    <a:lnTo>
                      <a:pt x="0" y="1710000"/>
                    </a:lnTo>
                    <a:lnTo>
                      <a:pt x="0" y="1631323"/>
                    </a:lnTo>
                    <a:lnTo>
                      <a:pt x="0" y="76500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Полилиния: фигура 12">
                <a:extLst>
                  <a:ext uri="{FF2B5EF4-FFF2-40B4-BE49-F238E27FC236}">
                    <a16:creationId xmlns:a16="http://schemas.microsoft.com/office/drawing/2014/main" id="{E23E0B46-5895-4E95-8007-FBA745E3933D}"/>
                  </a:ext>
                </a:extLst>
              </p:cNvPr>
              <p:cNvSpPr/>
              <p:nvPr/>
            </p:nvSpPr>
            <p:spPr>
              <a:xfrm rot="10800000">
                <a:off x="647486" y="1935831"/>
                <a:ext cx="2028514" cy="2257792"/>
              </a:xfrm>
              <a:custGeom>
                <a:avLst/>
                <a:gdLst>
                  <a:gd name="connsiteX0" fmla="*/ 1617970 w 2293451"/>
                  <a:gd name="connsiteY0" fmla="*/ 2350103 h 2552675"/>
                  <a:gd name="connsiteX1" fmla="*/ 2067410 w 2293451"/>
                  <a:gd name="connsiteY1" fmla="*/ 1900663 h 2552675"/>
                  <a:gd name="connsiteX2" fmla="*/ 2067410 w 2293451"/>
                  <a:gd name="connsiteY2" fmla="*/ 1670197 h 2552675"/>
                  <a:gd name="connsiteX3" fmla="*/ 2069039 w 2293451"/>
                  <a:gd name="connsiteY3" fmla="*/ 1670197 h 2552675"/>
                  <a:gd name="connsiteX4" fmla="*/ 2069039 w 2293451"/>
                  <a:gd name="connsiteY4" fmla="*/ 911316 h 2552675"/>
                  <a:gd name="connsiteX5" fmla="*/ 2067410 w 2293451"/>
                  <a:gd name="connsiteY5" fmla="*/ 911316 h 2552675"/>
                  <a:gd name="connsiteX6" fmla="*/ 1145912 w 2293451"/>
                  <a:gd name="connsiteY6" fmla="*/ 296983 h 2552675"/>
                  <a:gd name="connsiteX7" fmla="*/ 224413 w 2293451"/>
                  <a:gd name="connsiteY7" fmla="*/ 911316 h 2552675"/>
                  <a:gd name="connsiteX8" fmla="*/ 224413 w 2293451"/>
                  <a:gd name="connsiteY8" fmla="*/ 1607015 h 2552675"/>
                  <a:gd name="connsiteX9" fmla="*/ 224413 w 2293451"/>
                  <a:gd name="connsiteY9" fmla="*/ 1670197 h 2552675"/>
                  <a:gd name="connsiteX10" fmla="*/ 224413 w 2293451"/>
                  <a:gd name="connsiteY10" fmla="*/ 1900663 h 2552675"/>
                  <a:gd name="connsiteX11" fmla="*/ 673853 w 2293451"/>
                  <a:gd name="connsiteY11" fmla="*/ 2350103 h 2552675"/>
                  <a:gd name="connsiteX12" fmla="*/ 1732631 w 2293451"/>
                  <a:gd name="connsiteY12" fmla="*/ 2552675 h 2552675"/>
                  <a:gd name="connsiteX13" fmla="*/ 558795 w 2293451"/>
                  <a:gd name="connsiteY13" fmla="*/ 2552675 h 2552675"/>
                  <a:gd name="connsiteX14" fmla="*/ 0 w 2293451"/>
                  <a:gd name="connsiteY14" fmla="*/ 1993880 h 2552675"/>
                  <a:gd name="connsiteX15" fmla="*/ 0 w 2293451"/>
                  <a:gd name="connsiteY15" fmla="*/ 1707338 h 2552675"/>
                  <a:gd name="connsiteX16" fmla="*/ 0 w 2293451"/>
                  <a:gd name="connsiteY16" fmla="*/ 1628783 h 2552675"/>
                  <a:gd name="connsiteX17" fmla="*/ 0 w 2293451"/>
                  <a:gd name="connsiteY17" fmla="*/ 763809 h 2552675"/>
                  <a:gd name="connsiteX18" fmla="*/ 1145713 w 2293451"/>
                  <a:gd name="connsiteY18" fmla="*/ 0 h 2552675"/>
                  <a:gd name="connsiteX19" fmla="*/ 2291426 w 2293451"/>
                  <a:gd name="connsiteY19" fmla="*/ 763809 h 2552675"/>
                  <a:gd name="connsiteX20" fmla="*/ 2293451 w 2293451"/>
                  <a:gd name="connsiteY20" fmla="*/ 763809 h 2552675"/>
                  <a:gd name="connsiteX21" fmla="*/ 2293451 w 2293451"/>
                  <a:gd name="connsiteY21" fmla="*/ 1707338 h 2552675"/>
                  <a:gd name="connsiteX22" fmla="*/ 2291426 w 2293451"/>
                  <a:gd name="connsiteY22" fmla="*/ 1707338 h 2552675"/>
                  <a:gd name="connsiteX23" fmla="*/ 2291426 w 2293451"/>
                  <a:gd name="connsiteY23" fmla="*/ 1993880 h 2552675"/>
                  <a:gd name="connsiteX24" fmla="*/ 1732631 w 2293451"/>
                  <a:gd name="connsiteY24" fmla="*/ 2552675 h 2552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293451" h="2552675">
                    <a:moveTo>
                      <a:pt x="1617970" y="2350103"/>
                    </a:moveTo>
                    <a:cubicBezTo>
                      <a:pt x="1866189" y="2350103"/>
                      <a:pt x="2067410" y="2148882"/>
                      <a:pt x="2067410" y="1900663"/>
                    </a:cubicBezTo>
                    <a:lnTo>
                      <a:pt x="2067410" y="1670197"/>
                    </a:lnTo>
                    <a:lnTo>
                      <a:pt x="2069039" y="1670197"/>
                    </a:lnTo>
                    <a:lnTo>
                      <a:pt x="2069039" y="911316"/>
                    </a:lnTo>
                    <a:lnTo>
                      <a:pt x="2067410" y="911316"/>
                    </a:lnTo>
                    <a:lnTo>
                      <a:pt x="1145912" y="296983"/>
                    </a:lnTo>
                    <a:lnTo>
                      <a:pt x="224413" y="911316"/>
                    </a:lnTo>
                    <a:lnTo>
                      <a:pt x="224413" y="1607015"/>
                    </a:lnTo>
                    <a:lnTo>
                      <a:pt x="224413" y="1670197"/>
                    </a:lnTo>
                    <a:lnTo>
                      <a:pt x="224413" y="1900663"/>
                    </a:lnTo>
                    <a:cubicBezTo>
                      <a:pt x="224413" y="2148882"/>
                      <a:pt x="425634" y="2350103"/>
                      <a:pt x="673853" y="2350103"/>
                    </a:cubicBezTo>
                    <a:close/>
                    <a:moveTo>
                      <a:pt x="1732631" y="2552675"/>
                    </a:moveTo>
                    <a:lnTo>
                      <a:pt x="558795" y="2552675"/>
                    </a:lnTo>
                    <a:cubicBezTo>
                      <a:pt x="250181" y="2552675"/>
                      <a:pt x="0" y="2302494"/>
                      <a:pt x="0" y="1993880"/>
                    </a:cubicBezTo>
                    <a:lnTo>
                      <a:pt x="0" y="1707338"/>
                    </a:lnTo>
                    <a:lnTo>
                      <a:pt x="0" y="1628783"/>
                    </a:lnTo>
                    <a:lnTo>
                      <a:pt x="0" y="763809"/>
                    </a:lnTo>
                    <a:lnTo>
                      <a:pt x="1145713" y="0"/>
                    </a:lnTo>
                    <a:lnTo>
                      <a:pt x="2291426" y="763809"/>
                    </a:lnTo>
                    <a:lnTo>
                      <a:pt x="2293451" y="763809"/>
                    </a:lnTo>
                    <a:lnTo>
                      <a:pt x="2293451" y="1707338"/>
                    </a:lnTo>
                    <a:lnTo>
                      <a:pt x="2291426" y="1707338"/>
                    </a:lnTo>
                    <a:lnTo>
                      <a:pt x="2291426" y="1993880"/>
                    </a:lnTo>
                    <a:cubicBezTo>
                      <a:pt x="2291426" y="2302494"/>
                      <a:pt x="2041245" y="2552675"/>
                      <a:pt x="1732631" y="2552675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A05E971A-5517-4876-9DD0-EF7A1DCE2CBB}"/>
                </a:ext>
              </a:extLst>
            </p:cNvPr>
            <p:cNvSpPr/>
            <p:nvPr/>
          </p:nvSpPr>
          <p:spPr>
            <a:xfrm>
              <a:off x="568875" y="2077147"/>
              <a:ext cx="2185725" cy="15440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18</a:t>
              </a:r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80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6" descr="https://1.bp.blogspot.com/-o1Y85u3CUb4/WZRiYlISfEI/AAAAAAAAGv4/iaY5-xxw-KAusV0SN_cH0bJKlhceq61fQCLcBGAs/s1600/%25252525D1%2525252588%25252525D0%25252525BA%25252525D0%25252525BE%25252525D0%25252525BB%25252525D0%25252525B0-2337558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8" descr="https://1.bp.blogspot.com/-o1Y85u3CUb4/WZRiYlISfEI/AAAAAAAAGv4/iaY5-xxw-KAusV0SN_cH0bJKlhceq61fQCLcBGAs/s1600/%25252525D1%2525252588%25252525D0%25252525BA%25252525D0%25252525BE%25252525D0%25252525BB%25252525D0%25252525B0-2337558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419588" y="81824"/>
            <a:ext cx="7714556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lvl="0" algn="r">
              <a:defRPr/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Исполнение за 2024 год составляет </a:t>
            </a: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50,4 </a:t>
            </a:r>
            <a:r>
              <a:rPr lang="ru-RU" sz="2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(98,8 %) </a:t>
            </a:r>
          </a:p>
        </p:txBody>
      </p:sp>
      <p:grpSp>
        <p:nvGrpSpPr>
          <p:cNvPr id="49" name="组合 151"/>
          <p:cNvGrpSpPr/>
          <p:nvPr/>
        </p:nvGrpSpPr>
        <p:grpSpPr>
          <a:xfrm>
            <a:off x="9191028" y="621512"/>
            <a:ext cx="2824676" cy="4150790"/>
            <a:chOff x="1019302" y="2561810"/>
            <a:chExt cx="1912023" cy="3669450"/>
          </a:xfrm>
        </p:grpSpPr>
        <p:sp>
          <p:nvSpPr>
            <p:cNvPr id="50" name="矩形 154"/>
            <p:cNvSpPr/>
            <p:nvPr/>
          </p:nvSpPr>
          <p:spPr>
            <a:xfrm>
              <a:off x="1019302" y="2596181"/>
              <a:ext cx="1912023" cy="363507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矩形 155"/>
            <p:cNvSpPr/>
            <p:nvPr/>
          </p:nvSpPr>
          <p:spPr>
            <a:xfrm>
              <a:off x="1020887" y="2561810"/>
              <a:ext cx="1910438" cy="58896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2" name="组合 160"/>
          <p:cNvGrpSpPr/>
          <p:nvPr/>
        </p:nvGrpSpPr>
        <p:grpSpPr>
          <a:xfrm>
            <a:off x="2304313" y="648023"/>
            <a:ext cx="2870756" cy="4489704"/>
            <a:chOff x="1368007" y="2560945"/>
            <a:chExt cx="1573312" cy="3930350"/>
          </a:xfrm>
        </p:grpSpPr>
        <p:sp>
          <p:nvSpPr>
            <p:cNvPr id="53" name="矩形 163"/>
            <p:cNvSpPr/>
            <p:nvPr/>
          </p:nvSpPr>
          <p:spPr>
            <a:xfrm>
              <a:off x="1368007" y="2560945"/>
              <a:ext cx="1572456" cy="39303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" name="矩形 164"/>
            <p:cNvSpPr/>
            <p:nvPr/>
          </p:nvSpPr>
          <p:spPr>
            <a:xfrm>
              <a:off x="1375618" y="2560945"/>
              <a:ext cx="1565701" cy="560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5" name="组合 211"/>
          <p:cNvGrpSpPr/>
          <p:nvPr/>
        </p:nvGrpSpPr>
        <p:grpSpPr>
          <a:xfrm>
            <a:off x="4689659" y="620385"/>
            <a:ext cx="4742699" cy="6083980"/>
            <a:chOff x="655912" y="2482397"/>
            <a:chExt cx="2605627" cy="5121101"/>
          </a:xfrm>
        </p:grpSpPr>
        <p:sp>
          <p:nvSpPr>
            <p:cNvPr id="56" name="直角三角形 69"/>
            <p:cNvSpPr/>
            <p:nvPr/>
          </p:nvSpPr>
          <p:spPr>
            <a:xfrm flipH="1" flipV="1">
              <a:off x="655912" y="6409659"/>
              <a:ext cx="2605627" cy="334172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50000"/>
                    <a:alpha val="44000"/>
                  </a:sys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softEdge rad="2540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" name="矩形 214"/>
            <p:cNvSpPr/>
            <p:nvPr/>
          </p:nvSpPr>
          <p:spPr>
            <a:xfrm>
              <a:off x="1037203" y="2515053"/>
              <a:ext cx="1993216" cy="50884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" name="矩形 215"/>
            <p:cNvSpPr/>
            <p:nvPr/>
          </p:nvSpPr>
          <p:spPr>
            <a:xfrm>
              <a:off x="1036044" y="2482397"/>
              <a:ext cx="1995661" cy="5630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0" name="圆角矩形 221"/>
          <p:cNvSpPr/>
          <p:nvPr/>
        </p:nvSpPr>
        <p:spPr>
          <a:xfrm>
            <a:off x="9453683" y="1360572"/>
            <a:ext cx="2343276" cy="523633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2" name="组合 223"/>
          <p:cNvGrpSpPr/>
          <p:nvPr/>
        </p:nvGrpSpPr>
        <p:grpSpPr>
          <a:xfrm>
            <a:off x="2301367" y="1359739"/>
            <a:ext cx="2963222" cy="523633"/>
            <a:chOff x="4757294" y="5727358"/>
            <a:chExt cx="2684873" cy="445116"/>
          </a:xfrm>
        </p:grpSpPr>
        <p:sp>
          <p:nvSpPr>
            <p:cNvPr id="65" name="圆角矩形 224"/>
            <p:cNvSpPr/>
            <p:nvPr/>
          </p:nvSpPr>
          <p:spPr>
            <a:xfrm>
              <a:off x="4954549" y="5727358"/>
              <a:ext cx="2244948" cy="445116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" name="文本框 268"/>
            <p:cNvSpPr txBox="1"/>
            <p:nvPr/>
          </p:nvSpPr>
          <p:spPr>
            <a:xfrm>
              <a:off x="4757294" y="5794432"/>
              <a:ext cx="2684873" cy="31395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8,3 млн. руб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90" name="组合 226"/>
          <p:cNvGrpSpPr/>
          <p:nvPr/>
        </p:nvGrpSpPr>
        <p:grpSpPr>
          <a:xfrm>
            <a:off x="5714636" y="1357933"/>
            <a:ext cx="6498253" cy="523633"/>
            <a:chOff x="8670529" y="5736312"/>
            <a:chExt cx="5030308" cy="445116"/>
          </a:xfrm>
        </p:grpSpPr>
        <p:sp>
          <p:nvSpPr>
            <p:cNvPr id="91" name="圆角矩形 227"/>
            <p:cNvSpPr/>
            <p:nvPr/>
          </p:nvSpPr>
          <p:spPr>
            <a:xfrm>
              <a:off x="8799493" y="5736312"/>
              <a:ext cx="2084760" cy="44511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" name="文本框 80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8670529" y="5812073"/>
              <a:ext cx="2342686" cy="313952"/>
            </a:xfrm>
            <a:prstGeom prst="rect">
              <a:avLst/>
            </a:prstGeom>
            <a:noFill/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14,6 млн. руб.</a:t>
              </a:r>
            </a:p>
          </p:txBody>
        </p:sp>
        <p:sp>
          <p:nvSpPr>
            <p:cNvPr id="144" name="文本框 80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11358151" y="5784136"/>
              <a:ext cx="2342686" cy="313952"/>
            </a:xfrm>
            <a:prstGeom prst="rect">
              <a:avLst/>
            </a:prstGeom>
            <a:noFill/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9,4 </a:t>
              </a:r>
              <a:r>
                <a:rPr lang="ru-RU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млн. руб.</a:t>
              </a:r>
            </a:p>
          </p:txBody>
        </p:sp>
      </p:grpSp>
      <p:sp>
        <p:nvSpPr>
          <p:cNvPr id="103" name="Прямоугольник 102"/>
          <p:cNvSpPr/>
          <p:nvPr/>
        </p:nvSpPr>
        <p:spPr>
          <a:xfrm>
            <a:off x="2245910" y="1860385"/>
            <a:ext cx="2869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Мероприятия по работе с детьми </a:t>
            </a:r>
            <a:r>
              <a:rPr kumimoji="0" lang="ru-RU" sz="1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и молодежью: </a:t>
            </a:r>
            <a:endParaRPr kumimoji="0" lang="ru-RU" sz="12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2267488" y="2250055"/>
            <a:ext cx="28901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Спартакиада </a:t>
            </a:r>
            <a:r>
              <a:rPr kumimoji="0" lang="ru-RU" altLang="zh-CN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молодежных </a:t>
            </a:r>
            <a:r>
              <a:rPr kumimoji="0" lang="ru-RU" altLang="zh-CN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советов, </a:t>
            </a:r>
            <a:r>
              <a:rPr kumimoji="0" lang="ru-RU" altLang="zh-CN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дисковечера</a:t>
            </a:r>
            <a:r>
              <a:rPr kumimoji="0" lang="ru-RU" altLang="zh-CN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проведение фестиваля «</a:t>
            </a:r>
            <a:r>
              <a:rPr kumimoji="0" lang="ru-RU" altLang="zh-CN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Игропикник</a:t>
            </a:r>
            <a:r>
              <a:rPr kumimoji="0" lang="ru-RU" altLang="zh-CN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»,спартакиада </a:t>
            </a:r>
            <a:r>
              <a:rPr kumimoji="0" lang="ru-RU" altLang="zh-CN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трудовых </a:t>
            </a:r>
            <a:r>
              <a:rPr kumimoji="0" lang="ru-RU" altLang="zh-CN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бригад, оборонно- спортивная игра </a:t>
            </a:r>
            <a:r>
              <a:rPr kumimoji="0" lang="ru-RU" altLang="zh-CN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«Зарница</a:t>
            </a:r>
            <a:r>
              <a:rPr kumimoji="0" lang="ru-RU" altLang="zh-CN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», приобретение </a:t>
            </a:r>
            <a:r>
              <a:rPr kumimoji="0" lang="ru-RU" altLang="zh-CN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инвентаря для поисковых </a:t>
            </a:r>
            <a:r>
              <a:rPr kumimoji="0" lang="ru-RU" altLang="zh-CN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отрядов, приобретение </a:t>
            </a:r>
            <a:r>
              <a:rPr kumimoji="0" lang="ru-RU" altLang="zh-CN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часов с нанесением логотипа для </a:t>
            </a:r>
            <a:r>
              <a:rPr kumimoji="0" lang="ru-RU" altLang="zh-CN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призывников, </a:t>
            </a:r>
            <a:r>
              <a:rPr kumimoji="0" lang="ru-RU" altLang="zh-CN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проведение фестиваля молодых </a:t>
            </a:r>
            <a:r>
              <a:rPr kumimoji="0" lang="ru-RU" altLang="zh-CN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избирателей и фестиваля </a:t>
            </a:r>
            <a:r>
              <a:rPr kumimoji="0" lang="ru-RU" altLang="zh-CN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молодых </a:t>
            </a:r>
            <a:r>
              <a:rPr kumimoji="0" lang="ru-RU" altLang="zh-CN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семей; проведение </a:t>
            </a:r>
            <a:r>
              <a:rPr kumimoji="0" lang="ru-RU" altLang="zh-CN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молодежного исторического </a:t>
            </a:r>
            <a:r>
              <a:rPr kumimoji="0" lang="ru-RU" altLang="zh-CN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квеста</a:t>
            </a:r>
            <a:r>
              <a:rPr kumimoji="0" lang="ru-RU" altLang="zh-CN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проведения </a:t>
            </a:r>
            <a:r>
              <a:rPr kumimoji="0" lang="ru-RU" altLang="zh-CN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Дня </a:t>
            </a:r>
            <a:r>
              <a:rPr kumimoji="0" lang="ru-RU" altLang="zh-CN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молодежи, проведение </a:t>
            </a:r>
            <a:r>
              <a:rPr kumimoji="0" lang="ru-RU" altLang="zh-CN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форума «ГРОМ</a:t>
            </a:r>
            <a:r>
              <a:rPr kumimoji="0" lang="ru-RU" altLang="zh-CN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», проведение </a:t>
            </a:r>
            <a:r>
              <a:rPr kumimoji="0" lang="ru-RU" altLang="zh-CN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итогового чествования </a:t>
            </a:r>
            <a:r>
              <a:rPr kumimoji="0" lang="ru-RU" altLang="zh-CN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молодежи, приобретение </a:t>
            </a:r>
            <a:r>
              <a:rPr kumimoji="0" lang="ru-RU" altLang="zh-CN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флагов и </a:t>
            </a:r>
            <a:r>
              <a:rPr kumimoji="0" lang="ru-RU" altLang="zh-CN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флагштоков, и </a:t>
            </a:r>
            <a:r>
              <a:rPr kumimoji="0" lang="ru-RU" altLang="zh-CN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прочее.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5381566" y="752616"/>
            <a:ext cx="367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ОБЩЕСТВО И ВЛАСТЬ в ГМР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02BCBD05-1ED1-449C-8368-DCDCD5A7D7E3}"/>
              </a:ext>
            </a:extLst>
          </p:cNvPr>
          <p:cNvGrpSpPr/>
          <p:nvPr/>
        </p:nvGrpSpPr>
        <p:grpSpPr>
          <a:xfrm>
            <a:off x="238108" y="5618050"/>
            <a:ext cx="2269829" cy="1215918"/>
            <a:chOff x="1234105" y="2104233"/>
            <a:chExt cx="4185000" cy="2089767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10" name="Овал 109">
              <a:extLst>
                <a:ext uri="{FF2B5EF4-FFF2-40B4-BE49-F238E27FC236}">
                  <a16:creationId xmlns:a16="http://schemas.microsoft.com/office/drawing/2014/main" id="{EFEDCD5D-0380-41E1-8BDC-466193DDA0F2}"/>
                </a:ext>
              </a:extLst>
            </p:cNvPr>
            <p:cNvSpPr/>
            <p:nvPr/>
          </p:nvSpPr>
          <p:spPr>
            <a:xfrm>
              <a:off x="2042428" y="2305763"/>
              <a:ext cx="277144" cy="495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Овал 110">
              <a:extLst>
                <a:ext uri="{FF2B5EF4-FFF2-40B4-BE49-F238E27FC236}">
                  <a16:creationId xmlns:a16="http://schemas.microsoft.com/office/drawing/2014/main" id="{9F038620-031E-41E8-8F10-DFE9C1923A85}"/>
                </a:ext>
              </a:extLst>
            </p:cNvPr>
            <p:cNvSpPr/>
            <p:nvPr/>
          </p:nvSpPr>
          <p:spPr>
            <a:xfrm>
              <a:off x="4337428" y="2304000"/>
              <a:ext cx="277144" cy="495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Прямоугольник: скругленные углы 54">
              <a:extLst>
                <a:ext uri="{FF2B5EF4-FFF2-40B4-BE49-F238E27FC236}">
                  <a16:creationId xmlns:a16="http://schemas.microsoft.com/office/drawing/2014/main" id="{70B9D43B-4AA8-4D46-95CB-AB5EAA03AD6D}"/>
                </a:ext>
              </a:extLst>
            </p:cNvPr>
            <p:cNvSpPr/>
            <p:nvPr/>
          </p:nvSpPr>
          <p:spPr>
            <a:xfrm>
              <a:off x="1416000" y="2439000"/>
              <a:ext cx="3825000" cy="1575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Полилиния: фигура 55">
              <a:extLst>
                <a:ext uri="{FF2B5EF4-FFF2-40B4-BE49-F238E27FC236}">
                  <a16:creationId xmlns:a16="http://schemas.microsoft.com/office/drawing/2014/main" id="{E6AC372D-74C3-43D6-8F19-69374BC9182A}"/>
                </a:ext>
              </a:extLst>
            </p:cNvPr>
            <p:cNvSpPr/>
            <p:nvPr/>
          </p:nvSpPr>
          <p:spPr>
            <a:xfrm>
              <a:off x="2181000" y="2304000"/>
              <a:ext cx="2295000" cy="270000"/>
            </a:xfrm>
            <a:custGeom>
              <a:avLst/>
              <a:gdLst>
                <a:gd name="connsiteX0" fmla="*/ 0 w 2295000"/>
                <a:gd name="connsiteY0" fmla="*/ 0 h 270000"/>
                <a:gd name="connsiteX1" fmla="*/ 45001 w 2295000"/>
                <a:gd name="connsiteY1" fmla="*/ 0 h 270000"/>
                <a:gd name="connsiteX2" fmla="*/ 2249999 w 2295000"/>
                <a:gd name="connsiteY2" fmla="*/ 0 h 270000"/>
                <a:gd name="connsiteX3" fmla="*/ 2295000 w 2295000"/>
                <a:gd name="connsiteY3" fmla="*/ 0 h 270000"/>
                <a:gd name="connsiteX4" fmla="*/ 2295000 w 2295000"/>
                <a:gd name="connsiteY4" fmla="*/ 45001 h 270000"/>
                <a:gd name="connsiteX5" fmla="*/ 2295000 w 2295000"/>
                <a:gd name="connsiteY5" fmla="*/ 90000 h 270000"/>
                <a:gd name="connsiteX6" fmla="*/ 2295000 w 2295000"/>
                <a:gd name="connsiteY6" fmla="*/ 224999 h 270000"/>
                <a:gd name="connsiteX7" fmla="*/ 2249999 w 2295000"/>
                <a:gd name="connsiteY7" fmla="*/ 270000 h 270000"/>
                <a:gd name="connsiteX8" fmla="*/ 45001 w 2295000"/>
                <a:gd name="connsiteY8" fmla="*/ 270000 h 270000"/>
                <a:gd name="connsiteX9" fmla="*/ 0 w 2295000"/>
                <a:gd name="connsiteY9" fmla="*/ 224999 h 270000"/>
                <a:gd name="connsiteX10" fmla="*/ 0 w 2295000"/>
                <a:gd name="connsiteY10" fmla="*/ 90000 h 270000"/>
                <a:gd name="connsiteX11" fmla="*/ 0 w 2295000"/>
                <a:gd name="connsiteY11" fmla="*/ 45001 h 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5000" h="270000">
                  <a:moveTo>
                    <a:pt x="0" y="0"/>
                  </a:moveTo>
                  <a:lnTo>
                    <a:pt x="45001" y="0"/>
                  </a:lnTo>
                  <a:lnTo>
                    <a:pt x="2249999" y="0"/>
                  </a:lnTo>
                  <a:lnTo>
                    <a:pt x="2295000" y="0"/>
                  </a:lnTo>
                  <a:lnTo>
                    <a:pt x="2295000" y="45001"/>
                  </a:lnTo>
                  <a:lnTo>
                    <a:pt x="2295000" y="90000"/>
                  </a:lnTo>
                  <a:lnTo>
                    <a:pt x="2295000" y="224999"/>
                  </a:lnTo>
                  <a:cubicBezTo>
                    <a:pt x="2295000" y="249852"/>
                    <a:pt x="2274852" y="270000"/>
                    <a:pt x="2249999" y="270000"/>
                  </a:cubicBezTo>
                  <a:lnTo>
                    <a:pt x="45001" y="270000"/>
                  </a:lnTo>
                  <a:cubicBezTo>
                    <a:pt x="20148" y="270000"/>
                    <a:pt x="0" y="249852"/>
                    <a:pt x="0" y="224999"/>
                  </a:cubicBezTo>
                  <a:lnTo>
                    <a:pt x="0" y="90000"/>
                  </a:lnTo>
                  <a:lnTo>
                    <a:pt x="0" y="4500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Овал 113">
              <a:extLst>
                <a:ext uri="{FF2B5EF4-FFF2-40B4-BE49-F238E27FC236}">
                  <a16:creationId xmlns:a16="http://schemas.microsoft.com/office/drawing/2014/main" id="{84BEB883-41B2-4BA7-A722-1AFB4702996B}"/>
                </a:ext>
              </a:extLst>
            </p:cNvPr>
            <p:cNvSpPr/>
            <p:nvPr/>
          </p:nvSpPr>
          <p:spPr>
            <a:xfrm>
              <a:off x="2989388" y="2104233"/>
              <a:ext cx="647007" cy="585001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Полилиния: фигура 57">
              <a:extLst>
                <a:ext uri="{FF2B5EF4-FFF2-40B4-BE49-F238E27FC236}">
                  <a16:creationId xmlns:a16="http://schemas.microsoft.com/office/drawing/2014/main" id="{94B274B7-E647-4668-B6A5-1060EFF605E6}"/>
                </a:ext>
              </a:extLst>
            </p:cNvPr>
            <p:cNvSpPr/>
            <p:nvPr/>
          </p:nvSpPr>
          <p:spPr>
            <a:xfrm>
              <a:off x="1418944" y="3139271"/>
              <a:ext cx="3817425" cy="874728"/>
            </a:xfrm>
            <a:custGeom>
              <a:avLst/>
              <a:gdLst>
                <a:gd name="connsiteX0" fmla="*/ 281 w 3817425"/>
                <a:gd name="connsiteY0" fmla="*/ 0 h 874728"/>
                <a:gd name="connsiteX1" fmla="*/ 3817425 w 3817425"/>
                <a:gd name="connsiteY1" fmla="*/ 0 h 874728"/>
                <a:gd name="connsiteX2" fmla="*/ 3817425 w 3817425"/>
                <a:gd name="connsiteY2" fmla="*/ 561514 h 874728"/>
                <a:gd name="connsiteX3" fmla="*/ 3817425 w 3817425"/>
                <a:gd name="connsiteY3" fmla="*/ 565051 h 874728"/>
                <a:gd name="connsiteX4" fmla="*/ 3816711 w 3817425"/>
                <a:gd name="connsiteY4" fmla="*/ 565051 h 874728"/>
                <a:gd name="connsiteX5" fmla="*/ 3792811 w 3817425"/>
                <a:gd name="connsiteY5" fmla="*/ 683431 h 874728"/>
                <a:gd name="connsiteX6" fmla="*/ 3504211 w 3817425"/>
                <a:gd name="connsiteY6" fmla="*/ 874728 h 874728"/>
                <a:gd name="connsiteX7" fmla="*/ 3497773 w 3817425"/>
                <a:gd name="connsiteY7" fmla="*/ 874079 h 874728"/>
                <a:gd name="connsiteX8" fmla="*/ 319652 w 3817425"/>
                <a:gd name="connsiteY8" fmla="*/ 874079 h 874728"/>
                <a:gd name="connsiteX9" fmla="*/ 313214 w 3817425"/>
                <a:gd name="connsiteY9" fmla="*/ 874728 h 874728"/>
                <a:gd name="connsiteX10" fmla="*/ 24614 w 3817425"/>
                <a:gd name="connsiteY10" fmla="*/ 683431 h 874728"/>
                <a:gd name="connsiteX11" fmla="*/ 714 w 3817425"/>
                <a:gd name="connsiteY11" fmla="*/ 565051 h 874728"/>
                <a:gd name="connsiteX12" fmla="*/ 281 w 3817425"/>
                <a:gd name="connsiteY12" fmla="*/ 565051 h 874728"/>
                <a:gd name="connsiteX13" fmla="*/ 281 w 3817425"/>
                <a:gd name="connsiteY13" fmla="*/ 562907 h 874728"/>
                <a:gd name="connsiteX14" fmla="*/ 0 w 3817425"/>
                <a:gd name="connsiteY14" fmla="*/ 561514 h 874728"/>
                <a:gd name="connsiteX15" fmla="*/ 281 w 3817425"/>
                <a:gd name="connsiteY15" fmla="*/ 560121 h 87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17425" h="874728">
                  <a:moveTo>
                    <a:pt x="281" y="0"/>
                  </a:moveTo>
                  <a:lnTo>
                    <a:pt x="3817425" y="0"/>
                  </a:lnTo>
                  <a:lnTo>
                    <a:pt x="3817425" y="561514"/>
                  </a:lnTo>
                  <a:lnTo>
                    <a:pt x="3817425" y="565051"/>
                  </a:lnTo>
                  <a:lnTo>
                    <a:pt x="3816711" y="565051"/>
                  </a:lnTo>
                  <a:lnTo>
                    <a:pt x="3792811" y="683431"/>
                  </a:lnTo>
                  <a:cubicBezTo>
                    <a:pt x="3745263" y="795848"/>
                    <a:pt x="3633948" y="874728"/>
                    <a:pt x="3504211" y="874728"/>
                  </a:cubicBezTo>
                  <a:lnTo>
                    <a:pt x="3497773" y="874079"/>
                  </a:lnTo>
                  <a:lnTo>
                    <a:pt x="319652" y="874079"/>
                  </a:lnTo>
                  <a:lnTo>
                    <a:pt x="313214" y="874728"/>
                  </a:lnTo>
                  <a:cubicBezTo>
                    <a:pt x="183477" y="874728"/>
                    <a:pt x="72162" y="795848"/>
                    <a:pt x="24614" y="683431"/>
                  </a:cubicBezTo>
                  <a:lnTo>
                    <a:pt x="714" y="565051"/>
                  </a:lnTo>
                  <a:lnTo>
                    <a:pt x="281" y="565051"/>
                  </a:lnTo>
                  <a:lnTo>
                    <a:pt x="281" y="562907"/>
                  </a:lnTo>
                  <a:lnTo>
                    <a:pt x="0" y="561514"/>
                  </a:lnTo>
                  <a:lnTo>
                    <a:pt x="281" y="560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Прямоугольник 115">
              <a:extLst>
                <a:ext uri="{FF2B5EF4-FFF2-40B4-BE49-F238E27FC236}">
                  <a16:creationId xmlns:a16="http://schemas.microsoft.com/office/drawing/2014/main" id="{57D47CD5-55C5-4C23-A350-2403F03411FD}"/>
                </a:ext>
              </a:extLst>
            </p:cNvPr>
            <p:cNvSpPr/>
            <p:nvPr/>
          </p:nvSpPr>
          <p:spPr>
            <a:xfrm>
              <a:off x="1234105" y="3147492"/>
              <a:ext cx="4185000" cy="104650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Овал 116">
              <a:extLst>
                <a:ext uri="{FF2B5EF4-FFF2-40B4-BE49-F238E27FC236}">
                  <a16:creationId xmlns:a16="http://schemas.microsoft.com/office/drawing/2014/main" id="{99520C18-07E1-431F-AB49-E352B056253D}"/>
                </a:ext>
              </a:extLst>
            </p:cNvPr>
            <p:cNvSpPr/>
            <p:nvPr/>
          </p:nvSpPr>
          <p:spPr>
            <a:xfrm>
              <a:off x="1416132" y="3358110"/>
              <a:ext cx="653507" cy="6535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Овал 117">
              <a:extLst>
                <a:ext uri="{FF2B5EF4-FFF2-40B4-BE49-F238E27FC236}">
                  <a16:creationId xmlns:a16="http://schemas.microsoft.com/office/drawing/2014/main" id="{8CE56C12-B065-45CC-B4FC-023F791049B0}"/>
                </a:ext>
              </a:extLst>
            </p:cNvPr>
            <p:cNvSpPr/>
            <p:nvPr/>
          </p:nvSpPr>
          <p:spPr>
            <a:xfrm>
              <a:off x="4582862" y="3358110"/>
              <a:ext cx="653507" cy="6535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                     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Прямоугольник 118">
              <a:extLst>
                <a:ext uri="{FF2B5EF4-FFF2-40B4-BE49-F238E27FC236}">
                  <a16:creationId xmlns:a16="http://schemas.microsoft.com/office/drawing/2014/main" id="{54402F80-F520-43A7-AFFB-8B97870A527D}"/>
                </a:ext>
              </a:extLst>
            </p:cNvPr>
            <p:cNvSpPr/>
            <p:nvPr/>
          </p:nvSpPr>
          <p:spPr>
            <a:xfrm>
              <a:off x="1735741" y="3358111"/>
              <a:ext cx="3187878" cy="6535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Прямоугольник 119">
              <a:extLst>
                <a:ext uri="{FF2B5EF4-FFF2-40B4-BE49-F238E27FC236}">
                  <a16:creationId xmlns:a16="http://schemas.microsoft.com/office/drawing/2014/main" id="{8178B493-DFCC-4B70-90FC-D8330ADC3047}"/>
                </a:ext>
              </a:extLst>
            </p:cNvPr>
            <p:cNvSpPr/>
            <p:nvPr/>
          </p:nvSpPr>
          <p:spPr>
            <a:xfrm>
              <a:off x="1416843" y="3136889"/>
              <a:ext cx="3819525" cy="560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    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Полилиния: фигура 63">
              <a:extLst>
                <a:ext uri="{FF2B5EF4-FFF2-40B4-BE49-F238E27FC236}">
                  <a16:creationId xmlns:a16="http://schemas.microsoft.com/office/drawing/2014/main" id="{BD106CD4-6D7E-45A7-BE88-D651876E24E0}"/>
                </a:ext>
              </a:extLst>
            </p:cNvPr>
            <p:cNvSpPr/>
            <p:nvPr/>
          </p:nvSpPr>
          <p:spPr>
            <a:xfrm>
              <a:off x="1416132" y="3139271"/>
              <a:ext cx="3820238" cy="874729"/>
            </a:xfrm>
            <a:custGeom>
              <a:avLst/>
              <a:gdLst>
                <a:gd name="connsiteX0" fmla="*/ 711 w 3820238"/>
                <a:gd name="connsiteY0" fmla="*/ 0 h 874729"/>
                <a:gd name="connsiteX1" fmla="*/ 3820236 w 3820238"/>
                <a:gd name="connsiteY1" fmla="*/ 0 h 874729"/>
                <a:gd name="connsiteX2" fmla="*/ 3820236 w 3820238"/>
                <a:gd name="connsiteY2" fmla="*/ 547965 h 874729"/>
                <a:gd name="connsiteX3" fmla="*/ 3820238 w 3820238"/>
                <a:gd name="connsiteY3" fmla="*/ 547975 h 874729"/>
                <a:gd name="connsiteX4" fmla="*/ 3820236 w 3820238"/>
                <a:gd name="connsiteY4" fmla="*/ 547985 h 874729"/>
                <a:gd name="connsiteX5" fmla="*/ 3820236 w 3820238"/>
                <a:gd name="connsiteY5" fmla="*/ 560728 h 874729"/>
                <a:gd name="connsiteX6" fmla="*/ 3817664 w 3820238"/>
                <a:gd name="connsiteY6" fmla="*/ 560728 h 874729"/>
                <a:gd name="connsiteX7" fmla="*/ 3794560 w 3820238"/>
                <a:gd name="connsiteY7" fmla="*/ 675162 h 874729"/>
                <a:gd name="connsiteX8" fmla="*/ 3559337 w 3820238"/>
                <a:gd name="connsiteY8" fmla="*/ 868091 h 874729"/>
                <a:gd name="connsiteX9" fmla="*/ 3507487 w 3820238"/>
                <a:gd name="connsiteY9" fmla="*/ 873317 h 874729"/>
                <a:gd name="connsiteX10" fmla="*/ 3507487 w 3820238"/>
                <a:gd name="connsiteY10" fmla="*/ 874729 h 874729"/>
                <a:gd name="connsiteX11" fmla="*/ 3493484 w 3820238"/>
                <a:gd name="connsiteY11" fmla="*/ 874729 h 874729"/>
                <a:gd name="connsiteX12" fmla="*/ 326754 w 3820238"/>
                <a:gd name="connsiteY12" fmla="*/ 874729 h 874729"/>
                <a:gd name="connsiteX13" fmla="*/ 319609 w 3820238"/>
                <a:gd name="connsiteY13" fmla="*/ 874729 h 874729"/>
                <a:gd name="connsiteX14" fmla="*/ 319609 w 3820238"/>
                <a:gd name="connsiteY14" fmla="*/ 874009 h 874729"/>
                <a:gd name="connsiteX15" fmla="*/ 260902 w 3820238"/>
                <a:gd name="connsiteY15" fmla="*/ 868091 h 874729"/>
                <a:gd name="connsiteX16" fmla="*/ 19827 w 3820238"/>
                <a:gd name="connsiteY16" fmla="*/ 660324 h 874729"/>
                <a:gd name="connsiteX17" fmla="*/ 2251 w 3820238"/>
                <a:gd name="connsiteY17" fmla="*/ 560728 h 874729"/>
                <a:gd name="connsiteX18" fmla="*/ 711 w 3820238"/>
                <a:gd name="connsiteY18" fmla="*/ 560728 h 874729"/>
                <a:gd name="connsiteX19" fmla="*/ 711 w 3820238"/>
                <a:gd name="connsiteY19" fmla="*/ 552004 h 874729"/>
                <a:gd name="connsiteX20" fmla="*/ 0 w 3820238"/>
                <a:gd name="connsiteY20" fmla="*/ 547975 h 874729"/>
                <a:gd name="connsiteX21" fmla="*/ 711 w 3820238"/>
                <a:gd name="connsiteY21" fmla="*/ 543946 h 87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20238" h="874729">
                  <a:moveTo>
                    <a:pt x="711" y="0"/>
                  </a:moveTo>
                  <a:lnTo>
                    <a:pt x="3820236" y="0"/>
                  </a:lnTo>
                  <a:lnTo>
                    <a:pt x="3820236" y="547965"/>
                  </a:lnTo>
                  <a:lnTo>
                    <a:pt x="3820238" y="547975"/>
                  </a:lnTo>
                  <a:lnTo>
                    <a:pt x="3820236" y="547985"/>
                  </a:lnTo>
                  <a:lnTo>
                    <a:pt x="3820236" y="560728"/>
                  </a:lnTo>
                  <a:lnTo>
                    <a:pt x="3817664" y="560728"/>
                  </a:lnTo>
                  <a:lnTo>
                    <a:pt x="3794560" y="675162"/>
                  </a:lnTo>
                  <a:cubicBezTo>
                    <a:pt x="3753224" y="772893"/>
                    <a:pt x="3665691" y="846327"/>
                    <a:pt x="3559337" y="868091"/>
                  </a:cubicBezTo>
                  <a:lnTo>
                    <a:pt x="3507487" y="873317"/>
                  </a:lnTo>
                  <a:lnTo>
                    <a:pt x="3507487" y="874729"/>
                  </a:lnTo>
                  <a:lnTo>
                    <a:pt x="3493484" y="874729"/>
                  </a:lnTo>
                  <a:lnTo>
                    <a:pt x="326754" y="874729"/>
                  </a:lnTo>
                  <a:lnTo>
                    <a:pt x="319609" y="874729"/>
                  </a:lnTo>
                  <a:lnTo>
                    <a:pt x="319609" y="874009"/>
                  </a:lnTo>
                  <a:lnTo>
                    <a:pt x="260902" y="868091"/>
                  </a:lnTo>
                  <a:cubicBezTo>
                    <a:pt x="149230" y="845239"/>
                    <a:pt x="58308" y="765420"/>
                    <a:pt x="19827" y="660324"/>
                  </a:cubicBezTo>
                  <a:lnTo>
                    <a:pt x="2251" y="560728"/>
                  </a:lnTo>
                  <a:lnTo>
                    <a:pt x="711" y="560728"/>
                  </a:lnTo>
                  <a:lnTo>
                    <a:pt x="711" y="552004"/>
                  </a:lnTo>
                  <a:lnTo>
                    <a:pt x="0" y="547975"/>
                  </a:lnTo>
                  <a:lnTo>
                    <a:pt x="711" y="5439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2" name="Прямоугольник 121"/>
          <p:cNvSpPr/>
          <p:nvPr/>
        </p:nvSpPr>
        <p:spPr>
          <a:xfrm>
            <a:off x="136177" y="5874137"/>
            <a:ext cx="244170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Муниципальный  проект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«Молодежный </a:t>
            </a:r>
            <a:endParaRPr kumimoji="0" lang="ru-RU" sz="13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трудовой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отряд»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6,8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млн.руб.</a:t>
            </a:r>
          </a:p>
        </p:txBody>
      </p: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02BCBD05-1ED1-449C-8368-DCDCD5A7D7E3}"/>
              </a:ext>
            </a:extLst>
          </p:cNvPr>
          <p:cNvGrpSpPr/>
          <p:nvPr/>
        </p:nvGrpSpPr>
        <p:grpSpPr>
          <a:xfrm>
            <a:off x="2693115" y="5095380"/>
            <a:ext cx="2593098" cy="1700268"/>
            <a:chOff x="1234105" y="2130724"/>
            <a:chExt cx="4185000" cy="206327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EFEDCD5D-0380-41E1-8BDC-466193DDA0F2}"/>
                </a:ext>
              </a:extLst>
            </p:cNvPr>
            <p:cNvSpPr/>
            <p:nvPr/>
          </p:nvSpPr>
          <p:spPr>
            <a:xfrm>
              <a:off x="2042428" y="2305763"/>
              <a:ext cx="277144" cy="495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Овал 124">
              <a:extLst>
                <a:ext uri="{FF2B5EF4-FFF2-40B4-BE49-F238E27FC236}">
                  <a16:creationId xmlns:a16="http://schemas.microsoft.com/office/drawing/2014/main" id="{9F038620-031E-41E8-8F10-DFE9C1923A85}"/>
                </a:ext>
              </a:extLst>
            </p:cNvPr>
            <p:cNvSpPr/>
            <p:nvPr/>
          </p:nvSpPr>
          <p:spPr>
            <a:xfrm>
              <a:off x="4337428" y="2304000"/>
              <a:ext cx="277144" cy="495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Прямоугольник: скругленные углы 54">
              <a:extLst>
                <a:ext uri="{FF2B5EF4-FFF2-40B4-BE49-F238E27FC236}">
                  <a16:creationId xmlns:a16="http://schemas.microsoft.com/office/drawing/2014/main" id="{70B9D43B-4AA8-4D46-95CB-AB5EAA03AD6D}"/>
                </a:ext>
              </a:extLst>
            </p:cNvPr>
            <p:cNvSpPr/>
            <p:nvPr/>
          </p:nvSpPr>
          <p:spPr>
            <a:xfrm>
              <a:off x="1416000" y="2439000"/>
              <a:ext cx="3825000" cy="1575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Полилиния: фигура 55">
              <a:extLst>
                <a:ext uri="{FF2B5EF4-FFF2-40B4-BE49-F238E27FC236}">
                  <a16:creationId xmlns:a16="http://schemas.microsoft.com/office/drawing/2014/main" id="{E6AC372D-74C3-43D6-8F19-69374BC9182A}"/>
                </a:ext>
              </a:extLst>
            </p:cNvPr>
            <p:cNvSpPr/>
            <p:nvPr/>
          </p:nvSpPr>
          <p:spPr>
            <a:xfrm>
              <a:off x="2181000" y="2304000"/>
              <a:ext cx="2295000" cy="270000"/>
            </a:xfrm>
            <a:custGeom>
              <a:avLst/>
              <a:gdLst>
                <a:gd name="connsiteX0" fmla="*/ 0 w 2295000"/>
                <a:gd name="connsiteY0" fmla="*/ 0 h 270000"/>
                <a:gd name="connsiteX1" fmla="*/ 45001 w 2295000"/>
                <a:gd name="connsiteY1" fmla="*/ 0 h 270000"/>
                <a:gd name="connsiteX2" fmla="*/ 2249999 w 2295000"/>
                <a:gd name="connsiteY2" fmla="*/ 0 h 270000"/>
                <a:gd name="connsiteX3" fmla="*/ 2295000 w 2295000"/>
                <a:gd name="connsiteY3" fmla="*/ 0 h 270000"/>
                <a:gd name="connsiteX4" fmla="*/ 2295000 w 2295000"/>
                <a:gd name="connsiteY4" fmla="*/ 45001 h 270000"/>
                <a:gd name="connsiteX5" fmla="*/ 2295000 w 2295000"/>
                <a:gd name="connsiteY5" fmla="*/ 90000 h 270000"/>
                <a:gd name="connsiteX6" fmla="*/ 2295000 w 2295000"/>
                <a:gd name="connsiteY6" fmla="*/ 224999 h 270000"/>
                <a:gd name="connsiteX7" fmla="*/ 2249999 w 2295000"/>
                <a:gd name="connsiteY7" fmla="*/ 270000 h 270000"/>
                <a:gd name="connsiteX8" fmla="*/ 45001 w 2295000"/>
                <a:gd name="connsiteY8" fmla="*/ 270000 h 270000"/>
                <a:gd name="connsiteX9" fmla="*/ 0 w 2295000"/>
                <a:gd name="connsiteY9" fmla="*/ 224999 h 270000"/>
                <a:gd name="connsiteX10" fmla="*/ 0 w 2295000"/>
                <a:gd name="connsiteY10" fmla="*/ 90000 h 270000"/>
                <a:gd name="connsiteX11" fmla="*/ 0 w 2295000"/>
                <a:gd name="connsiteY11" fmla="*/ 45001 h 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5000" h="270000">
                  <a:moveTo>
                    <a:pt x="0" y="0"/>
                  </a:moveTo>
                  <a:lnTo>
                    <a:pt x="45001" y="0"/>
                  </a:lnTo>
                  <a:lnTo>
                    <a:pt x="2249999" y="0"/>
                  </a:lnTo>
                  <a:lnTo>
                    <a:pt x="2295000" y="0"/>
                  </a:lnTo>
                  <a:lnTo>
                    <a:pt x="2295000" y="45001"/>
                  </a:lnTo>
                  <a:lnTo>
                    <a:pt x="2295000" y="90000"/>
                  </a:lnTo>
                  <a:lnTo>
                    <a:pt x="2295000" y="224999"/>
                  </a:lnTo>
                  <a:cubicBezTo>
                    <a:pt x="2295000" y="249852"/>
                    <a:pt x="2274852" y="270000"/>
                    <a:pt x="2249999" y="270000"/>
                  </a:cubicBezTo>
                  <a:lnTo>
                    <a:pt x="45001" y="270000"/>
                  </a:lnTo>
                  <a:cubicBezTo>
                    <a:pt x="20148" y="270000"/>
                    <a:pt x="0" y="249852"/>
                    <a:pt x="0" y="224999"/>
                  </a:cubicBezTo>
                  <a:lnTo>
                    <a:pt x="0" y="90000"/>
                  </a:lnTo>
                  <a:lnTo>
                    <a:pt x="0" y="4500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Овал 127">
              <a:extLst>
                <a:ext uri="{FF2B5EF4-FFF2-40B4-BE49-F238E27FC236}">
                  <a16:creationId xmlns:a16="http://schemas.microsoft.com/office/drawing/2014/main" id="{84BEB883-41B2-4BA7-A722-1AFB4702996B}"/>
                </a:ext>
              </a:extLst>
            </p:cNvPr>
            <p:cNvSpPr/>
            <p:nvPr/>
          </p:nvSpPr>
          <p:spPr>
            <a:xfrm>
              <a:off x="3020445" y="2130724"/>
              <a:ext cx="648691" cy="52047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" name="Полилиния: фигура 57">
              <a:extLst>
                <a:ext uri="{FF2B5EF4-FFF2-40B4-BE49-F238E27FC236}">
                  <a16:creationId xmlns:a16="http://schemas.microsoft.com/office/drawing/2014/main" id="{94B274B7-E647-4668-B6A5-1060EFF605E6}"/>
                </a:ext>
              </a:extLst>
            </p:cNvPr>
            <p:cNvSpPr/>
            <p:nvPr/>
          </p:nvSpPr>
          <p:spPr>
            <a:xfrm>
              <a:off x="1418944" y="3139271"/>
              <a:ext cx="3817425" cy="874728"/>
            </a:xfrm>
            <a:custGeom>
              <a:avLst/>
              <a:gdLst>
                <a:gd name="connsiteX0" fmla="*/ 281 w 3817425"/>
                <a:gd name="connsiteY0" fmla="*/ 0 h 874728"/>
                <a:gd name="connsiteX1" fmla="*/ 3817425 w 3817425"/>
                <a:gd name="connsiteY1" fmla="*/ 0 h 874728"/>
                <a:gd name="connsiteX2" fmla="*/ 3817425 w 3817425"/>
                <a:gd name="connsiteY2" fmla="*/ 561514 h 874728"/>
                <a:gd name="connsiteX3" fmla="*/ 3817425 w 3817425"/>
                <a:gd name="connsiteY3" fmla="*/ 565051 h 874728"/>
                <a:gd name="connsiteX4" fmla="*/ 3816711 w 3817425"/>
                <a:gd name="connsiteY4" fmla="*/ 565051 h 874728"/>
                <a:gd name="connsiteX5" fmla="*/ 3792811 w 3817425"/>
                <a:gd name="connsiteY5" fmla="*/ 683431 h 874728"/>
                <a:gd name="connsiteX6" fmla="*/ 3504211 w 3817425"/>
                <a:gd name="connsiteY6" fmla="*/ 874728 h 874728"/>
                <a:gd name="connsiteX7" fmla="*/ 3497773 w 3817425"/>
                <a:gd name="connsiteY7" fmla="*/ 874079 h 874728"/>
                <a:gd name="connsiteX8" fmla="*/ 319652 w 3817425"/>
                <a:gd name="connsiteY8" fmla="*/ 874079 h 874728"/>
                <a:gd name="connsiteX9" fmla="*/ 313214 w 3817425"/>
                <a:gd name="connsiteY9" fmla="*/ 874728 h 874728"/>
                <a:gd name="connsiteX10" fmla="*/ 24614 w 3817425"/>
                <a:gd name="connsiteY10" fmla="*/ 683431 h 874728"/>
                <a:gd name="connsiteX11" fmla="*/ 714 w 3817425"/>
                <a:gd name="connsiteY11" fmla="*/ 565051 h 874728"/>
                <a:gd name="connsiteX12" fmla="*/ 281 w 3817425"/>
                <a:gd name="connsiteY12" fmla="*/ 565051 h 874728"/>
                <a:gd name="connsiteX13" fmla="*/ 281 w 3817425"/>
                <a:gd name="connsiteY13" fmla="*/ 562907 h 874728"/>
                <a:gd name="connsiteX14" fmla="*/ 0 w 3817425"/>
                <a:gd name="connsiteY14" fmla="*/ 561514 h 874728"/>
                <a:gd name="connsiteX15" fmla="*/ 281 w 3817425"/>
                <a:gd name="connsiteY15" fmla="*/ 560121 h 87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17425" h="874728">
                  <a:moveTo>
                    <a:pt x="281" y="0"/>
                  </a:moveTo>
                  <a:lnTo>
                    <a:pt x="3817425" y="0"/>
                  </a:lnTo>
                  <a:lnTo>
                    <a:pt x="3817425" y="561514"/>
                  </a:lnTo>
                  <a:lnTo>
                    <a:pt x="3817425" y="565051"/>
                  </a:lnTo>
                  <a:lnTo>
                    <a:pt x="3816711" y="565051"/>
                  </a:lnTo>
                  <a:lnTo>
                    <a:pt x="3792811" y="683431"/>
                  </a:lnTo>
                  <a:cubicBezTo>
                    <a:pt x="3745263" y="795848"/>
                    <a:pt x="3633948" y="874728"/>
                    <a:pt x="3504211" y="874728"/>
                  </a:cubicBezTo>
                  <a:lnTo>
                    <a:pt x="3497773" y="874079"/>
                  </a:lnTo>
                  <a:lnTo>
                    <a:pt x="319652" y="874079"/>
                  </a:lnTo>
                  <a:lnTo>
                    <a:pt x="313214" y="874728"/>
                  </a:lnTo>
                  <a:cubicBezTo>
                    <a:pt x="183477" y="874728"/>
                    <a:pt x="72162" y="795848"/>
                    <a:pt x="24614" y="683431"/>
                  </a:cubicBezTo>
                  <a:lnTo>
                    <a:pt x="714" y="565051"/>
                  </a:lnTo>
                  <a:lnTo>
                    <a:pt x="281" y="565051"/>
                  </a:lnTo>
                  <a:lnTo>
                    <a:pt x="281" y="562907"/>
                  </a:lnTo>
                  <a:lnTo>
                    <a:pt x="0" y="561514"/>
                  </a:lnTo>
                  <a:lnTo>
                    <a:pt x="281" y="560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Прямоугольник 129">
              <a:extLst>
                <a:ext uri="{FF2B5EF4-FFF2-40B4-BE49-F238E27FC236}">
                  <a16:creationId xmlns:a16="http://schemas.microsoft.com/office/drawing/2014/main" id="{57D47CD5-55C5-4C23-A350-2403F03411FD}"/>
                </a:ext>
              </a:extLst>
            </p:cNvPr>
            <p:cNvSpPr/>
            <p:nvPr/>
          </p:nvSpPr>
          <p:spPr>
            <a:xfrm>
              <a:off x="1234105" y="3147492"/>
              <a:ext cx="4185000" cy="104650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" name="Овал 130">
              <a:extLst>
                <a:ext uri="{FF2B5EF4-FFF2-40B4-BE49-F238E27FC236}">
                  <a16:creationId xmlns:a16="http://schemas.microsoft.com/office/drawing/2014/main" id="{99520C18-07E1-431F-AB49-E352B056253D}"/>
                </a:ext>
              </a:extLst>
            </p:cNvPr>
            <p:cNvSpPr/>
            <p:nvPr/>
          </p:nvSpPr>
          <p:spPr>
            <a:xfrm>
              <a:off x="1416132" y="3358110"/>
              <a:ext cx="653507" cy="6535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Овал 131">
              <a:extLst>
                <a:ext uri="{FF2B5EF4-FFF2-40B4-BE49-F238E27FC236}">
                  <a16:creationId xmlns:a16="http://schemas.microsoft.com/office/drawing/2014/main" id="{8CE56C12-B065-45CC-B4FC-023F791049B0}"/>
                </a:ext>
              </a:extLst>
            </p:cNvPr>
            <p:cNvSpPr/>
            <p:nvPr/>
          </p:nvSpPr>
          <p:spPr>
            <a:xfrm>
              <a:off x="4582862" y="3358110"/>
              <a:ext cx="653507" cy="6535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                     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" name="Прямоугольник 132">
              <a:extLst>
                <a:ext uri="{FF2B5EF4-FFF2-40B4-BE49-F238E27FC236}">
                  <a16:creationId xmlns:a16="http://schemas.microsoft.com/office/drawing/2014/main" id="{54402F80-F520-43A7-AFFB-8B97870A527D}"/>
                </a:ext>
              </a:extLst>
            </p:cNvPr>
            <p:cNvSpPr/>
            <p:nvPr/>
          </p:nvSpPr>
          <p:spPr>
            <a:xfrm>
              <a:off x="1735741" y="3358111"/>
              <a:ext cx="3187878" cy="6535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Прямоугольник 133">
              <a:extLst>
                <a:ext uri="{FF2B5EF4-FFF2-40B4-BE49-F238E27FC236}">
                  <a16:creationId xmlns:a16="http://schemas.microsoft.com/office/drawing/2014/main" id="{8178B493-DFCC-4B70-90FC-D8330ADC3047}"/>
                </a:ext>
              </a:extLst>
            </p:cNvPr>
            <p:cNvSpPr/>
            <p:nvPr/>
          </p:nvSpPr>
          <p:spPr>
            <a:xfrm>
              <a:off x="1416843" y="3136889"/>
              <a:ext cx="3819525" cy="560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    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Полилиния: фигура 63">
              <a:extLst>
                <a:ext uri="{FF2B5EF4-FFF2-40B4-BE49-F238E27FC236}">
                  <a16:creationId xmlns:a16="http://schemas.microsoft.com/office/drawing/2014/main" id="{BD106CD4-6D7E-45A7-BE88-D651876E24E0}"/>
                </a:ext>
              </a:extLst>
            </p:cNvPr>
            <p:cNvSpPr/>
            <p:nvPr/>
          </p:nvSpPr>
          <p:spPr>
            <a:xfrm>
              <a:off x="1416132" y="3139271"/>
              <a:ext cx="3820238" cy="874729"/>
            </a:xfrm>
            <a:custGeom>
              <a:avLst/>
              <a:gdLst>
                <a:gd name="connsiteX0" fmla="*/ 711 w 3820238"/>
                <a:gd name="connsiteY0" fmla="*/ 0 h 874729"/>
                <a:gd name="connsiteX1" fmla="*/ 3820236 w 3820238"/>
                <a:gd name="connsiteY1" fmla="*/ 0 h 874729"/>
                <a:gd name="connsiteX2" fmla="*/ 3820236 w 3820238"/>
                <a:gd name="connsiteY2" fmla="*/ 547965 h 874729"/>
                <a:gd name="connsiteX3" fmla="*/ 3820238 w 3820238"/>
                <a:gd name="connsiteY3" fmla="*/ 547975 h 874729"/>
                <a:gd name="connsiteX4" fmla="*/ 3820236 w 3820238"/>
                <a:gd name="connsiteY4" fmla="*/ 547985 h 874729"/>
                <a:gd name="connsiteX5" fmla="*/ 3820236 w 3820238"/>
                <a:gd name="connsiteY5" fmla="*/ 560728 h 874729"/>
                <a:gd name="connsiteX6" fmla="*/ 3817664 w 3820238"/>
                <a:gd name="connsiteY6" fmla="*/ 560728 h 874729"/>
                <a:gd name="connsiteX7" fmla="*/ 3794560 w 3820238"/>
                <a:gd name="connsiteY7" fmla="*/ 675162 h 874729"/>
                <a:gd name="connsiteX8" fmla="*/ 3559337 w 3820238"/>
                <a:gd name="connsiteY8" fmla="*/ 868091 h 874729"/>
                <a:gd name="connsiteX9" fmla="*/ 3507487 w 3820238"/>
                <a:gd name="connsiteY9" fmla="*/ 873317 h 874729"/>
                <a:gd name="connsiteX10" fmla="*/ 3507487 w 3820238"/>
                <a:gd name="connsiteY10" fmla="*/ 874729 h 874729"/>
                <a:gd name="connsiteX11" fmla="*/ 3493484 w 3820238"/>
                <a:gd name="connsiteY11" fmla="*/ 874729 h 874729"/>
                <a:gd name="connsiteX12" fmla="*/ 326754 w 3820238"/>
                <a:gd name="connsiteY12" fmla="*/ 874729 h 874729"/>
                <a:gd name="connsiteX13" fmla="*/ 319609 w 3820238"/>
                <a:gd name="connsiteY13" fmla="*/ 874729 h 874729"/>
                <a:gd name="connsiteX14" fmla="*/ 319609 w 3820238"/>
                <a:gd name="connsiteY14" fmla="*/ 874009 h 874729"/>
                <a:gd name="connsiteX15" fmla="*/ 260902 w 3820238"/>
                <a:gd name="connsiteY15" fmla="*/ 868091 h 874729"/>
                <a:gd name="connsiteX16" fmla="*/ 19827 w 3820238"/>
                <a:gd name="connsiteY16" fmla="*/ 660324 h 874729"/>
                <a:gd name="connsiteX17" fmla="*/ 2251 w 3820238"/>
                <a:gd name="connsiteY17" fmla="*/ 560728 h 874729"/>
                <a:gd name="connsiteX18" fmla="*/ 711 w 3820238"/>
                <a:gd name="connsiteY18" fmla="*/ 560728 h 874729"/>
                <a:gd name="connsiteX19" fmla="*/ 711 w 3820238"/>
                <a:gd name="connsiteY19" fmla="*/ 552004 h 874729"/>
                <a:gd name="connsiteX20" fmla="*/ 0 w 3820238"/>
                <a:gd name="connsiteY20" fmla="*/ 547975 h 874729"/>
                <a:gd name="connsiteX21" fmla="*/ 711 w 3820238"/>
                <a:gd name="connsiteY21" fmla="*/ 543946 h 87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20238" h="874729">
                  <a:moveTo>
                    <a:pt x="711" y="0"/>
                  </a:moveTo>
                  <a:lnTo>
                    <a:pt x="3820236" y="0"/>
                  </a:lnTo>
                  <a:lnTo>
                    <a:pt x="3820236" y="547965"/>
                  </a:lnTo>
                  <a:lnTo>
                    <a:pt x="3820238" y="547975"/>
                  </a:lnTo>
                  <a:lnTo>
                    <a:pt x="3820236" y="547985"/>
                  </a:lnTo>
                  <a:lnTo>
                    <a:pt x="3820236" y="560728"/>
                  </a:lnTo>
                  <a:lnTo>
                    <a:pt x="3817664" y="560728"/>
                  </a:lnTo>
                  <a:lnTo>
                    <a:pt x="3794560" y="675162"/>
                  </a:lnTo>
                  <a:cubicBezTo>
                    <a:pt x="3753224" y="772893"/>
                    <a:pt x="3665691" y="846327"/>
                    <a:pt x="3559337" y="868091"/>
                  </a:cubicBezTo>
                  <a:lnTo>
                    <a:pt x="3507487" y="873317"/>
                  </a:lnTo>
                  <a:lnTo>
                    <a:pt x="3507487" y="874729"/>
                  </a:lnTo>
                  <a:lnTo>
                    <a:pt x="3493484" y="874729"/>
                  </a:lnTo>
                  <a:lnTo>
                    <a:pt x="326754" y="874729"/>
                  </a:lnTo>
                  <a:lnTo>
                    <a:pt x="319609" y="874729"/>
                  </a:lnTo>
                  <a:lnTo>
                    <a:pt x="319609" y="874009"/>
                  </a:lnTo>
                  <a:lnTo>
                    <a:pt x="260902" y="868091"/>
                  </a:lnTo>
                  <a:cubicBezTo>
                    <a:pt x="149230" y="845239"/>
                    <a:pt x="58308" y="765420"/>
                    <a:pt x="19827" y="660324"/>
                  </a:cubicBezTo>
                  <a:lnTo>
                    <a:pt x="2251" y="560728"/>
                  </a:lnTo>
                  <a:lnTo>
                    <a:pt x="711" y="560728"/>
                  </a:lnTo>
                  <a:lnTo>
                    <a:pt x="711" y="552004"/>
                  </a:lnTo>
                  <a:lnTo>
                    <a:pt x="0" y="547975"/>
                  </a:lnTo>
                  <a:lnTo>
                    <a:pt x="711" y="5439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6" name="Прямоугольник 135"/>
          <p:cNvSpPr/>
          <p:nvPr/>
        </p:nvSpPr>
        <p:spPr>
          <a:xfrm>
            <a:off x="2794098" y="5485328"/>
            <a:ext cx="23226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Субсидии из бюджета ГМР на поддержку содействия трудовой адаптации и занятости молодежи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Кол-во несовершеннолетних </a:t>
            </a:r>
            <a:r>
              <a:rPr lang="ru-RU" sz="1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906 чел., </a:t>
            </a:r>
            <a:r>
              <a:rPr lang="ru-RU" sz="1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бригадиров </a:t>
            </a:r>
            <a:r>
              <a:rPr lang="ru-RU" sz="1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 чел.</a:t>
            </a:r>
            <a:endParaRPr lang="ru-RU" sz="1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5403527" y="1889543"/>
            <a:ext cx="3653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Мероприятия, на </a:t>
            </a:r>
            <a:r>
              <a:rPr kumimoji="0" lang="ru-RU" sz="14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развитие культуры и народов </a:t>
            </a:r>
            <a:r>
              <a:rPr kumimoji="0" lang="ru-RU" sz="1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РФ – </a:t>
            </a: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5,3 млн.руб.:</a:t>
            </a:r>
            <a:endParaRPr kumimoji="0" lang="ru-RU" sz="1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2466501" y="746010"/>
            <a:ext cx="25764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МОЛОДЕЖЬ ГМР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5406197" y="2292202"/>
            <a:ext cx="35832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Приобретение </a:t>
            </a:r>
            <a:r>
              <a:rPr kumimoji="0" lang="ru-RU" altLang="zh-CN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подарков </a:t>
            </a:r>
            <a:r>
              <a:rPr kumimoji="0" lang="ru-RU" altLang="zh-CN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ко </a:t>
            </a:r>
            <a:r>
              <a:rPr kumimoji="0" lang="ru-RU" altLang="zh-CN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Дню снятия блокады Ленинграда, к Международному дню освобождения узников фашистских концлагерей, ко Дню пожилого </a:t>
            </a:r>
            <a:r>
              <a:rPr kumimoji="0" lang="ru-RU" altLang="zh-CN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человека, </a:t>
            </a:r>
            <a:r>
              <a:rPr kumimoji="0" lang="ru-RU" altLang="zh-CN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освещение деятельности общественной палаты ГМР в газете «Гатчинская правда», приобретение билетов в театр для актива общественности </a:t>
            </a:r>
            <a:r>
              <a:rPr kumimoji="0" lang="ru-RU" altLang="zh-CN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ГМР, и </a:t>
            </a:r>
            <a:r>
              <a:rPr kumimoji="0" lang="ru-RU" altLang="zh-CN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прочее.</a:t>
            </a:r>
          </a:p>
        </p:txBody>
      </p:sp>
      <p:sp>
        <p:nvSpPr>
          <p:cNvPr id="140" name="Прямоугольник 139"/>
          <p:cNvSpPr/>
          <p:nvPr/>
        </p:nvSpPr>
        <p:spPr>
          <a:xfrm>
            <a:off x="5401659" y="3818946"/>
            <a:ext cx="35567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Иные МБТ на </a:t>
            </a:r>
            <a:r>
              <a:rPr kumimoji="0" lang="ru-RU" sz="14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проведение мероприятий, направленных на укрепление межнационального и межконфессионального согласия и </a:t>
            </a:r>
            <a:r>
              <a:rPr kumimoji="0" lang="ru-RU" sz="1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поддержку – </a:t>
            </a: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1,7 </a:t>
            </a:r>
            <a:r>
              <a:rPr kumimoji="0" lang="ru-RU" sz="1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млн.руб</a:t>
            </a: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.:</a:t>
            </a:r>
            <a:endParaRPr kumimoji="0" lang="ru-RU" sz="1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5483228" y="5056275"/>
            <a:ext cx="363052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altLang="zh-CN" sz="1400" b="1" i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Вырицкое</a:t>
            </a:r>
            <a:r>
              <a:rPr lang="ru-RU" altLang="zh-CN" sz="1400" b="1" i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ГП</a:t>
            </a:r>
            <a:r>
              <a:rPr kumimoji="0" lang="ru-RU" altLang="zh-CN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 «</a:t>
            </a:r>
            <a:r>
              <a:rPr kumimoji="0" lang="ru-RU" altLang="zh-CN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Легенды северных широт</a:t>
            </a:r>
            <a:r>
              <a:rPr kumimoji="0" lang="ru-RU" altLang="zh-CN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»;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zh-CN" sz="1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МО </a:t>
            </a:r>
            <a:r>
              <a:rPr kumimoji="0" lang="ru-RU" altLang="zh-CN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«Город Гатчина</a:t>
            </a:r>
            <a:r>
              <a:rPr kumimoji="0" lang="ru-RU" altLang="zh-CN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» </a:t>
            </a:r>
            <a:r>
              <a:rPr kumimoji="0" lang="ru-RU" altLang="zh-CN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 «</a:t>
            </a:r>
            <a:r>
              <a:rPr kumimoji="0" lang="ru-RU" altLang="zh-CN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Женщина года</a:t>
            </a:r>
            <a:r>
              <a:rPr kumimoji="0" lang="ru-RU" altLang="zh-CN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», «</a:t>
            </a:r>
            <a:r>
              <a:rPr kumimoji="0" lang="ru-RU" altLang="zh-CN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Человек слова и дела», </a:t>
            </a:r>
            <a:endParaRPr kumimoji="0" lang="ru-RU" altLang="zh-CN" sz="14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zh-CN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Сиверское</a:t>
            </a:r>
            <a:r>
              <a:rPr kumimoji="0" lang="ru-RU" altLang="zh-CN" sz="1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ГП</a:t>
            </a:r>
            <a:r>
              <a:rPr kumimoji="0" lang="ru-RU" altLang="zh-CN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 «</a:t>
            </a:r>
            <a:r>
              <a:rPr kumimoji="0" lang="ru-RU" altLang="zh-CN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Юханнус</a:t>
            </a:r>
            <a:r>
              <a:rPr kumimoji="0" lang="ru-RU" altLang="zh-CN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»;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altLang="zh-CN" sz="14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Войсковицкое </a:t>
            </a:r>
            <a:r>
              <a:rPr lang="ru-RU" altLang="zh-CN" sz="1400" b="1" i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</a:t>
            </a:r>
            <a:r>
              <a:rPr lang="ru-RU" altLang="zh-CN" sz="1400" i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ru-RU" altLang="zh-CN" sz="1400" b="1" i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altLang="zh-CN" sz="1400" i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«Подворье»</a:t>
            </a:r>
            <a:endParaRPr kumimoji="0" lang="ru-RU" altLang="zh-CN" sz="14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zh-CN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Таицкое</a:t>
            </a:r>
            <a:r>
              <a:rPr kumimoji="0" lang="ru-RU" altLang="zh-CN" sz="1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ГП</a:t>
            </a:r>
            <a:r>
              <a:rPr kumimoji="0" lang="ru-RU" altLang="zh-CN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 «</a:t>
            </a:r>
            <a:r>
              <a:rPr kumimoji="0" lang="ru-RU" altLang="zh-CN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Хоровод дружбы</a:t>
            </a:r>
            <a:r>
              <a:rPr kumimoji="0" lang="ru-RU" altLang="zh-CN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»;</a:t>
            </a:r>
          </a:p>
        </p:txBody>
      </p:sp>
      <p:sp>
        <p:nvSpPr>
          <p:cNvPr id="142" name="Прямоугольник 141"/>
          <p:cNvSpPr/>
          <p:nvPr/>
        </p:nvSpPr>
        <p:spPr>
          <a:xfrm>
            <a:off x="9168281" y="752616"/>
            <a:ext cx="29064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ПОДДЕРЖКА НКО в ГМР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3" name="Rectangle 17">
            <a:extLst>
              <a:ext uri="{FF2B5EF4-FFF2-40B4-BE49-F238E27FC236}">
                <a16:creationId xmlns:a16="http://schemas.microsoft.com/office/drawing/2014/main" id="{C6FA90EC-C5AC-46A7-9EBF-691E43F7D45D}"/>
              </a:ext>
            </a:extLst>
          </p:cNvPr>
          <p:cNvSpPr/>
          <p:nvPr/>
        </p:nvSpPr>
        <p:spPr>
          <a:xfrm>
            <a:off x="9168280" y="1879202"/>
            <a:ext cx="2965863" cy="2893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anchor="b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3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Проект в сфере социальной поддержке </a:t>
            </a:r>
            <a:r>
              <a:rPr kumimoji="0" lang="ru-RU" sz="13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(1 НКО); </a:t>
            </a:r>
            <a:endParaRPr kumimoji="0" lang="ru-RU" sz="13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3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Реализация социальных проектов </a:t>
            </a:r>
            <a:r>
              <a:rPr kumimoji="0" lang="ru-RU" sz="13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(20 НКО);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О</a:t>
            </a:r>
            <a:r>
              <a:rPr kumimoji="0" lang="ru-RU" sz="13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казание </a:t>
            </a:r>
            <a:r>
              <a:rPr kumimoji="0" lang="ru-RU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финансовой помощи общественным организациям, осуществляющим социальную поддержку </a:t>
            </a:r>
            <a:r>
              <a:rPr kumimoji="0" lang="ru-RU" sz="13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(1 НКО);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3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Реализация НКО в сфере физической культуры и спорта </a:t>
            </a:r>
            <a:r>
              <a:rPr kumimoji="0" lang="ru-RU" sz="13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(3 НКО);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3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Инициативные группы граждан (женских советов, семейных советов, клубов) </a:t>
            </a:r>
            <a:r>
              <a:rPr kumimoji="0" lang="ru-RU" sz="13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(1 НКО);</a:t>
            </a:r>
            <a:endParaRPr kumimoji="0" lang="ru-RU" sz="13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932844" y="54863"/>
            <a:ext cx="3218940" cy="676322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ОБЩЕСТВЕННОЕ РАЗВИТИЕ</a:t>
            </a:r>
            <a:endParaRPr lang="ru-RU" sz="20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5" name="Picture 1" descr="C:\Users\mma-econ\Desktop\410px-Coat_of_Arms_of_Gatchina_rayon_(Leningrad_oblast)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08" y="95683"/>
            <a:ext cx="695400" cy="86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01" y="2559886"/>
            <a:ext cx="2102895" cy="1401931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gtn-pravda.ru/static/2022/09/kvest5.jpg.c12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81" y="4063915"/>
            <a:ext cx="2086970" cy="1391313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47channel.ru/media/photos/29226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0"/>
          <a:stretch/>
        </p:blipFill>
        <p:spPr bwMode="auto">
          <a:xfrm>
            <a:off x="9213303" y="4898757"/>
            <a:ext cx="2621479" cy="1766932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un9-10.userapi.com/s/v1/ig2/xGoTD4L5wEDq-EdqvJADItFRupc1ddAbFAkMxKFC5wwdjQtG7LSYNqlsbErJINCij8qi0q9jCZ0jugfiMFpc3jUO.jpg?quality=95&amp;as=32x24,48x36,72x54,108x81,160x120,240x180,360x270,480x360,540x405,640x480,720x540,1080x810,1280x960,1440x1080,1600x1200&amp;from=bu&amp;u=d3-bTqJbjX8DQ-SG7TIkWb31PdNK-qTkSac-fOFv-BQ&amp;cs=807x60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7"/>
          <a:stretch/>
        </p:blipFill>
        <p:spPr bwMode="auto">
          <a:xfrm>
            <a:off x="122124" y="1063758"/>
            <a:ext cx="2096327" cy="139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9081C4A9-3FC4-416B-A4ED-E934BB7A1A07}"/>
              </a:ext>
            </a:extLst>
          </p:cNvPr>
          <p:cNvGrpSpPr/>
          <p:nvPr/>
        </p:nvGrpSpPr>
        <p:grpSpPr>
          <a:xfrm>
            <a:off x="11696294" y="6381328"/>
            <a:ext cx="408557" cy="360040"/>
            <a:chOff x="568875" y="1935831"/>
            <a:chExt cx="2185725" cy="2257792"/>
          </a:xfrm>
        </p:grpSpPr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5656938B-8F64-4D4A-8CD2-EC8287339433}"/>
                </a:ext>
              </a:extLst>
            </p:cNvPr>
            <p:cNvGrpSpPr/>
            <p:nvPr/>
          </p:nvGrpSpPr>
          <p:grpSpPr>
            <a:xfrm>
              <a:off x="647486" y="1935831"/>
              <a:ext cx="2028514" cy="2257792"/>
              <a:chOff x="647486" y="1935831"/>
              <a:chExt cx="2028514" cy="2257792"/>
            </a:xfrm>
          </p:grpSpPr>
          <p:sp>
            <p:nvSpPr>
              <p:cNvPr id="75" name="Полилиния: фигура 6">
                <a:extLst>
                  <a:ext uri="{FF2B5EF4-FFF2-40B4-BE49-F238E27FC236}">
                    <a16:creationId xmlns:a16="http://schemas.microsoft.com/office/drawing/2014/main" id="{5A8D5A46-A55D-4E44-AD1F-1449E7A7B6FA}"/>
                  </a:ext>
                </a:extLst>
              </p:cNvPr>
              <p:cNvSpPr/>
              <p:nvPr/>
            </p:nvSpPr>
            <p:spPr>
              <a:xfrm rot="10800000">
                <a:off x="911117" y="2152141"/>
                <a:ext cx="1501247" cy="1670932"/>
              </a:xfrm>
              <a:custGeom>
                <a:avLst/>
                <a:gdLst>
                  <a:gd name="connsiteX0" fmla="*/ 1147500 w 2297028"/>
                  <a:gd name="connsiteY0" fmla="*/ 0 h 2556656"/>
                  <a:gd name="connsiteX1" fmla="*/ 2295000 w 2297028"/>
                  <a:gd name="connsiteY1" fmla="*/ 765000 h 2556656"/>
                  <a:gd name="connsiteX2" fmla="*/ 2297028 w 2297028"/>
                  <a:gd name="connsiteY2" fmla="*/ 765000 h 2556656"/>
                  <a:gd name="connsiteX3" fmla="*/ 2297028 w 2297028"/>
                  <a:gd name="connsiteY3" fmla="*/ 1710000 h 2556656"/>
                  <a:gd name="connsiteX4" fmla="*/ 2295000 w 2297028"/>
                  <a:gd name="connsiteY4" fmla="*/ 1710000 h 2556656"/>
                  <a:gd name="connsiteX5" fmla="*/ 2295000 w 2297028"/>
                  <a:gd name="connsiteY5" fmla="*/ 1996989 h 2556656"/>
                  <a:gd name="connsiteX6" fmla="*/ 1735333 w 2297028"/>
                  <a:gd name="connsiteY6" fmla="*/ 2556656 h 2556656"/>
                  <a:gd name="connsiteX7" fmla="*/ 559667 w 2297028"/>
                  <a:gd name="connsiteY7" fmla="*/ 2556656 h 2556656"/>
                  <a:gd name="connsiteX8" fmla="*/ 0 w 2297028"/>
                  <a:gd name="connsiteY8" fmla="*/ 1996989 h 2556656"/>
                  <a:gd name="connsiteX9" fmla="*/ 0 w 2297028"/>
                  <a:gd name="connsiteY9" fmla="*/ 1710000 h 2556656"/>
                  <a:gd name="connsiteX10" fmla="*/ 0 w 2297028"/>
                  <a:gd name="connsiteY10" fmla="*/ 1631323 h 2556656"/>
                  <a:gd name="connsiteX11" fmla="*/ 0 w 2297028"/>
                  <a:gd name="connsiteY11" fmla="*/ 765000 h 255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97028" h="2556656">
                    <a:moveTo>
                      <a:pt x="1147500" y="0"/>
                    </a:moveTo>
                    <a:lnTo>
                      <a:pt x="2295000" y="765000"/>
                    </a:lnTo>
                    <a:lnTo>
                      <a:pt x="2297028" y="765000"/>
                    </a:lnTo>
                    <a:lnTo>
                      <a:pt x="2297028" y="1710000"/>
                    </a:lnTo>
                    <a:lnTo>
                      <a:pt x="2295000" y="1710000"/>
                    </a:lnTo>
                    <a:lnTo>
                      <a:pt x="2295000" y="1996989"/>
                    </a:lnTo>
                    <a:cubicBezTo>
                      <a:pt x="2295000" y="2306085"/>
                      <a:pt x="2044429" y="2556656"/>
                      <a:pt x="1735333" y="2556656"/>
                    </a:cubicBezTo>
                    <a:lnTo>
                      <a:pt x="559667" y="2556656"/>
                    </a:lnTo>
                    <a:cubicBezTo>
                      <a:pt x="250571" y="2556656"/>
                      <a:pt x="0" y="2306085"/>
                      <a:pt x="0" y="1996989"/>
                    </a:cubicBezTo>
                    <a:lnTo>
                      <a:pt x="0" y="1710000"/>
                    </a:lnTo>
                    <a:lnTo>
                      <a:pt x="0" y="1631323"/>
                    </a:lnTo>
                    <a:lnTo>
                      <a:pt x="0" y="76500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Полилиния: фигура 12">
                <a:extLst>
                  <a:ext uri="{FF2B5EF4-FFF2-40B4-BE49-F238E27FC236}">
                    <a16:creationId xmlns:a16="http://schemas.microsoft.com/office/drawing/2014/main" id="{E23E0B46-5895-4E95-8007-FBA745E3933D}"/>
                  </a:ext>
                </a:extLst>
              </p:cNvPr>
              <p:cNvSpPr/>
              <p:nvPr/>
            </p:nvSpPr>
            <p:spPr>
              <a:xfrm rot="10800000">
                <a:off x="647486" y="1935831"/>
                <a:ext cx="2028514" cy="2257792"/>
              </a:xfrm>
              <a:custGeom>
                <a:avLst/>
                <a:gdLst>
                  <a:gd name="connsiteX0" fmla="*/ 1617970 w 2293451"/>
                  <a:gd name="connsiteY0" fmla="*/ 2350103 h 2552675"/>
                  <a:gd name="connsiteX1" fmla="*/ 2067410 w 2293451"/>
                  <a:gd name="connsiteY1" fmla="*/ 1900663 h 2552675"/>
                  <a:gd name="connsiteX2" fmla="*/ 2067410 w 2293451"/>
                  <a:gd name="connsiteY2" fmla="*/ 1670197 h 2552675"/>
                  <a:gd name="connsiteX3" fmla="*/ 2069039 w 2293451"/>
                  <a:gd name="connsiteY3" fmla="*/ 1670197 h 2552675"/>
                  <a:gd name="connsiteX4" fmla="*/ 2069039 w 2293451"/>
                  <a:gd name="connsiteY4" fmla="*/ 911316 h 2552675"/>
                  <a:gd name="connsiteX5" fmla="*/ 2067410 w 2293451"/>
                  <a:gd name="connsiteY5" fmla="*/ 911316 h 2552675"/>
                  <a:gd name="connsiteX6" fmla="*/ 1145912 w 2293451"/>
                  <a:gd name="connsiteY6" fmla="*/ 296983 h 2552675"/>
                  <a:gd name="connsiteX7" fmla="*/ 224413 w 2293451"/>
                  <a:gd name="connsiteY7" fmla="*/ 911316 h 2552675"/>
                  <a:gd name="connsiteX8" fmla="*/ 224413 w 2293451"/>
                  <a:gd name="connsiteY8" fmla="*/ 1607015 h 2552675"/>
                  <a:gd name="connsiteX9" fmla="*/ 224413 w 2293451"/>
                  <a:gd name="connsiteY9" fmla="*/ 1670197 h 2552675"/>
                  <a:gd name="connsiteX10" fmla="*/ 224413 w 2293451"/>
                  <a:gd name="connsiteY10" fmla="*/ 1900663 h 2552675"/>
                  <a:gd name="connsiteX11" fmla="*/ 673853 w 2293451"/>
                  <a:gd name="connsiteY11" fmla="*/ 2350103 h 2552675"/>
                  <a:gd name="connsiteX12" fmla="*/ 1732631 w 2293451"/>
                  <a:gd name="connsiteY12" fmla="*/ 2552675 h 2552675"/>
                  <a:gd name="connsiteX13" fmla="*/ 558795 w 2293451"/>
                  <a:gd name="connsiteY13" fmla="*/ 2552675 h 2552675"/>
                  <a:gd name="connsiteX14" fmla="*/ 0 w 2293451"/>
                  <a:gd name="connsiteY14" fmla="*/ 1993880 h 2552675"/>
                  <a:gd name="connsiteX15" fmla="*/ 0 w 2293451"/>
                  <a:gd name="connsiteY15" fmla="*/ 1707338 h 2552675"/>
                  <a:gd name="connsiteX16" fmla="*/ 0 w 2293451"/>
                  <a:gd name="connsiteY16" fmla="*/ 1628783 h 2552675"/>
                  <a:gd name="connsiteX17" fmla="*/ 0 w 2293451"/>
                  <a:gd name="connsiteY17" fmla="*/ 763809 h 2552675"/>
                  <a:gd name="connsiteX18" fmla="*/ 1145713 w 2293451"/>
                  <a:gd name="connsiteY18" fmla="*/ 0 h 2552675"/>
                  <a:gd name="connsiteX19" fmla="*/ 2291426 w 2293451"/>
                  <a:gd name="connsiteY19" fmla="*/ 763809 h 2552675"/>
                  <a:gd name="connsiteX20" fmla="*/ 2293451 w 2293451"/>
                  <a:gd name="connsiteY20" fmla="*/ 763809 h 2552675"/>
                  <a:gd name="connsiteX21" fmla="*/ 2293451 w 2293451"/>
                  <a:gd name="connsiteY21" fmla="*/ 1707338 h 2552675"/>
                  <a:gd name="connsiteX22" fmla="*/ 2291426 w 2293451"/>
                  <a:gd name="connsiteY22" fmla="*/ 1707338 h 2552675"/>
                  <a:gd name="connsiteX23" fmla="*/ 2291426 w 2293451"/>
                  <a:gd name="connsiteY23" fmla="*/ 1993880 h 2552675"/>
                  <a:gd name="connsiteX24" fmla="*/ 1732631 w 2293451"/>
                  <a:gd name="connsiteY24" fmla="*/ 2552675 h 2552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293451" h="2552675">
                    <a:moveTo>
                      <a:pt x="1617970" y="2350103"/>
                    </a:moveTo>
                    <a:cubicBezTo>
                      <a:pt x="1866189" y="2350103"/>
                      <a:pt x="2067410" y="2148882"/>
                      <a:pt x="2067410" y="1900663"/>
                    </a:cubicBezTo>
                    <a:lnTo>
                      <a:pt x="2067410" y="1670197"/>
                    </a:lnTo>
                    <a:lnTo>
                      <a:pt x="2069039" y="1670197"/>
                    </a:lnTo>
                    <a:lnTo>
                      <a:pt x="2069039" y="911316"/>
                    </a:lnTo>
                    <a:lnTo>
                      <a:pt x="2067410" y="911316"/>
                    </a:lnTo>
                    <a:lnTo>
                      <a:pt x="1145912" y="296983"/>
                    </a:lnTo>
                    <a:lnTo>
                      <a:pt x="224413" y="911316"/>
                    </a:lnTo>
                    <a:lnTo>
                      <a:pt x="224413" y="1607015"/>
                    </a:lnTo>
                    <a:lnTo>
                      <a:pt x="224413" y="1670197"/>
                    </a:lnTo>
                    <a:lnTo>
                      <a:pt x="224413" y="1900663"/>
                    </a:lnTo>
                    <a:cubicBezTo>
                      <a:pt x="224413" y="2148882"/>
                      <a:pt x="425634" y="2350103"/>
                      <a:pt x="673853" y="2350103"/>
                    </a:cubicBezTo>
                    <a:close/>
                    <a:moveTo>
                      <a:pt x="1732631" y="2552675"/>
                    </a:moveTo>
                    <a:lnTo>
                      <a:pt x="558795" y="2552675"/>
                    </a:lnTo>
                    <a:cubicBezTo>
                      <a:pt x="250181" y="2552675"/>
                      <a:pt x="0" y="2302494"/>
                      <a:pt x="0" y="1993880"/>
                    </a:cubicBezTo>
                    <a:lnTo>
                      <a:pt x="0" y="1707338"/>
                    </a:lnTo>
                    <a:lnTo>
                      <a:pt x="0" y="1628783"/>
                    </a:lnTo>
                    <a:lnTo>
                      <a:pt x="0" y="763809"/>
                    </a:lnTo>
                    <a:lnTo>
                      <a:pt x="1145713" y="0"/>
                    </a:lnTo>
                    <a:lnTo>
                      <a:pt x="2291426" y="763809"/>
                    </a:lnTo>
                    <a:lnTo>
                      <a:pt x="2293451" y="763809"/>
                    </a:lnTo>
                    <a:lnTo>
                      <a:pt x="2293451" y="1707338"/>
                    </a:lnTo>
                    <a:lnTo>
                      <a:pt x="2291426" y="1707338"/>
                    </a:lnTo>
                    <a:lnTo>
                      <a:pt x="2291426" y="1993880"/>
                    </a:lnTo>
                    <a:cubicBezTo>
                      <a:pt x="2291426" y="2302494"/>
                      <a:pt x="2041245" y="2552675"/>
                      <a:pt x="1732631" y="2552675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A05E971A-5517-4876-9DD0-EF7A1DCE2CBB}"/>
                </a:ext>
              </a:extLst>
            </p:cNvPr>
            <p:cNvSpPr/>
            <p:nvPr/>
          </p:nvSpPr>
          <p:spPr>
            <a:xfrm>
              <a:off x="568875" y="2077147"/>
              <a:ext cx="2185725" cy="15440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1" dirty="0" smtClean="0">
                  <a:solidFill>
                    <a:prstClr val="white"/>
                  </a:solidFill>
                  <a:latin typeface="Calibri"/>
                </a:rPr>
                <a:t>19</a:t>
              </a:r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343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508" y="188640"/>
            <a:ext cx="11078951" cy="68335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3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Основные параметры исполнения бюджета </a:t>
            </a:r>
            <a:br>
              <a:rPr lang="ru-RU" sz="23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Гатчинского муниципального </a:t>
            </a:r>
            <a:r>
              <a:rPr lang="ru-RU" sz="23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района за 2024 </a:t>
            </a:r>
            <a:r>
              <a:rPr lang="ru-RU" sz="23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35618"/>
              </p:ext>
            </p:extLst>
          </p:nvPr>
        </p:nvGraphicFramePr>
        <p:xfrm>
          <a:off x="551384" y="1064274"/>
          <a:ext cx="10801201" cy="5283348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196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5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83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2271">
                  <a:extLst>
                    <a:ext uri="{9D8B030D-6E8A-4147-A177-3AD203B41FA5}">
                      <a16:colId xmlns:a16="http://schemas.microsoft.com/office/drawing/2014/main" val="1706532783"/>
                    </a:ext>
                  </a:extLst>
                </a:gridCol>
                <a:gridCol w="14922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42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за 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на 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за 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исполнения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к году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Темп роста 2024/2023;     %, (млн.руб.)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73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ДОХОДЫ:</a:t>
                      </a:r>
                      <a:endParaRPr lang="ru-RU" sz="2000" b="1" i="0" u="none" strike="noStrike" kern="12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10 949,8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12 666,2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13 129,3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103,7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119,9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+ 2 179,5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009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налоговые</a:t>
                      </a:r>
                      <a:endParaRPr lang="en-US" sz="1800" b="0" i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(44,0</a:t>
                      </a:r>
                      <a:r>
                        <a:rPr lang="en-US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) 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3 982,4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5 357,9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5 777,7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107,8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145,1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+ 1 795,3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67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неналоговые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(4,7</a:t>
                      </a:r>
                      <a:r>
                        <a:rPr lang="en-US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) 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454,6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484,1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622,2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128,5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136,9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+ 167,6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104942"/>
                  </a:ext>
                </a:extLst>
              </a:tr>
              <a:tr h="85637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(51,3%)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6 512,8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6 824,2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6 729,4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98,6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103,3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+ 216,6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392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2000" b="1" i="0" u="none" strike="noStrike" kern="12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10 416,7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13 420,4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13 175,9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98,2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126,5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+ 2 759,2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828168"/>
                  </a:ext>
                </a:extLst>
              </a:tr>
              <a:tr h="663181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Дефицит /Профицит</a:t>
                      </a:r>
                      <a:endParaRPr lang="ru-RU" sz="1800" b="1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+ 533,1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- 754,2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- 46,6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081C4A9-3FC4-416B-A4ED-E934BB7A1A07}"/>
              </a:ext>
            </a:extLst>
          </p:cNvPr>
          <p:cNvGrpSpPr/>
          <p:nvPr/>
        </p:nvGrpSpPr>
        <p:grpSpPr>
          <a:xfrm>
            <a:off x="11696294" y="6381328"/>
            <a:ext cx="408557" cy="360040"/>
            <a:chOff x="568875" y="1935831"/>
            <a:chExt cx="2185725" cy="2257792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5656938B-8F64-4D4A-8CD2-EC8287339433}"/>
                </a:ext>
              </a:extLst>
            </p:cNvPr>
            <p:cNvGrpSpPr/>
            <p:nvPr/>
          </p:nvGrpSpPr>
          <p:grpSpPr>
            <a:xfrm>
              <a:off x="647486" y="1935831"/>
              <a:ext cx="2028514" cy="2257792"/>
              <a:chOff x="647486" y="1935831"/>
              <a:chExt cx="2028514" cy="2257792"/>
            </a:xfrm>
          </p:grpSpPr>
          <p:sp>
            <p:nvSpPr>
              <p:cNvPr id="10" name="Полилиния: фигура 6">
                <a:extLst>
                  <a:ext uri="{FF2B5EF4-FFF2-40B4-BE49-F238E27FC236}">
                    <a16:creationId xmlns:a16="http://schemas.microsoft.com/office/drawing/2014/main" id="{5A8D5A46-A55D-4E44-AD1F-1449E7A7B6FA}"/>
                  </a:ext>
                </a:extLst>
              </p:cNvPr>
              <p:cNvSpPr/>
              <p:nvPr/>
            </p:nvSpPr>
            <p:spPr>
              <a:xfrm rot="10800000">
                <a:off x="911117" y="2152141"/>
                <a:ext cx="1501247" cy="1670932"/>
              </a:xfrm>
              <a:custGeom>
                <a:avLst/>
                <a:gdLst>
                  <a:gd name="connsiteX0" fmla="*/ 1147500 w 2297028"/>
                  <a:gd name="connsiteY0" fmla="*/ 0 h 2556656"/>
                  <a:gd name="connsiteX1" fmla="*/ 2295000 w 2297028"/>
                  <a:gd name="connsiteY1" fmla="*/ 765000 h 2556656"/>
                  <a:gd name="connsiteX2" fmla="*/ 2297028 w 2297028"/>
                  <a:gd name="connsiteY2" fmla="*/ 765000 h 2556656"/>
                  <a:gd name="connsiteX3" fmla="*/ 2297028 w 2297028"/>
                  <a:gd name="connsiteY3" fmla="*/ 1710000 h 2556656"/>
                  <a:gd name="connsiteX4" fmla="*/ 2295000 w 2297028"/>
                  <a:gd name="connsiteY4" fmla="*/ 1710000 h 2556656"/>
                  <a:gd name="connsiteX5" fmla="*/ 2295000 w 2297028"/>
                  <a:gd name="connsiteY5" fmla="*/ 1996989 h 2556656"/>
                  <a:gd name="connsiteX6" fmla="*/ 1735333 w 2297028"/>
                  <a:gd name="connsiteY6" fmla="*/ 2556656 h 2556656"/>
                  <a:gd name="connsiteX7" fmla="*/ 559667 w 2297028"/>
                  <a:gd name="connsiteY7" fmla="*/ 2556656 h 2556656"/>
                  <a:gd name="connsiteX8" fmla="*/ 0 w 2297028"/>
                  <a:gd name="connsiteY8" fmla="*/ 1996989 h 2556656"/>
                  <a:gd name="connsiteX9" fmla="*/ 0 w 2297028"/>
                  <a:gd name="connsiteY9" fmla="*/ 1710000 h 2556656"/>
                  <a:gd name="connsiteX10" fmla="*/ 0 w 2297028"/>
                  <a:gd name="connsiteY10" fmla="*/ 1631323 h 2556656"/>
                  <a:gd name="connsiteX11" fmla="*/ 0 w 2297028"/>
                  <a:gd name="connsiteY11" fmla="*/ 765000 h 255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97028" h="2556656">
                    <a:moveTo>
                      <a:pt x="1147500" y="0"/>
                    </a:moveTo>
                    <a:lnTo>
                      <a:pt x="2295000" y="765000"/>
                    </a:lnTo>
                    <a:lnTo>
                      <a:pt x="2297028" y="765000"/>
                    </a:lnTo>
                    <a:lnTo>
                      <a:pt x="2297028" y="1710000"/>
                    </a:lnTo>
                    <a:lnTo>
                      <a:pt x="2295000" y="1710000"/>
                    </a:lnTo>
                    <a:lnTo>
                      <a:pt x="2295000" y="1996989"/>
                    </a:lnTo>
                    <a:cubicBezTo>
                      <a:pt x="2295000" y="2306085"/>
                      <a:pt x="2044429" y="2556656"/>
                      <a:pt x="1735333" y="2556656"/>
                    </a:cubicBezTo>
                    <a:lnTo>
                      <a:pt x="559667" y="2556656"/>
                    </a:lnTo>
                    <a:cubicBezTo>
                      <a:pt x="250571" y="2556656"/>
                      <a:pt x="0" y="2306085"/>
                      <a:pt x="0" y="1996989"/>
                    </a:cubicBezTo>
                    <a:lnTo>
                      <a:pt x="0" y="1710000"/>
                    </a:lnTo>
                    <a:lnTo>
                      <a:pt x="0" y="1631323"/>
                    </a:lnTo>
                    <a:lnTo>
                      <a:pt x="0" y="76500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Полилиния: фигура 12">
                <a:extLst>
                  <a:ext uri="{FF2B5EF4-FFF2-40B4-BE49-F238E27FC236}">
                    <a16:creationId xmlns:a16="http://schemas.microsoft.com/office/drawing/2014/main" id="{E23E0B46-5895-4E95-8007-FBA745E3933D}"/>
                  </a:ext>
                </a:extLst>
              </p:cNvPr>
              <p:cNvSpPr/>
              <p:nvPr/>
            </p:nvSpPr>
            <p:spPr>
              <a:xfrm rot="10800000">
                <a:off x="647486" y="1935831"/>
                <a:ext cx="2028514" cy="2257792"/>
              </a:xfrm>
              <a:custGeom>
                <a:avLst/>
                <a:gdLst>
                  <a:gd name="connsiteX0" fmla="*/ 1617970 w 2293451"/>
                  <a:gd name="connsiteY0" fmla="*/ 2350103 h 2552675"/>
                  <a:gd name="connsiteX1" fmla="*/ 2067410 w 2293451"/>
                  <a:gd name="connsiteY1" fmla="*/ 1900663 h 2552675"/>
                  <a:gd name="connsiteX2" fmla="*/ 2067410 w 2293451"/>
                  <a:gd name="connsiteY2" fmla="*/ 1670197 h 2552675"/>
                  <a:gd name="connsiteX3" fmla="*/ 2069039 w 2293451"/>
                  <a:gd name="connsiteY3" fmla="*/ 1670197 h 2552675"/>
                  <a:gd name="connsiteX4" fmla="*/ 2069039 w 2293451"/>
                  <a:gd name="connsiteY4" fmla="*/ 911316 h 2552675"/>
                  <a:gd name="connsiteX5" fmla="*/ 2067410 w 2293451"/>
                  <a:gd name="connsiteY5" fmla="*/ 911316 h 2552675"/>
                  <a:gd name="connsiteX6" fmla="*/ 1145912 w 2293451"/>
                  <a:gd name="connsiteY6" fmla="*/ 296983 h 2552675"/>
                  <a:gd name="connsiteX7" fmla="*/ 224413 w 2293451"/>
                  <a:gd name="connsiteY7" fmla="*/ 911316 h 2552675"/>
                  <a:gd name="connsiteX8" fmla="*/ 224413 w 2293451"/>
                  <a:gd name="connsiteY8" fmla="*/ 1607015 h 2552675"/>
                  <a:gd name="connsiteX9" fmla="*/ 224413 w 2293451"/>
                  <a:gd name="connsiteY9" fmla="*/ 1670197 h 2552675"/>
                  <a:gd name="connsiteX10" fmla="*/ 224413 w 2293451"/>
                  <a:gd name="connsiteY10" fmla="*/ 1900663 h 2552675"/>
                  <a:gd name="connsiteX11" fmla="*/ 673853 w 2293451"/>
                  <a:gd name="connsiteY11" fmla="*/ 2350103 h 2552675"/>
                  <a:gd name="connsiteX12" fmla="*/ 1732631 w 2293451"/>
                  <a:gd name="connsiteY12" fmla="*/ 2552675 h 2552675"/>
                  <a:gd name="connsiteX13" fmla="*/ 558795 w 2293451"/>
                  <a:gd name="connsiteY13" fmla="*/ 2552675 h 2552675"/>
                  <a:gd name="connsiteX14" fmla="*/ 0 w 2293451"/>
                  <a:gd name="connsiteY14" fmla="*/ 1993880 h 2552675"/>
                  <a:gd name="connsiteX15" fmla="*/ 0 w 2293451"/>
                  <a:gd name="connsiteY15" fmla="*/ 1707338 h 2552675"/>
                  <a:gd name="connsiteX16" fmla="*/ 0 w 2293451"/>
                  <a:gd name="connsiteY16" fmla="*/ 1628783 h 2552675"/>
                  <a:gd name="connsiteX17" fmla="*/ 0 w 2293451"/>
                  <a:gd name="connsiteY17" fmla="*/ 763809 h 2552675"/>
                  <a:gd name="connsiteX18" fmla="*/ 1145713 w 2293451"/>
                  <a:gd name="connsiteY18" fmla="*/ 0 h 2552675"/>
                  <a:gd name="connsiteX19" fmla="*/ 2291426 w 2293451"/>
                  <a:gd name="connsiteY19" fmla="*/ 763809 h 2552675"/>
                  <a:gd name="connsiteX20" fmla="*/ 2293451 w 2293451"/>
                  <a:gd name="connsiteY20" fmla="*/ 763809 h 2552675"/>
                  <a:gd name="connsiteX21" fmla="*/ 2293451 w 2293451"/>
                  <a:gd name="connsiteY21" fmla="*/ 1707338 h 2552675"/>
                  <a:gd name="connsiteX22" fmla="*/ 2291426 w 2293451"/>
                  <a:gd name="connsiteY22" fmla="*/ 1707338 h 2552675"/>
                  <a:gd name="connsiteX23" fmla="*/ 2291426 w 2293451"/>
                  <a:gd name="connsiteY23" fmla="*/ 1993880 h 2552675"/>
                  <a:gd name="connsiteX24" fmla="*/ 1732631 w 2293451"/>
                  <a:gd name="connsiteY24" fmla="*/ 2552675 h 2552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293451" h="2552675">
                    <a:moveTo>
                      <a:pt x="1617970" y="2350103"/>
                    </a:moveTo>
                    <a:cubicBezTo>
                      <a:pt x="1866189" y="2350103"/>
                      <a:pt x="2067410" y="2148882"/>
                      <a:pt x="2067410" y="1900663"/>
                    </a:cubicBezTo>
                    <a:lnTo>
                      <a:pt x="2067410" y="1670197"/>
                    </a:lnTo>
                    <a:lnTo>
                      <a:pt x="2069039" y="1670197"/>
                    </a:lnTo>
                    <a:lnTo>
                      <a:pt x="2069039" y="911316"/>
                    </a:lnTo>
                    <a:lnTo>
                      <a:pt x="2067410" y="911316"/>
                    </a:lnTo>
                    <a:lnTo>
                      <a:pt x="1145912" y="296983"/>
                    </a:lnTo>
                    <a:lnTo>
                      <a:pt x="224413" y="911316"/>
                    </a:lnTo>
                    <a:lnTo>
                      <a:pt x="224413" y="1607015"/>
                    </a:lnTo>
                    <a:lnTo>
                      <a:pt x="224413" y="1670197"/>
                    </a:lnTo>
                    <a:lnTo>
                      <a:pt x="224413" y="1900663"/>
                    </a:lnTo>
                    <a:cubicBezTo>
                      <a:pt x="224413" y="2148882"/>
                      <a:pt x="425634" y="2350103"/>
                      <a:pt x="673853" y="2350103"/>
                    </a:cubicBezTo>
                    <a:close/>
                    <a:moveTo>
                      <a:pt x="1732631" y="2552675"/>
                    </a:moveTo>
                    <a:lnTo>
                      <a:pt x="558795" y="2552675"/>
                    </a:lnTo>
                    <a:cubicBezTo>
                      <a:pt x="250181" y="2552675"/>
                      <a:pt x="0" y="2302494"/>
                      <a:pt x="0" y="1993880"/>
                    </a:cubicBezTo>
                    <a:lnTo>
                      <a:pt x="0" y="1707338"/>
                    </a:lnTo>
                    <a:lnTo>
                      <a:pt x="0" y="1628783"/>
                    </a:lnTo>
                    <a:lnTo>
                      <a:pt x="0" y="763809"/>
                    </a:lnTo>
                    <a:lnTo>
                      <a:pt x="1145713" y="0"/>
                    </a:lnTo>
                    <a:lnTo>
                      <a:pt x="2291426" y="763809"/>
                    </a:lnTo>
                    <a:lnTo>
                      <a:pt x="2293451" y="763809"/>
                    </a:lnTo>
                    <a:lnTo>
                      <a:pt x="2293451" y="1707338"/>
                    </a:lnTo>
                    <a:lnTo>
                      <a:pt x="2291426" y="1707338"/>
                    </a:lnTo>
                    <a:lnTo>
                      <a:pt x="2291426" y="1993880"/>
                    </a:lnTo>
                    <a:cubicBezTo>
                      <a:pt x="2291426" y="2302494"/>
                      <a:pt x="2041245" y="2552675"/>
                      <a:pt x="1732631" y="2552675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A05E971A-5517-4876-9DD0-EF7A1DCE2CBB}"/>
                </a:ext>
              </a:extLst>
            </p:cNvPr>
            <p:cNvSpPr/>
            <p:nvPr/>
          </p:nvSpPr>
          <p:spPr>
            <a:xfrm>
              <a:off x="568875" y="2077147"/>
              <a:ext cx="2185725" cy="15440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3" name="Picture 1" descr="C:\Users\mma-econ\Desktop\410px-Coat_of_Arms_of_Gatchina_rayon_(Leningrad_oblast)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08" y="95683"/>
            <a:ext cx="695400" cy="86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5352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81158" y="857232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3963" y="45763"/>
            <a:ext cx="8031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cap="all" dirty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kumimoji="0" lang="ru-RU" sz="4000" b="1" i="0" u="none" strike="noStrike" kern="1200" cap="all" spc="0" normalizeH="0" baseline="0" noProof="0" dirty="0">
                <a:ln/>
                <a:solidFill>
                  <a:schemeClr val="accent2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4000" b="1" cap="all" dirty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 ВНИМАНИЕ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965969" y="970582"/>
            <a:ext cx="8844988" cy="143312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Отчет об исполнении бюджета </a:t>
            </a:r>
            <a:r>
              <a:rPr lang="ru-RU" altLang="ru-RU" sz="22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з</a:t>
            </a:r>
            <a: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а 2024 </a:t>
            </a: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год подготовлен коллективом Комитета Финансов Гатчинского муниципального </a:t>
            </a:r>
            <a: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округа </a:t>
            </a: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Ленинградской области* под руководством</a:t>
            </a:r>
            <a:b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Председателя Комитета финансов Л.И. Ореховой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86464" y="2247678"/>
            <a:ext cx="12105536" cy="121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lvl="0">
              <a:spcBef>
                <a:spcPct val="0"/>
              </a:spcBef>
              <a:buNone/>
              <a:defRPr/>
            </a:pPr>
            <a:r>
              <a:rPr kumimoji="0" lang="ru-RU" alt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Официальный сайт Администрации Гатчинского муниципального </a:t>
            </a:r>
            <a:r>
              <a:rPr kumimoji="0" lang="ru-RU" alt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округа </a:t>
            </a:r>
            <a:r>
              <a:rPr kumimoji="0" lang="ru-RU" alt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 </a:t>
            </a:r>
            <a:r>
              <a:rPr lang="en-US" altLang="ru-RU" sz="1700" b="1" i="1" dirty="0">
                <a:solidFill>
                  <a:srgbClr val="4F81BD">
                    <a:lumMod val="75000"/>
                  </a:srgbClr>
                </a:solidFill>
              </a:rPr>
              <a:t>http://gmolo.ru</a:t>
            </a:r>
            <a:r>
              <a:rPr lang="en-US" altLang="ru-RU" sz="1700" b="1" i="1" dirty="0" smtClean="0">
                <a:solidFill>
                  <a:srgbClr val="4F81BD">
                    <a:lumMod val="75000"/>
                  </a:srgbClr>
                </a:solidFill>
              </a:rPr>
              <a:t>/</a:t>
            </a:r>
            <a:endParaRPr lang="ru-RU" altLang="ru-RU" sz="1700" b="1" i="1" dirty="0" smtClean="0">
              <a:solidFill>
                <a:srgbClr val="4F81BD">
                  <a:lumMod val="75000"/>
                </a:srgbClr>
              </a:solidFill>
            </a:endParaRPr>
          </a:p>
          <a:p>
            <a:pPr lvl="0">
              <a:spcBef>
                <a:spcPct val="0"/>
              </a:spcBef>
              <a:buNone/>
              <a:defRPr/>
            </a:pPr>
            <a:r>
              <a:rPr kumimoji="0" lang="ru-RU" alt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Официальный </a:t>
            </a:r>
            <a:r>
              <a:rPr kumimoji="0" lang="ru-RU" alt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сайт Комитета финансов Гатчинского муниципального </a:t>
            </a:r>
            <a:r>
              <a:rPr kumimoji="0" lang="ru-RU" alt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округа </a:t>
            </a:r>
            <a:r>
              <a:rPr kumimoji="0" lang="ru-RU" alt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 </a:t>
            </a:r>
            <a:r>
              <a:rPr lang="en-US" altLang="ru-RU" sz="1700" b="1" i="1" dirty="0">
                <a:solidFill>
                  <a:srgbClr val="4F81BD">
                    <a:lumMod val="75000"/>
                  </a:srgbClr>
                </a:solidFill>
              </a:rPr>
              <a:t>http://gmolo.ru/activity/finance</a:t>
            </a:r>
            <a:r>
              <a:rPr lang="en-US" altLang="ru-RU" sz="1700" b="1" i="1" dirty="0" smtClean="0">
                <a:solidFill>
                  <a:srgbClr val="4F81BD">
                    <a:lumMod val="75000"/>
                  </a:srgbClr>
                </a:solidFill>
              </a:rPr>
              <a:t>/</a:t>
            </a:r>
            <a:endParaRPr lang="ru-RU" altLang="ru-RU" sz="1700" b="1" i="1" dirty="0" smtClean="0">
              <a:solidFill>
                <a:srgbClr val="4F81BD">
                  <a:lumMod val="75000"/>
                </a:srgbClr>
              </a:solidFill>
            </a:endParaRPr>
          </a:p>
          <a:p>
            <a:pPr lvl="0">
              <a:spcBef>
                <a:spcPct val="0"/>
              </a:spcBef>
              <a:buNone/>
              <a:defRPr/>
            </a:pPr>
            <a:r>
              <a:rPr kumimoji="0" lang="ru-RU" alt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Официальная </a:t>
            </a:r>
            <a:r>
              <a:rPr kumimoji="0" lang="ru-RU" alt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страница Комитета финансов Гатчинского муниципального </a:t>
            </a:r>
            <a:r>
              <a:rPr kumimoji="0" lang="ru-RU" alt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округа </a:t>
            </a:r>
            <a:r>
              <a:rPr kumimoji="0" lang="ru-RU" altLang="ru-RU" sz="1700" b="0" i="1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вКонтакте</a:t>
            </a:r>
            <a:r>
              <a:rPr kumimoji="0" lang="ru-RU" alt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- </a:t>
            </a:r>
            <a:r>
              <a:rPr lang="en-US" altLang="ru-RU" sz="1700" b="1" i="1" dirty="0">
                <a:solidFill>
                  <a:srgbClr val="4F81BD">
                    <a:lumMod val="75000"/>
                  </a:srgbClr>
                </a:solidFill>
              </a:rPr>
              <a:t>https://vk.com/public217466659</a:t>
            </a:r>
            <a:endParaRPr kumimoji="0" lang="ru-RU" altLang="ru-RU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hlinkClick r:id="rId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endParaRPr kumimoji="0" lang="ru-RU" altLang="ru-RU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450423" y="3202858"/>
            <a:ext cx="113776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По всем интересующим Вас вопросам, связанным с бюджетом 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по </a:t>
            </a: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вопросам взаимодействия в сфере открытости и прозрачности бюджетных данных, а также для отзывов и предложений Вы можете обратиться в </a:t>
            </a: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Комитет </a:t>
            </a: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финансов Гатчинского муниципального 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округа </a:t>
            </a: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по телефону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</a:t>
            </a:r>
            <a:r>
              <a:rPr kumimoji="0" lang="ru-RU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 (81371) 21-348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99914" y="4570677"/>
            <a:ext cx="797877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КОМИТЕТ ФИНАНСОВ ГАТЧИНСКОГО МУНИЦИПАЛЬНОГО </a:t>
            </a:r>
            <a:r>
              <a:rPr lang="ru-RU" b="1" u="sng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ОКРУГА</a:t>
            </a:r>
            <a:endParaRPr kumimoji="0" lang="ru-RU" sz="1800" b="1" i="0" u="sng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Адрес: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188300, Ленинградская область, г. Гатчина, ул. К. Маркса, д.44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Телефон: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(81371) 21-348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Факс: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(81371) 21-348, 98-658</a:t>
            </a:r>
          </a:p>
          <a:p>
            <a:pPr lvl="0" algn="ctr"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mail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kf.gatchina@yandex.ru</a:t>
            </a:r>
            <a:endParaRPr lang="en-US" dirty="0">
              <a:solidFill>
                <a:srgbClr val="4F81BD">
                  <a:lumMod val="75000"/>
                </a:srgb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1344" y="6381328"/>
            <a:ext cx="902632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41464B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*</a:t>
            </a: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srgbClr val="41464B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В слайдах использована информация с сайта «Гатчинская правда»: </a:t>
            </a:r>
            <a:r>
              <a:rPr kumimoji="0" lang="ru-RU" sz="1500" b="0" i="1" u="sng" strike="noStrike" kern="1200" cap="none" spc="0" normalizeH="0" baseline="0" noProof="0" dirty="0">
                <a:ln>
                  <a:noFill/>
                </a:ln>
                <a:solidFill>
                  <a:srgbClr val="852722"/>
                </a:solidFill>
                <a:effectLst/>
                <a:uLnTx/>
                <a:uFillTx/>
                <a:latin typeface="system-ui"/>
                <a:ea typeface="+mn-ea"/>
                <a:cs typeface="+mn-cs"/>
                <a:hlinkClick r:id="rId5"/>
              </a:rPr>
              <a:t>https://gtn-pravda.ru</a:t>
            </a: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srgbClr val="41464B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.</a:t>
            </a:r>
            <a:endParaRPr kumimoji="0" lang="ru-RU" sz="1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3NzYsMCkiPjx1c2UgeGxpbms6aHJlZj0iI3JiLTAiLz48L2c+CjxnIHRyYW5zZm9ybT0idHJhbnNsYXRlKDg3MywwKSI+PHVzZSB4bGluazpocmVmPSIjbGItMCIvPjwvZz4KPGcgdHJhbnNmb3JtPSJ0cmFuc2xhdGUoMTI2MSwwKSI+PHVzZSB4bGluazpocmVmPSIjcmItMCIvPjwvZz4KPGcgdHJhbnNmb3JtPSJ0cmFuc2xhdGUoMTM1OCwwKSI+PHVzZSB4bGluazpocmVmPSIjcmVjdC0wIi8+PC9nPgo8ZyB0cmFuc2Zvcm09InRyYW5zbGF0ZSgxNDU1LDApIj48dXNlIHhsaW5rOmhyZWY9IiNsYi0wIi8+PC9nPgo8ZyB0cmFuc2Zvcm09InRyYW5zbGF0ZSgxNTUyLDApIj48dXNlIHhsaW5rOmhyZWY9IiNuX3JiLTAiLz48L2c+CjxnIHRyYW5zZm9ybT0idHJhbnNsYXRlKDE2NDksMCkiPjx1c2UgeGxpbms6aHJlZj0iI2ItMCIvPjwvZz4KPGcgdHJhbnNmb3JtPSJ0cmFuc2xhdGUoMTg0MywwKSI+PHVzZSB4bGluazpocmVmPSIjZW1wdHktMCIvPjwvZz4KPGcgdHJhbnNmb3JtPSJ0cmFuc2xhdGUoMjIzMSwwKSI+PHVzZSB4bGluazpocmVmPSIjbl9yYi0wIi8+PC9nPgo8ZyB0cmFuc2Zvcm09InRyYW5zbGF0ZSgyMzI4LDApIj48dXNlIHhsaW5rOmhyZWY9IiNyYi0wIi8+PC9nPgo8ZyB0cmFuc2Zvcm09InRyYW5zbGF0ZSgyNDI1LDApIj48dXNlIHhsaW5rOmhyZWY9IiNyZWN0LTAiLz48L2c+CjxnIHRyYW5zZm9ybT0idHJhbnNsYXRlKDI1MjIsMCkiPjx1c2UgeGxpbms6aHJlZj0iI3JlY3QtMCIvPjwvZz4KPGcgdHJhbnNmb3JtPSJ0cmFuc2xhdGUoMjYxOSwwKSI+PHVzZSB4bGluazpocmVmPSIjcmVjdC0wIi8+PC9nPgo8ZyB0cmFuc2Zvcm09InRyYW5zbGF0ZSgyNzE2LDApIj48dXNlIHhsaW5rOmhyZWY9IiNsYi0wIi8+PC9nPgo8ZyB0cmFuc2Zvcm09InRyYW5zbGF0ZSgyOTEwLDApIj48dXNlIHhsaW5rOmhyZWY9IiNyYi0wIi8+PC9nPgo8ZyB0cmFuc2Zvcm09InRyYW5zbGF0ZSgzMDA3LDApIj48dXNlIHhsaW5rOmhyZWY9IiNyZWN0LTAiLz48L2c+CjxnIHRyYW5zZm9ybT0idHJhbnNsYXRlKDMxMDQsMCkiPjx1c2UgeGxpbms6aHJlZj0iI2xiLTAiLz48L2c+CjxnIHRyYW5zZm9ybT0idHJhbnNsYXRlKDc3Niw5NykiPjx1c2UgeGxpbms6aHJlZj0iI3JlY3QtMCIvPjwvZz4KPGcgdHJhbnNmb3JtPSJ0cmFuc2xhdGUoODczLDk3KSI+PHVzZSB4bGluazpocmVmPSIjcmVjdC0wIi8+PC9nPgo8ZyB0cmFuc2Zvcm09InRyYW5zbGF0ZSg5NzAsOTcpIj48dXNlIHhsaW5rOmhyZWY9IiNsYi0wIi8+PC9nPgo8ZyB0cmFuc2Zvcm09InRyYW5zbGF0ZSgxMjYxLDk3KSI+PHVzZSB4bGluazpocmVmPSIjdC0wIi8+PC9nPgo8ZyB0cmFuc2Zvcm09InRyYW5zbGF0ZSgxNDU1LDk3KSI+PHVzZSB4bGluazpocmVmPSIjcnQtMCIvPjwvZz4KPGcgdHJhbnNmb3JtPSJ0cmFuc2xhdGUoMTU1Miw5NykiPjx1c2UgeGxpbms6aHJlZj0iI3JlY3QtMCIvPjwvZz4KPGcgdHJhbnNmb3JtPSJ0cmFuc2xhdGUoMTY0OSw5NykiPjx1c2UgeGxpbms6aHJlZj0iI3JlY3QtMCIvPjwvZz4KPGcgdHJhbnNmb3JtPSJ0cmFuc2xhdGUoMTc0Niw5NykiPjx1c2UgeGxpbms6aHJlZj0iI2wtMCIvPjwvZz4KPGcgdHJhbnNmb3JtPSJ0cmFuc2xhdGUoMjAzNyw5NykiPjx1c2UgeGxpbms6aHJlZj0iI3ItMCIvPjwvZz4KPGcgdHJhbnNmb3JtPSJ0cmFuc2xhdGUoMjEzNCw5NykiPjx1c2UgeGxpbms6aHJlZj0iI3JlY3QtMCIvPjwvZz4KPGcgdHJhbnNmb3JtPSJ0cmFuc2xhdGUoMjIzMSw5NykiPjx1c2UgeGxpbms6aHJlZj0iI3JlY3QtMCIvPjwvZz4KPGcgdHJhbnNmb3JtPSJ0cmFuc2xhdGUoMjMyOCw5NykiPjx1c2UgeGxpbms6aHJlZj0iI3JlY3QtMCIvPjwvZz4KPGcgdHJhbnNmb3JtPSJ0cmFuc2xhdGUoMjQyNSw5NykiPjx1c2UgeGxpbms6aHJlZj0iI3JlY3QtMCIvPjwvZz4KPGcgdHJhbnNmb3JtPSJ0cmFuc2xhdGUoMjUyMiw5NykiPjx1c2UgeGxpbms6aHJlZj0iI3JlY3QtMCIvPjwvZz4KPGcgdHJhbnNmb3JtPSJ0cmFuc2xhdGUoMjYxOSw5NykiPjx1c2UgeGxpbms6aHJlZj0iI3JlY3QtMCIvPjwvZz4KPGcgdHJhbnNmb3JtPSJ0cmFuc2xhdGUoMjcxNiw5NykiPjx1c2UgeGxpbms6aHJlZj0iI3JlY3QtMCIvPjwvZz4KPGcgdHJhbnNmb3JtPSJ0cmFuc2xhdGUoMjkxMCw5NykiPjx1c2UgeGxpbms6aHJlZj0iI3QtMCIvPjwvZz4KPGcgdHJhbnNmb3JtPSJ0cmFuc2xhdGUoMzEwNCw5NykiPjx1c2UgeGxpbms6aHJlZj0iI3JlY3QtMCIvPjwvZz4KPGcgdHJhbnNmb3JtPSJ0cmFuc2xhdGUoNzc2LDE5NCkiPjx1c2UgeGxpbms6aHJlZj0iI3QtMCIvPjwvZz4KPGcgdHJhbnNmb3JtPSJ0cmFuc2xhdGUoOTcwLDE5NCkiPjx1c2UgeGxpbms6aHJlZj0iI3JlY3QtMCIvPjwvZz4KPGcgdHJhbnNmb3JtPSJ0cmFuc2xhdGUoMTA2NywxOTQpIj48dXNlIHhsaW5rOmhyZWY9IiNsLTAiLz48L2c+CjxnIHRyYW5zZm9ybT0idHJhbnNsYXRlKDEzNTgsMTk0KSI+PHVzZSB4bGluazpocmVmPSIjZW1wdHktMCIvPjwvZz4KPGcgdHJhbnNmb3JtPSJ0cmFuc2xhdGUoMTY0OSwxOTQpIj48dXNlIHhsaW5rOmhyZWY9IiNyZWN0LTAiLz48L2c+CjxnIHRyYW5zZm9ybT0idHJhbnNsYXRlKDE4NDMsMTk0KSI+PHVzZSB4bGluazpocmVmPSIjZW1wdHktMCIvPjwvZz4KPGcgdHJhbnNmb3JtPSJ0cmFuc2xhdGUoMjEzNCwxOTQpIj48dXNlIHhsaW5rOmhyZWY9IiN0LTAiLz48L2c+CjxnIHRyYW5zZm9ybT0idHJhbnNsYXRlKDI0MjUsMTk0KSI+PHVzZSB4bGluazpocmVmPSIjdC0wIi8+PC9nPgo8ZyB0cmFuc2Zvcm09InRyYW5zbGF0ZSgyNzE2LDE5NCkiPjx1c2UgeGxpbms6aHJlZj0iI3JlY3QtMCIvPjwvZz4KPGcgdHJhbnNmb3JtPSJ0cmFuc2xhdGUoMzAwNywxOTQpIj48dXNlIHhsaW5rOmhyZWY9IiNuX3JiLTAiLz48L2c+CjxnIHRyYW5zZm9ybT0idHJhbnNsYXRlKDMxMDQsMTk0KSI+PHVzZSB4bGluazpocmVmPSIjcmVjdC0wIi8+PC9nPgo8ZyB0cmFuc2Zvcm09InRyYW5zbGF0ZSg4NzMsMjkxKSI+PHVzZSB4bGluazpocmVmPSIjcmItMCIvPjwvZz4KPGcgdHJhbnNmb3JtPSJ0cmFuc2xhdGUoOTcwLDI5MSkiPjx1c2UgeGxpbms6aHJlZj0iI3JlY3QtMCIvPjwvZz4KPGcgdHJhbnNmb3JtPSJ0cmFuc2xhdGUoMTE2NCwyOTEpIj48dXNlIHhsaW5rOmhyZWY9IiNyLTAiLz48L2c+CjxnIHRyYW5zZm9ybT0idHJhbnNsYXRlKDEyNjEsMjkxKSI+PHVzZSB4bGluazpocmVmPSIjbGItMCIvPjwvZz4KPGcgdHJhbnNmb3JtPSJ0cmFuc2xhdGUoMTY0OSwyOTEpIj48dXNlIHhsaW5rOmhyZWY9IiNyZWN0LTAiLz48L2c+CjxnIHRyYW5zZm9ybT0idHJhbnNsYXRlKDE3NDYsMjkxKSI+PHVzZSB4bGluazpocmVmPSIjbGItMCIvPjwvZz4KPGcgdHJhbnNmb3JtPSJ0cmFuc2xhdGUoMTk0MCwyOTEpIj48dXNlIHhsaW5rOmhyZWY9IiNyYi0wIi8+PC9nPgo8ZyB0cmFuc2Zvcm09InRyYW5zbGF0ZSgyMDM3LDI5MSkiPjx1c2UgeGxpbms6aHJlZj0iI2wtMCIvPjwvZz4KPGcgdHJhbnNmb3JtPSJ0cmFuc2xhdGUoMjIzMSwyOTEpIj48dXNlIHhsaW5rOmhyZWY9IiNlbXB0eS0wIi8+PC9nPgo8ZyB0cmFuc2Zvcm09InRyYW5zbGF0ZSgyNTIyLDI5MSkiPjx1c2UgeGxpbms6aHJlZj0iI3ItMCIvPjwvZz4KPGcgdHJhbnNmb3JtPSJ0cmFuc2xhdGUoMjYxOSwyOTEpIj48dXNlIHhsaW5rOmhyZWY9IiNyZWN0LTAiLz48L2c+CjxnIHRyYW5zZm9ybT0idHJhbnNsYXRlKDI3MTYsMjkxKSI+PHVzZSB4bGluazpocmVmPSIjcmVjdC0wIi8+PC9nPgo8ZyB0cmFuc2Zvcm09InRyYW5zbGF0ZSgyOTEwLDI5MSkiPjx1c2UgeGxpbms6aHJlZj0iI3ItMCIvPjwvZz4KPGcgdHJhbnNmb3JtPSJ0cmFuc2xhdGUoMzAwNywyOTEpIj48dXNlIHhsaW5rOmhyZWY9IiNyZWN0LTAiLz48L2c+CjxnIHRyYW5zZm9ybT0idHJhbnNsYXRlKDMxMDQsMjkxKSI+PHVzZSB4bGluazpocmVmPSIjbHQtMCIvPjwvZz4KPGcgdHJhbnNmb3JtPSJ0cmFuc2xhdGUoNzc2LDM4OCkiPjx1c2UgeGxpbms6aHJlZj0iI25fcmItMCIvPjwvZz4KPGcgdHJhbnNmb3JtPSJ0cmFuc2xhdGUoODczLDM4OCkiPjx1c2UgeGxpbms6aHJlZj0iI3JlY3QtMCIvPjwvZz4KPGcgdHJhbnNmb3JtPSJ0cmFuc2xhdGUoOTcwLDM4OCkiPjx1c2UgeGxpbms6aHJlZj0iI3JlY3QtMCIvPjwvZz4KPGcgdHJhbnNmb3JtPSJ0cmFuc2xhdGUoMTA2NywzODgpIj48dXNlIHhsaW5rOmhyZWY9IiNsLTAiLz48L2c+CjxnIHRyYW5zZm9ybT0idHJhbnNsYXRlKDEyNjEsMzg4KSI+PHVzZSB4bGluazpocmVmPSIjcmVjdC0wIi8+PC9nPgo8ZyB0cmFuc2Zvcm09InRyYW5zbGF0ZSgxMzU4LDM4OCkiPjx1c2UgeGxpbms6aHJlZj0iI3JlY3QtMCIvPjwvZz4KPGcgdHJhbnNmb3JtPSJ0cmFuc2xhdGUoMTQ1NSwzODgpIj48dXNlIHhsaW5rOmhyZWY9IiNsYi0wIi8+PC9nPgo8ZyB0cmFuc2Zvcm09InRyYW5zbGF0ZSgxNjQ5LDM4OCkiPjx1c2UgeGxpbms6aHJlZj0iI3J0LTAiLz48L2c+CjxnIHRyYW5zZm9ybT0idHJhbnNsYXRlKDE3NDYsMzg4KSI+PHVzZSB4bGluazpocmVmPSIjbHQtMCIvPjwvZz4KPGcgdHJhbnNmb3JtPSJ0cmFuc2xhdGUoMTg0MywzODgpIj48dXNlIHhsaW5rOmhyZWY9IiNuX3JiLTAiLz48L2c+CjxnIHRyYW5zZm9ybT0idHJhbnNsYXRlKDE5NDAsMzg4KSI+PHVzZSB4bGluazpocmVmPSIjcmVjdC0wIi8+PC9nPgo8ZyB0cmFuc2Zvcm09InRyYW5zbGF0ZSgyMDM3LDM4OCkiPjx1c2UgeGxpbms6aHJlZj0iI25fcmItMCIvPjwvZz4KPGcgdHJhbnNmb3JtPSJ0cmFuc2xhdGUoMjEzNCwzODgpIj48dXNlIHhsaW5rOmhyZWY9IiNiLTAiLz48L2c+CjxnIHRyYW5zZm9ybT0idHJhbnNsYXRlKDIzMjgsMzg4KSI+PHVzZSB4bGluazpocmVmPSIjbl9yYi0wIi8+PC9nPgo8ZyB0cmFuc2Zvcm09InRyYW5zbGF0ZSgyNDI1LDM4OCkiPjx1c2UgeGxpbms6aHJlZj0iI2ItMCIvPjwvZz4KPGcgdHJhbnNmb3JtPSJ0cmFuc2xhdGUoMjcxNiwzODgpIj48dXNlIHhsaW5rOmhyZWY9IiNyZWN0LTAiLz48L2c+CjxnIHRyYW5zZm9ybT0idHJhbnNsYXRlKDI4MTMsMzg4KSI+PHVzZSB4bGluazpocmVmPSIjbGItMCIvPjwvZz4KPGcgdHJhbnNmb3JtPSJ0cmFuc2xhdGUoMzAwNywzODgpIj48dXNlIHhsaW5rOmhyZWY9IiN0LTAiLz48L2c+CjxnIHRyYW5zZm9ybT0idHJhbnNsYXRlKDc3Niw0ODUpIj48dXNlIHhsaW5rOmhyZWY9IiNyYi0wIi8+PC9nPgo8ZyB0cmFuc2Zvcm09InRyYW5zbGF0ZSg4NzMsNDg1KSI+PHVzZSB4bGluazpocmVmPSIjbHQtMCIvPjwvZz4KPGcgdHJhbnNmb3JtPSJ0cmFuc2xhdGUoMTI2MSw0ODUpIj48dXNlIHhsaW5rOmhyZWY9IiNydC0wIi8+PC9nPgo8ZyB0cmFuc2Zvcm09InRyYW5zbGF0ZSgxMzU4LDQ4NSkiPjx1c2UgeGxpbms6aHJlZj0iI3JlY3QtMCIvPjwvZz4KPGcgdHJhbnNmb3JtPSJ0cmFuc2xhdGUoMTQ1NSw0ODUpIj48dXNlIHhsaW5rOmhyZWY9IiNyZWN0LTAiLz48L2c+CjxnIHRyYW5zZm9ybT0idHJhbnNsYXRlKDE1NTIsNDg1KSI+PHVzZSB4bGluazpocmVmPSIjbGItMCIvPjwvZz4KPGcgdHJhbnNmb3JtPSJ0cmFuc2xhdGUoMTg0Myw0ODUpIj48dXNlIHhsaW5rOmhyZWY9IiNyLTAiLz48L2c+CjxnIHRyYW5zZm9ybT0idHJhbnNsYXRlKDE5NDAsNDg1KSI+PHVzZSB4bGluazpocmVmPSIjcmVjdC0wIi8+PC9nPgo8ZyB0cmFuc2Zvcm09InRyYW5zbGF0ZSgyMDM3LDQ4NSkiPjx1c2UgeGxpbms6aHJlZj0iI3JlY3QtMCIvPjwvZz4KPGcgdHJhbnNmb3JtPSJ0cmFuc2xhdGUoMjEzNCw0ODUpIj48dXNlIHhsaW5rOmhyZWY9IiNyZWN0LTAiLz48L2c+CjxnIHRyYW5zZm9ybT0idHJhbnNsYXRlKDIyMzEsNDg1KSI+PHVzZSB4bGluazpocmVmPSIjcmVjdC0wIi8+PC9nPgo8ZyB0cmFuc2Zvcm09InRyYW5zbGF0ZSgyMzI4LDQ4NSkiPjx1c2UgeGxpbms6aHJlZj0iI3JlY3QtMCIvPjwvZz4KPGcgdHJhbnNmb3JtPSJ0cmFuc2xhdGUoMjQyNSw0ODUpIj48dXNlIHhsaW5rOmhyZWY9IiNyZWN0LTAiLz48L2c+CjxnIHRyYW5zZm9ybT0idHJhbnNsYXRlKDI1MjIsNDg1KSI+PHVzZSB4bGluazpocmVmPSIjcmVjdC0wIi8+PC9nPgo8ZyB0cmFuc2Zvcm09InRyYW5zbGF0ZSgyNjE5LDQ4NSkiPjx1c2UgeGxpbms6aHJlZj0iI3JlY3QtMCIvPjwvZz4KPGcgdHJhbnNmb3JtPSJ0cmFuc2xhdGUoMjcxNiw0ODUpIj48dXNlIHhsaW5rOmhyZWY9IiNyZWN0LTAiLz48L2c+CjxnIHRyYW5zZm9ybT0idHJhbnNsYXRlKDI4MTMsNDg1KSI+PHVzZSB4bGluazpocmVmPSIjcmVjdC0wIi8+PC9nPgo8ZyB0cmFuc2Zvcm09InRyYW5zbGF0ZSgyOTEwLDQ4NSkiPjx1c2UgeGxpbms6aHJlZj0iI2xiLTAiLz48L2c+CjxnIHRyYW5zZm9ybT0idHJhbnNsYXRlKDc3Niw1ODIpIj48dXNlIHhsaW5rOmhyZWY9IiNyZWN0LTAiLz48L2c+CjxnIHRyYW5zZm9ybT0idHJhbnNsYXRlKDk3MCw1ODIpIj48dXNlIHhsaW5rOmhyZWY9IiNiLTAiLz48L2c+CjxnIHRyYW5zZm9ybT0idHJhbnNsYXRlKDExNjQsNTgyKSI+PHVzZSB4bGluazpocmVmPSIjZW1wdHktMCIvPjwvZz4KPGcgdHJhbnNmb3JtPSJ0cmFuc2xhdGUoMTM1OCw1ODIpIj48dXNlIHhsaW5rOmhyZWY9IiNyZWN0LTAiLz48L2c+CjxnIHRyYW5zZm9ybT0idHJhbnNsYXRlKDE1NTIsNTgyKSI+PHVzZSB4bGluazpocmVmPSIjcmVjdC0wIi8+PC9nPgo8ZyB0cmFuc2Zvcm09InRyYW5zbGF0ZSgxNzQ2LDU4MikiPjx1c2UgeGxpbms6aHJlZj0iI2VtcHR5LTAiLz48L2c+CjxnIHRyYW5zZm9ybT0idHJhbnNsYXRlKDE5NDAsNTgyKSI+PHVzZSB4bGluazpocmVmPSIjdC0wIi8+PC9nPgo8ZyB0cmFuc2Zvcm09InRyYW5zbGF0ZSgyMTM0LDU4MikiPjx1c2UgeGxpbms6aHJlZj0iI3JlY3QtMCIvPjwvZz4KPGcgdHJhbnNmb3JtPSJ0cmFuc2xhdGUoMjMyOCw1ODIpIj48dXNlIHhsaW5rOmhyZWY9IiNyZWN0LTAiLz48L2c+CjxnIHRyYW5zZm9ybT0idHJhbnNsYXRlKDI1MjIsNTgyKSI+PHVzZSB4bGluazpocmVmPSIjcmVjdC0wIi8+PC9nPgo8ZyB0cmFuc2Zvcm09InRyYW5zbGF0ZSgyNzE2LDU4MikiPjx1c2UgeGxpbms6aHJlZj0iI3JlY3QtMCIvPjwvZz4KPGcgdHJhbnNmb3JtPSJ0cmFuc2xhdGUoMjkxMCw1ODIpIj48dXNlIHhsaW5rOmhyZWY9IiN0LTAiLz48L2c+CjxnIHRyYW5zZm9ybT0idHJhbnNsYXRlKDMwMDcsNTgyKSI+PHVzZSB4bGluazpocmVmPSIjbl9yYi0wIi8+PC9nPgo8ZyB0cmFuc2Zvcm09InRyYW5zbGF0ZSgzMTA0LDU4MikiPjx1c2UgeGxpbms6aHJlZj0iI2ItMCIvPjwvZz4KPGcgdHJhbnNmb3JtPSJ0cmFuc2xhdGUoNzc2LDY3OSkiPjx1c2UgeGxpbms6aHJlZj0iI3JlY3QtMCIvPjwvZz4KPGcgdHJhbnNmb3JtPSJ0cmFuc2xhdGUoOTcwLDY3OSkiPjx1c2UgeGxpbms6aHJlZj0iI3QtMCIvPjwvZz4KPGcgdHJhbnNmb3JtPSJ0cmFuc2xhdGUoMTM1OCw2NzkpIj48dXNlIHhsaW5rOmhyZWY9IiN0LTAiLz48L2c+CjxnIHRyYW5zZm9ybT0idHJhbnNsYXRlKDE0NTUsNjc5KSI+PHVzZSB4bGluazpocmVmPSIjbl9yYi0wIi8+PC9nPgo8ZyB0cmFuc2Zvcm09InRyYW5zbGF0ZSgxNTUyLDY3OSkiPjx1c2UgeGxpbms6aHJlZj0iI3JlY3QtMCIvPjwvZz4KPGcgdHJhbnNmb3JtPSJ0cmFuc2xhdGUoMTY0OSw2NzkpIj48dXNlIHhsaW5rOmhyZWY9IiNsYi0wIi8+PC9nPgo8ZyB0cmFuc2Zvcm09InRyYW5zbGF0ZSgyMDM3LDY3OSkiPjx1c2UgeGxpbms6aHJlZj0iI25fcmItMCIvPjwvZz4KPGcgdHJhbnNmb3JtPSJ0cmFuc2xhdGUoMjEzNCw2NzkpIj48dXNlIHhsaW5rOmhyZWY9IiNyZWN0LTAiLz48L2c+CjxnIHRyYW5zZm9ybT0idHJhbnNsYXRlKDIyMzEsNjc5KSI+PHVzZSB4bGluazpocmVmPSIjcmVjdC0wIi8+PC9nPgo8ZyB0cmFuc2Zvcm09InRyYW5zbGF0ZSgyMzI4LDY3OSkiPjx1c2UgeGxpbms6aHJlZj0iI3JlY3QtMCIvPjwvZz4KPGcgdHJhbnNmb3JtPSJ0cmFuc2xhdGUoMjUyMiw2NzkpIj48dXNlIHhsaW5rOmhyZWY9IiNyZWN0LTAiLz48L2c+CjxnIHRyYW5zZm9ybT0idHJhbnNsYXRlKDI3MTYsNjc5KSI+PHVzZSB4bGluazpocmVmPSIjdC0wIi8+PC9nPgo8ZyB0cmFuc2Zvcm09InRyYW5zbGF0ZSgzMDA3LDY3OSkiPjx1c2UgeGxpbms6aHJlZj0iI3ItMCIvPjwvZz4KPGcgdHJhbnNmb3JtPSJ0cmFuc2xhdGUoMzEwNCw2NzkpIj48dXNlIHhsaW5rOmhyZWY9IiNsdC0wIi8+PC9nPgo8ZyB0cmFuc2Zvcm09InRyYW5zbGF0ZSgxOTQsNzc2KSI+PHVzZSB4bGluazpocmVmPSIjcmItMCIvPjwvZz4KPGcgdHJhbnNmb3JtPSJ0cmFuc2xhdGUoMjkxLDc3NikiPjx1c2UgeGxpbms6aHJlZj0iI3JlY3QtMCIvPjwvZz4KPGcgdHJhbnNmb3JtPSJ0cmFuc2xhdGUoMzg4LDc3NikiPjx1c2UgeGxpbms6aHJlZj0iI2wtMCIvPjwvZz4KPGcgdHJhbnNmb3JtPSJ0cmFuc2xhdGUoNTgyLDc3NikiPjx1c2UgeGxpbms6aHJlZj0iI2VtcHR5LTAiLz48L2c+CjxnIHRyYW5zZm9ybT0idHJhbnNsYXRlKDc3Niw3NzYpIj48dXNlIHhsaW5rOmhyZWY9IiN0LTAiLz48L2c+CjxnIHRyYW5zZm9ybT0idHJhbnNsYXRlKDE0NTUsNzc2KSI+PHVzZSB4bGluazpocmVmPSIjci0wIi8+PC9nPgo8ZyB0cmFuc2Zvcm09InRyYW5zbGF0ZSgxNTUyLDc3NikiPjx1c2UgeGxpbms6aHJlZj0iI3JlY3QtMCIvPjwvZz4KPGcgdHJhbnNmb3JtPSJ0cmFuc2xhdGUoMTY0OSw3NzYpIj48dXNlIHhsaW5rOmhyZWY9IiNyZWN0LTAiLz48L2c+CjxnIHRyYW5zZm9ybT0idHJhbnNsYXRlKDE3NDYsNzc2KSI+PHVzZSB4bGluazpocmVmPSIjcmVjdC0wIi8+PC9nPgo8ZyB0cmFuc2Zvcm09InRyYW5zbGF0ZSgxODQzLDc3NikiPjx1c2UgeGxpbms6aHJlZj0iI2wtMCIvPjwvZz4KPGcgdHJhbnNmb3JtPSJ0cmFuc2xhdGUoMjAzNyw3NzYpIj48dXNlIHhsaW5rOmhyZWY9IiNyLTAiLz48L2c+CjxnIHRyYW5zZm9ybT0idHJhbnNsYXRlKDIxMzQsNzc2KSI+PHVzZSB4bGluazpocmVmPSIjbHQtMCIvPjwvZz4KPGcgdHJhbnNmb3JtPSJ0cmFuc2xhdGUoMjMyOCw3NzYpIj48dXNlIHhsaW5rOmhyZWY9IiNyZWN0LTAiLz48L2c+CjxnIHRyYW5zZm9ybT0idHJhbnNsYXRlKDI1MjIsNzc2KSI+PHVzZSB4bGluazpocmVmPSIjcmVjdC0wIi8+PC9nPgo8ZyB0cmFuc2Zvcm09InRyYW5zbGF0ZSgyODEzLDc3NikiPjx1c2UgeGxpbms6aHJlZj0iI3ItMCIvPjwvZz4KPGcgdHJhbnNmb3JtPSJ0cmFuc2xhdGUoMjkxMCw3NzYpIj48dXNlIHhsaW5rOmhyZWY9IiNsYi0wIi8+PC9nPgo8ZyB0cmFuc2Zvcm09InRyYW5zbGF0ZSgzMTA0LDc3NikiPjx1c2UgeGxpbms6aHJlZj0iI25fcmItMCIvPjwvZz4KPGcgdHJhbnNmb3JtPSJ0cmFuc2xhdGUoMzIwMSw3NzYpIj48dXNlIHhsaW5rOmhyZWY9IiNyYi0wIi8+PC9nPgo8ZyB0cmFuc2Zvcm09InRyYW5zbGF0ZSgzMjk4LDc3NikiPjx1c2UgeGxpbms6aHJlZj0iI3JlY3QtMCIvPjwvZz4KPGcgdHJhbnNmb3JtPSJ0cmFuc2xhdGUoMzM5NSw3NzYpIj48dXNlIHhsaW5rOmhyZWY9IiNsYi0wIi8+PC9nPgo8ZyB0cmFuc2Zvcm09InRyYW5zbGF0ZSgzNjg2LDc3NikiPjx1c2UgeGxpbms6aHJlZj0iI3JiLTAiLz48L2c+CjxnIHRyYW5zZm9ybT0idHJhbnNsYXRlKDM3ODMsNzc2KSI+PHVzZSB4bGluazpocmVmPSIjcmVjdC0wIi8+PC9nPgo8ZyB0cmFuc2Zvcm09InRyYW5zbGF0ZSgzODgwLDc3NikiPjx1c2UgeGxpbms6aHJlZj0iI2wtMCIvPjwvZz4KPGcgdHJhbnNmb3JtPSJ0cmFuc2xhdGUoMCw4NzMpIj48dXNlIHhsaW5rOmhyZWY9IiNlbXB0eS0wIi8+PC9nPgo8ZyB0cmFuc2Zvcm09InRyYW5zbGF0ZSgxOTQsODczKSI+PHVzZSB4bGluazpocmVmPSIjcnQtMCIvPjwvZz4KPGcgdHJhbnNmb3JtPSJ0cmFuc2xhdGUoMjkxLDg3MykiPjx1c2UgeGxpbms6aHJlZj0iI3JlY3QtMCIvPjwvZz4KPGcgdHJhbnNmb3JtPSJ0cmFuc2xhdGUoNzc2LDg3MykiPjx1c2UgeGxpbms6aHJlZj0iI25fcmItMCIvPjwvZz4KPGcgdHJhbnNmb3JtPSJ0cmFuc2xhdGUoODczLDg3MykiPjx1c2UgeGxpbms6aHJlZj0iI3JiLTAiLz48L2c+CjxnIHRyYW5zZm9ybT0idHJhbnNsYXRlKDk3MCw4NzMpIj48dXNlIHhsaW5rOmhyZWY9IiNyZWN0LTAiLz48L2c+CjxnIHRyYW5zZm9ybT0idHJhbnNsYXRlKDEwNjcsODczKSI+PHVzZSB4bGluazpocmVmPSIjbC0wIi8+PC9nPgo8ZyB0cmFuc2Zvcm09InRyYW5zbGF0ZSgxNTUyLDg3MykiPjx1c2UgeGxpbms6aHJlZj0iI3JlY3QtMCIvPjwvZz4KPGcgdHJhbnNmb3JtPSJ0cmFuc2xhdGUoMTY0OSw4NzMpIj48dXNlIHhsaW5rOmhyZWY9IiNyZWN0LTAiLz48L2c+CjxnIHRyYW5zZm9ybT0idHJhbnNsYXRlKDE3NDYsODczKSI+PHVzZSB4bGluazpocmVmPSIjbHQtMCIvPjwvZz4KPGcgdHJhbnNmb3JtPSJ0cmFuc2xhdGUoMTk0MCw4NzMpIj48dXNlIHhsaW5rOmhyZWY9IiNiLTAiLz48L2c+CjxnIHRyYW5zZm9ybT0idHJhbnNsYXRlKDIyMzEsODczKSI+PHVzZSB4bGluazpocmVmPSIjci0wIi8+PC9nPgo8ZyB0cmFuc2Zvcm09InRyYW5zbGF0ZSgyMzI4LDg3MykiPjx1c2UgeGxpbms6aHJlZj0iI3JlY3QtMCIvPjwvZz4KPGcgdHJhbnNmb3JtPSJ0cmFuc2xhdGUoMjUyMiw4NzMpIj48dXNlIHhsaW5rOmhyZWY9IiN0LTAiLz48L2c+CjxnIHRyYW5zZm9ybT0idHJhbnNsYXRlKDI5MTAsODczKSI+PHVzZSB4bGluazpocmVmPSIjcnQtMCIvPjwvZz4KPGcgdHJhbnNmb3JtPSJ0cmFuc2xhdGUoMzAwNyw4NzMpIj48dXNlIHhsaW5rOmhyZWY9IiNyZWN0LTAiLz48L2c+CjxnIHRyYW5zZm9ybT0idHJhbnNsYXRlKDMxMDQsODczKSI+PHVzZSB4bGluazpocmVmPSIjcmVjdC0wIi8+PC9nPgo8ZyB0cmFuc2Zvcm09InRyYW5zbGF0ZSgzMjAxLDg3MykiPjx1c2UgeGxpbms6aHJlZj0iI3JlY3QtMCIvPjwvZz4KPGcgdHJhbnNmb3JtPSJ0cmFuc2xhdGUoMzM5NSw4NzMpIj48dXNlIHhsaW5rOmhyZWY9IiNyZWN0LTAiLz48L2c+CjxnIHRyYW5zZm9ybT0idHJhbnNsYXRlKDM0OTIsODczKSI+PHVzZSB4bGluazpocmVmPSIjbGItMCIvPjwvZz4KPGcgdHJhbnNmb3JtPSJ0cmFuc2xhdGUoMzY4Niw4NzMpIj48dXNlIHhsaW5rOmhyZWY9IiNydC0wIi8+PC9nPgo8ZyB0cmFuc2Zvcm09InRyYW5zbGF0ZSgzNzgzLDg3MykiPjx1c2UgeGxpbms6aHJlZj0iI3JlY3QtMCIvPjwvZz4KPGcgdHJhbnNmb3JtPSJ0cmFuc2xhdGUoOTcsOTcwKSI+PHVzZSB4bGluazpocmVmPSIjZW1wdHktMCIvPjwvZz4KPGcgdHJhbnNmb3JtPSJ0cmFuc2xhdGUoMjkxLDk3MCkiPjx1c2UgeGxpbms6aHJlZj0iI3QtMCIvPjwvZz4KPGcgdHJhbnNmb3JtPSJ0cmFuc2xhdGUoNDg1LDk3MCkiPjx1c2UgeGxpbms6aHJlZj0iI3JiLTAiLz48L2c+CjxnIHRyYW5zZm9ybT0idHJhbnNsYXRlKDU4Miw5NzApIj48dXNlIHhsaW5rOmhyZWY9IiNyZWN0LTAiLz48L2c+CjxnIHRyYW5zZm9ybT0idHJhbnNsYXRlKDY3OSw5NzApIj48dXNlIHhsaW5rOmhyZWY9IiNyZWN0LTAiLz48L2c+CjxnIHRyYW5zZm9ybT0idHJhbnNsYXRlKDc3Niw5NzApIj48dXNlIHhsaW5rOmhyZWY9IiNyZWN0LTAiLz48L2c+CjxnIHRyYW5zZm9ybT0idHJhbnNsYXRlKDg3Myw5NzApIj48dXNlIHhsaW5rOmhyZWY9IiNyZWN0LTAiLz48L2c+CjxnIHRyYW5zZm9ybT0idHJhbnNsYXRlKDExNjQsOTcwKSI+PHVzZSB4bGluazpocmVmPSIjYi0wIi8+PC9nPgo8ZyB0cmFuc2Zvcm09InRyYW5zbGF0ZSgxMzU4LDk3MCkiPjx1c2UgeGxpbms6aHJlZj0iI3JiLTAiLz48L2c+CjxnIHRyYW5zZm9ybT0idHJhbnNsYXRlKDE0NTUsOTcwKSI+PHVzZSB4bGluazpocmVmPSIjcmVjdC0wIi8+PC9nPgo8ZyB0cmFuc2Zvcm09InRyYW5zbGF0ZSgxNTUyLDk3MCkiPjx1c2UgeGxpbms6aHJlZj0iI3JlY3QtMCIvPjwvZz4KPGcgdHJhbnNmb3JtPSJ0cmFuc2xhdGUoMTk0MCw5NzApIj48dXNlIHhsaW5rOmhyZWY9IiNydC0wIi8+PC9nPgo8ZyB0cmFuc2Zvcm09InRyYW5zbGF0ZSgyMDM3LDk3MCkiPjx1c2UgeGxpbms6aHJlZj0iI3JlY3QtMCIvPjwvZz4KPGcgdHJhbnNmb3JtPSJ0cmFuc2xhdGUoMjEzNCw5NzApIj48dXNlIHhsaW5rOmhyZWY9IiNsLTAiLz48L2c+CjxnIHRyYW5zZm9ybT0idHJhbnNsYXRlKDIzMjgsOTcwKSI+PHVzZSB4bGluazpocmVmPSIjcmVjdC0wIi8+PC9nPgo8ZyB0cmFuc2Zvcm09InRyYW5zbGF0ZSgyNTIyLDk3MCkiPjx1c2UgeGxpbms6aHJlZj0iI25fcmItMCIvPjwvZz4KPGcgdHJhbnNmb3JtPSJ0cmFuc2xhdGUoMjYxOSw5NzApIj48dXNlIHhsaW5rOmhyZWY9IiNyYi0wIi8+PC9nPgo8ZyB0cmFuc2Zvcm09InRyYW5zbGF0ZSgyNzE2LDk3MCkiPjx1c2UgeGxpbms6aHJlZj0iI3JlY3QtMCIvPjwvZz4KPGcgdHJhbnNmb3JtPSJ0cmFuc2xhdGUoMjgxMyw5NzApIj48dXNlIHhsaW5rOmhyZWY9IiNsLTAiLz48L2c+CjxnIHRyYW5zZm9ybT0idHJhbnNsYXRlKDMyMDEsOTcwKSI+PHVzZSB4bGluazpocmVmPSIjdC0wIi8+PC9nPgo8ZyB0cmFuc2Zvcm09InRyYW5zbGF0ZSgzMzk1LDk3MCkiPjx1c2UgeGxpbms6aHJlZj0iI3JlY3QtMCIvPjwvZz4KPGcgdHJhbnNmb3JtPSJ0cmFuc2xhdGUoMzQ5Miw5NzApIj48dXNlIHhsaW5rOmhyZWY9IiNsdC0wIi8+PC9nPgo8ZyB0cmFuc2Zvcm09InRyYW5zbGF0ZSgzNzgzLDk3MCkiPjx1c2UgeGxpbms6aHJlZj0iI3QtMCIvPjwvZz4KPGcgdHJhbnNmb3JtPSJ0cmFuc2xhdGUoNDg1LDEwNjcpIj48dXNlIHhsaW5rOmhyZWY9IiNyZWN0LTAiLz48L2c+CjxnIHRyYW5zZm9ybT0idHJhbnNsYXRlKDY3OSwxMDY3KSI+PHVzZSB4bGluazpocmVmPSIjdC0wIi8+PC9nPgo8ZyB0cmFuc2Zvcm09InRyYW5zbGF0ZSg4NzMsMTA2NykiPjx1c2UgeGxpbms6aHJlZj0iI3JlY3QtMCIvPjwvZz4KPGcgdHJhbnNmb3JtPSJ0cmFuc2xhdGUoMTE2NCwxMDY3KSI+PHVzZSB4bGluazpocmVmPSIjdC0wIi8+PC9nPgo8ZyB0cmFuc2Zvcm09InRyYW5zbGF0ZSgxMzU4LDEwNjcpIj48dXNlIHhsaW5rOmhyZWY9IiNydC0wIi8+PC9nPgo8ZyB0cmFuc2Zvcm09InRyYW5zbGF0ZSgxNDU1LDEwNjcpIj48dXNlIHhsaW5rOmhyZWY9IiNyZWN0LTAiLz48L2c+CjxnIHRyYW5zZm9ybT0idHJhbnNsYXRlKDE1NTIsMTA2NykiPjx1c2UgeGxpbms6aHJlZj0iI3JlY3QtMCIvPjwvZz4KPGcgdHJhbnNmb3JtPSJ0cmFuc2xhdGUoMTY0OSwxMDY3KSI+PHVzZSB4bGluazpocmVmPSIjbGItMCIvPjwvZz4KPGcgdHJhbnNmb3JtPSJ0cmFuc2xhdGUoMTg0MywxMDY3KSI+PHVzZSB4bGluazpocmVmPSIjZW1wdHktMCIvPjwvZz4KPGcgdHJhbnNmb3JtPSJ0cmFuc2xhdGUoMjAzNywxMDY3KSI+PHVzZSB4bGluazpocmVmPSIjdC0wIi8+PC9nPgo8ZyB0cmFuc2Zvcm09InRyYW5zbGF0ZSgyMzI4LDEwNjcpIj48dXNlIHhsaW5rOmhyZWY9IiNyZWN0LTAiLz48L2c+CjxnIHRyYW5zZm9ybT0idHJhbnNsYXRlKDI1MjIsMTA2NykiPjx1c2UgeGxpbms6aHJlZj0iI3ItMCIvPjwvZz4KPGcgdHJhbnNmb3JtPSJ0cmFuc2xhdGUoMjYxOSwxMDY3KSI+PHVzZSB4bGluazpocmVmPSIjcmVjdC0wIi8+PC9nPgo8ZyB0cmFuc2Zvcm09InRyYW5zbGF0ZSgyNzE2LDEwNjcpIj48dXNlIHhsaW5rOmhyZWY9IiNyZWN0LTAiLz48L2c+CjxnIHRyYW5zZm9ybT0idHJhbnNsYXRlKDI4MTMsMTA2NykiPjx1c2UgeGxpbms6aHJlZj0iI25fcmItMCIvPjwvZz4KPGcgdHJhbnNmb3JtPSJ0cmFuc2xhdGUoMjkxMCwxMDY3KSI+PHVzZSB4bGluazpocmVmPSIjcmItMCIvPjwvZz4KPGcgdHJhbnNmb3JtPSJ0cmFuc2xhdGUoMzAwNywxMDY3KSI+PHVzZSB4bGluazpocmVmPSIjcmVjdC0wIi8+PC9nPgo8ZyB0cmFuc2Zvcm09InRyYW5zbGF0ZSgzMTA0LDEwNjcpIj48dXNlIHhsaW5rOmhyZWY9IiNsLTAiLz48L2c+CjxnIHRyYW5zZm9ybT0idHJhbnNsYXRlKDMzOTUsMTA2NykiPjx1c2UgeGxpbms6aHJlZj0iI3JlY3QtMCIvPjwvZz4KPGcgdHJhbnNmb3JtPSJ0cmFuc2xhdGUoMzU4OSwxMDY3KSI+PHVzZSB4bGluazpocmVmPSIjYi0wIi8+PC9nPgo8ZyB0cmFuc2Zvcm09InRyYW5zbGF0ZSg0ODUsMTE2NCkiPjx1c2UgeGxpbms6aHJlZj0iI3JlY3QtMCIvPjwvZz4KPGcgdHJhbnNmb3JtPSJ0cmFuc2xhdGUoNTgyLDExNjQpIj48dXNlIHhsaW5rOmhyZWY9IiNsLTAiLz48L2c+CjxnIHRyYW5zZm9ybT0idHJhbnNsYXRlKDc3NiwxMTY0KSI+PHVzZSB4bGluazpocmVmPSIjci0wIi8+PC9nPgo8ZyB0cmFuc2Zvcm09InRyYW5zbGF0ZSg4NzMsMTE2NCkiPjx1c2UgeGxpbms6aHJlZj0iI3JlY3QtMCIvPjwvZz4KPGcgdHJhbnNmb3JtPSJ0cmFuc2xhdGUoMTA2NywxMTY0KSI+PHVzZSB4bGluazpocmVmPSIjYi0wIi8+PC9nPgo8ZyB0cmFuc2Zvcm09InRyYW5zbGF0ZSgxNTUyLDExNjQpIj48dXNlIHhsaW5rOmhyZWY9IiNydC0wIi8+PC9nPgo8ZyB0cmFuc2Zvcm09InRyYW5zbGF0ZSgxNjQ5LDExNjQpIj48dXNlIHhsaW5rOmhyZWY9IiNyZWN0LTAiLz48L2c+CjxnIHRyYW5zZm9ybT0idHJhbnNsYXRlKDE3NDYsMTE2NCkiPjx1c2UgeGxpbms6aHJlZj0iI2wtMCIvPjwvZz4KPGcgdHJhbnNmb3JtPSJ0cmFuc2xhdGUoMjAzNywxMTY0KSI+PHVzZSB4bGluazpocmVmPSIjbl9yYi0wIi8+PC9nPgo8ZyB0cmFuc2Zvcm09InRyYW5zbGF0ZSgyMTM0LDExNjQpIj48dXNlIHhsaW5rOmhyZWY9IiNiLTAiLz48L2c+CjxnIHRyYW5zZm9ybT0idHJhbnNsYXRlKDIzMjgsMTE2NCkiPjx1c2UgeGxpbms6aHJlZj0iI3QtMCIvPjwvZz4KPGcgdHJhbnNmb3JtPSJ0cmFuc2xhdGUoMjcxNiwxMTY0KSI+PHVzZSB4bGluazpocmVmPSIjcnQtMCIvPjwvZz4KPGcgdHJhbnNmb3JtPSJ0cmFuc2xhdGUoMjgxMywxMTY0KSI+PHVzZSB4bGluazpocmVmPSIjcmVjdC0wIi8+PC9nPgo8ZyB0cmFuc2Zvcm09InRyYW5zbGF0ZSgyOTEwLDExNjQpIj48dXNlIHhsaW5rOmhyZWY9IiNsdC0wIi8+PC9nPgo8ZyB0cmFuc2Zvcm09InRyYW5zbGF0ZSgzMjAxLDExNjQpIj48dXNlIHhsaW5rOmhyZWY9IiNlbXB0eS0wIi8+PC9nPgo8ZyB0cmFuc2Zvcm09InRyYW5zbGF0ZSgzMzk1LDExNjQpIj48dXNlIHhsaW5rOmhyZWY9IiN0LTAiLz48L2c+CjxnIHRyYW5zZm9ybT0idHJhbnNsYXRlKDM0OTIsMTE2NCkiPjx1c2UgeGxpbms6aHJlZj0iI25fcmItMCIvPjwvZz4KPGcgdHJhbnNmb3JtPSJ0cmFuc2xhdGUoMzU4OSwxMTY0KSI+PHVzZSB4bGluazpocmVmPSIjcmVjdC0wIi8+PC9nPgo8ZyB0cmFuc2Zvcm09InRyYW5zbGF0ZSgzNjg2LDExNjQpIj48dXNlIHhsaW5rOmhyZWY9IiNsYi0wIi8+PC9nPgo8ZyB0cmFuc2Zvcm09InRyYW5zbGF0ZSgzODgwLDExNjQpIj48dXNlIHhsaW5rOmhyZWY9IiNiLTAiLz48L2c+CjxnIHRyYW5zZm9ybT0idHJhbnNsYXRlKDk3LDEyNjEpIj48dXNlIHhsaW5rOmhyZWY9IiNlbXB0eS0wIi8+PC9nPgo8ZyB0cmFuc2Zvcm09InRyYW5zbGF0ZSg0ODUsMTI2MSkiPjx1c2UgeGxpbms6aHJlZj0iI3QtMCIvPjwvZz4KPGcgdHJhbnNmb3JtPSJ0cmFuc2xhdGUoNTgyLDEyNjEpIj48dXNlIHhsaW5rOmhyZWY9IiNuX3JiLTAiLz48L2c+CjxnIHRyYW5zZm9ybT0idHJhbnNsYXRlKDY3OSwxMjYxKSI+PHVzZSB4bGluazpocmVmPSIjYi0wIi8+PC9nPgo8ZyB0cmFuc2Zvcm09InRyYW5zbGF0ZSg4NzMsMTI2MSkiPjx1c2UgeGxpbms6aHJlZj0iI3JlY3QtMCIvPjwvZz4KPGcgdHJhbnNmb3JtPSJ0cmFuc2xhdGUoOTcwLDEyNjEpIj48dXNlIHhsaW5rOmhyZWY9IiNuX3JiLTAiLz48L2c+CjxnIHRyYW5zZm9ybT0idHJhbnNsYXRlKDEwNjcsMTI2MSkiPjx1c2UgeGxpbms6aHJlZj0iI3JlY3QtMCIvPjwvZz4KPGcgdHJhbnNmb3JtPSJ0cmFuc2xhdGUoMTE2NCwxMjYxKSI+PHVzZSB4bGluazpocmVmPSIjcmVjdC0wIi8+PC9nPgo8ZyB0cmFuc2Zvcm09InRyYW5zbGF0ZSgxMjYxLDEyNjEpIj48dXNlIHhsaW5rOmhyZWY9IiNsYi0wIi8+PC9nPgo8ZyB0cmFuc2Zvcm09InRyYW5zbGF0ZSgxNjQ5LDEyNjEpIj48dXNlIHhsaW5rOmhyZWY9IiN0LTAiLz48L2c+CjxnIHRyYW5zZm9ybT0idHJhbnNsYXRlKDE4NDMsMTI2MSkiPjx1c2UgeGxpbms6aHJlZj0iI3ItMCIvPjwvZz4KPGcgdHJhbnNmb3JtPSJ0cmFuc2xhdGUoMTk0MCwxMjYxKSI+PHVzZSB4bGluazpocmVmPSIjcmVjdC0wIi8+PC9nPgo8ZyB0cmFuc2Zvcm09InRyYW5zbGF0ZSgyMDM3LDEyNjEpIj48dXNlIHhsaW5rOmhyZWY9IiNyZWN0LTAiLz48L2c+CjxnIHRyYW5zZm9ybT0idHJhbnNsYXRlKDIxMzQsMTI2MSkiPjx1c2UgeGxpbms6aHJlZj0iI3JlY3QtMCIvPjwvZz4KPGcgdHJhbnNmb3JtPSJ0cmFuc2xhdGUoMjQyNSwxMjYxKSI+PHVzZSB4bGluazpocmVmPSIjci0wIi8+PC9nPgo8ZyB0cmFuc2Zvcm09InRyYW5zbGF0ZSgyNTIyLDEyNjEpIj48dXNlIHhsaW5rOmhyZWY9IiNyZWN0LTAiLz48L2c+CjxnIHRyYW5zZm9ybT0idHJhbnNsYXRlKDI2MTksMTI2MSkiPjx1c2UgeGxpbms6aHJlZj0iI2xiLTAiLz48L2c+CjxnIHRyYW5zZm9ybT0idHJhbnNsYXRlKDI4MTMsMTI2MSkiPjx1c2UgeGxpbms6aHJlZj0iI3QtMCIvPjwvZz4KPGcgdHJhbnNmb3JtPSJ0cmFuc2xhdGUoMzEwNCwxMjYxKSI+PHVzZSB4bGluazpocmVmPSIjZW1wdHktMCIvPjwvZz4KPGcgdHJhbnNmb3JtPSJ0cmFuc2xhdGUoMzQ5MiwxMjYxKSI+PHVzZSB4bGluazpocmVmPSIjci0wIi8+PC9nPgo8ZyB0cmFuc2Zvcm09InRyYW5zbGF0ZSgzNTg5LDEyNjEpIj48dXNlIHhsaW5rOmhyZWY9IiNyZWN0LTAiLz48L2c+CjxnIHRyYW5zZm9ybT0idHJhbnNsYXRlKDM2ODYsMTI2MSkiPjx1c2UgeGxpbms6aHJlZj0iI2x0LTAiLz48L2c+CjxnIHRyYW5zZm9ybT0idHJhbnNsYXRlKDM4ODAsMTI2MSkiPjx1c2UgeGxpbms6aHJlZj0iI3QtMCIvPjwvZz4KPGcgdHJhbnNmb3JtPSJ0cmFuc2xhdGUoMCwxMzU4KSI+PHVzZSB4bGluazpocmVmPSIjZW1wdHktMCIvPjwvZz4KPGcgdHJhbnNmb3JtPSJ0cmFuc2xhdGUoNTgyLDEzNTgpIj48dXNlIHhsaW5rOmhyZWY9IiNyLTAiLz48L2c+CjxnIHRyYW5zZm9ybT0idHJhbnNsYXRlKDY3OSwxMzU4KSI+PHVzZSB4bGluazpocmVmPSIjbHQtMCIvPjwvZz4KPGcgdHJhbnNmb3JtPSJ0cmFuc2xhdGUoODczLDEzNTgpIj48dXNlIHhsaW5rOmhyZWY9IiNyZWN0LTAiLz48L2c+CjxnIHRyYW5zZm9ybT0idHJhbnNsYXRlKDk3MCwxMzU4KSI+PHVzZSB4bGluazpocmVmPSIjcmVjdC0wIi8+PC9nPgo8ZyB0cmFuc2Zvcm09InRyYW5zbGF0ZSgxMDY3LDEzNTgpIj48dXNlIHhsaW5rOmhyZWY9IiNyZWN0LTAiLz48L2c+CjxnIHRyYW5zZm9ybT0idHJhbnNsYXRlKDExNjQsMTM1OCkiPjx1c2UgeGxpbms6aHJlZj0iI3JlY3QtMCIvPjwvZz4KPGcgdHJhbnNmb3JtPSJ0cmFuc2xhdGUoMTI2MSwxMzU4KSI+PHVzZSB4bGluazpocmVmPSIjcmVjdC0wIi8+PC9nPgo8ZyB0cmFuc2Zvcm09InRyYW5zbGF0ZSgxMzU4LDEzNTgpIj48dXNlIHhsaW5rOmhyZWY9IiNyZWN0LTAiLz48L2c+CjxnIHRyYW5zZm9ybT0idHJhbnNsYXRlKDE0NTUsMTM1OCkiPjx1c2UgeGxpbms6aHJlZj0iI2xiLTAiLz48L2c+CjxnIHRyYW5zZm9ybT0idHJhbnNsYXRlKDIxMzQsMTM1OCkiPjx1c2UgeGxpbms6aHJlZj0iI3J0LTAiLz48L2c+CjxnIHRyYW5zZm9ybT0idHJhbnNsYXRlKDIyMzEsMTM1OCkiPjx1c2UgeGxpbms6aHJlZj0iI2wtMCIvPjwvZz4KPGcgdHJhbnNmb3JtPSJ0cmFuc2xhdGUoMjYxOSwxMzU4KSI+PHVzZSB4bGluazpocmVmPSIjcmVjdC0wIi8+PC9nPgo8ZyB0cmFuc2Zvcm09InRyYW5zbGF0ZSgyNzE2LDEzNTgpIj48dXNlIHhsaW5rOmhyZWY9IiNsLTAiLz48L2c+CjxnIHRyYW5zZm9ybT0idHJhbnNsYXRlKDMwMDcsMTM1OCkiPjx1c2UgeGxpbms6aHJlZj0iI2ItMCIvPjwvZz4KPGcgdHJhbnNmb3JtPSJ0cmFuc2xhdGUoMzEwNCwxMzU4KSI+PHVzZSB4bGluazpocmVmPSIjbl9yYi0wIi8+PC9nPgo8ZyB0cmFuc2Zvcm09InRyYW5zbGF0ZSgzMjAxLDEzNTgpIj48dXNlIHhsaW5rOmhyZWY9IiNyYi0wIi8+PC9nPgo8ZyB0cmFuc2Zvcm09InRyYW5zbGF0ZSgzMjk4LDEzNTgpIj48dXNlIHhsaW5rOmhyZWY9IiNsYi0wIi8+PC9nPgo8ZyB0cmFuc2Zvcm09InRyYW5zbGF0ZSgwLDE0NTUpIj48dXNlIHhsaW5rOmhyZWY9IiNuX3JiLTAiLz48L2c+CjxnIHRyYW5zZm9ybT0idHJhbnNsYXRlKDk3LDE0NTUpIj48dXNlIHhsaW5rOmhyZWY9IiNiLTAiLz48L2c+CjxnIHRyYW5zZm9ybT0idHJhbnNsYXRlKDI5MSwxNDU1KSI+PHVzZSB4bGluazpocmVmPSIjci0wIi8+PC9nPgo8ZyB0cmFuc2Zvcm09InRyYW5zbGF0ZSgzODgsMTQ1NSkiPjx1c2UgeGxpbms6aHJlZj0iI2xiLTAiLz48L2c+CjxnIHRyYW5zZm9ybT0idHJhbnNsYXRlKDg3MywxNDU1KSI+PHVzZSB4bGluazpocmVmPSIjcnQtMCIvPjwvZz4KPGcgdHJhbnNmb3JtPSJ0cmFuc2xhdGUoOTcwLDE0NTUpIj48dXNlIHhsaW5rOmhyZWY9IiNyZWN0LTAiLz48L2c+CjxnIHRyYW5zZm9ybT0idHJhbnNsYXRlKDEwNjcsMTQ1NSkiPjx1c2UgeGxpbms6aHJlZj0iI3JlY3QtMCIvPjwvZz4KPGcgdHJhbnNmb3JtPSJ0cmFuc2xhdGUoMTI2MSwxNDU1KSI+PHVzZSB4bGluazpocmVmPSIjcmVjdC0wIi8+PC9nPgo8ZyB0cmFuc2Zvcm09InRyYW5zbGF0ZSgxMzU4LDE0NTUpIj48dXNlIHhsaW5rOmhyZWY9IiNyZWN0LTAiLz48L2c+CjxnIHRyYW5zZm9ybT0idHJhbnNsYXRlKDE0NTUsMTQ1NSkiPjx1c2UgeGxpbms6aHJlZj0iI3JlY3QtMCIvPjwvZz4KPGcgdHJhbnNmb3JtPSJ0cmFuc2xhdGUoMTU1MiwxNDU1KSI+PHVzZSB4bGluazpocmVmPSIjcmVjdC0wIi8+PC9nPgo8ZyB0cmFuc2Zvcm09InRyYW5zbGF0ZSgxNjQ5LDE0NTUpIj48dXNlIHhsaW5rOmhyZWY9IiNyZWN0LTAiLz48L2c+CjxnIHRyYW5zZm9ybT0idHJhbnNsYXRlKDE3NDYsMTQ1NSkiPjx1c2UgeGxpbms6aHJlZj0iI3JlY3QtMCIvPjwvZz4KPGcgdHJhbnNmb3JtPSJ0cmFuc2xhdGUoMTg0MywxNDU1KSI+PHVzZSB4bGluazpocmVmPSIjbC0wIi8+PC9nPgo8ZyB0cmFuc2Zvcm09InRyYW5zbGF0ZSgyMzI4LDE0NTUpIj48dXNlIHhsaW5rOmhyZWY9IiNuX3JiLTAiLz48L2c+CjxnIHRyYW5zZm9ybT0idHJhbnNsYXRlKDI0MjUsMTQ1NSkiPjx1c2UgeGxpbms6aHJlZj0iI3JiLTAiLz48L2c+CjxnIHRyYW5zZm9ybT0idHJhbnNsYXRlKDI1MjIsMTQ1NSkiPjx1c2UgeGxpbms6aHJlZj0iI3JlY3QtMCIvPjwvZz4KPGcgdHJhbnNmb3JtPSJ0cmFuc2xhdGUoMjYxOSwxNDU1KSI+PHVzZSB4bGluazpocmVmPSIjcmVjdC0wIi8+PC9nPgo8ZyB0cmFuc2Zvcm09InRyYW5zbGF0ZSgzMDA3LDE0NTUpIj48dXNlIHhsaW5rOmhyZWY9IiNyZWN0LTAiLz48L2c+CjxnIHRyYW5zZm9ybT0idHJhbnNsYXRlKDMxMDQsMTQ1NSkiPjx1c2UgeGxpbms6aHJlZj0iI3JlY3QtMCIvPjwvZz4KPGcgdHJhbnNmb3JtPSJ0cmFuc2xhdGUoMzIwMSwxNDU1KSI+PHVzZSB4bGluazpocmVmPSIjcmVjdC0wIi8+PC9nPgo8ZyB0cmFuc2Zvcm09InRyYW5zbGF0ZSgzMjk4LDE0NTUpIj48dXNlIHhsaW5rOmhyZWY9IiNsdC0wIi8+PC9nPgo8ZyB0cmFuc2Zvcm09InRyYW5zbGF0ZSgzNDkyLDE0NTUpIj48dXNlIHhsaW5rOmhyZWY9IiNyLTAiLz48L2c+CjxnIHRyYW5zZm9ybT0idHJhbnNsYXRlKDM1ODksMTQ1NSkiPjx1c2UgeGxpbms6aHJlZj0iI2xiLTAiLz48L2c+CjxnIHRyYW5zZm9ybT0idHJhbnNsYXRlKDAsMTU1MikiPjx1c2UgeGxpbms6aHJlZj0iI3JiLTAiLz48L2c+CjxnIHRyYW5zZm9ybT0idHJhbnNsYXRlKDk3LDE1NTIpIj48dXNlIHhsaW5rOmhyZWY9IiNsdC0wIi8+PC9nPgo8ZyB0cmFuc2Zvcm09InRyYW5zbGF0ZSgzODgsMTU1MikiPjx1c2UgeGxpbms6aHJlZj0iI3QtMCIvPjwvZz4KPGcgdHJhbnNmb3JtPSJ0cmFuc2xhdGUoNTgyLDE1NTIpIj48dXNlIHhsaW5rOmhyZWY9IiNlbXB0eS0wIi8+PC9nPgo8ZyB0cmFuc2Zvcm09InRyYW5zbGF0ZSg2NzksMTU1MikiPjx1c2UgeGxpbms6aHJlZj0iI25fcmItMCIvPjwvZz4KPGcgdHJhbnNmb3JtPSJ0cmFuc2xhdGUoNzc2LDE1NTIpIj48dXNlIHhsaW5rOmhyZWY9IiNiLTAiLz48L2c+CjxnIHRyYW5zZm9ybT0idHJhbnNsYXRlKDEwNjcsMTU1MikiPjx1c2UgeGxpbms6aHJlZj0iI3JlY3QtMCIvPjwvZz4KPGcgdHJhbnNmb3JtPSJ0cmFuc2xhdGUoMTE2NCwxNTUyKSI+PHVzZSB4bGluazpocmVmPSIjcmVjdC0wIi8+PC9nPgo8ZyB0cmFuc2Zvcm09InRyYW5zbGF0ZSgxMjYxLDE1NTIpIj48dXNlIHhsaW5rOmhyZWY9IiNsdC0wIi8+PC9nPgo8ZyB0cmFuc2Zvcm09InRyYW5zbGF0ZSgxNDU1LDE1NTIpIj48dXNlIHhsaW5rOmhyZWY9IiNyZWN0LTAiLz48L2c+CjxnIHRyYW5zZm9ybT0idHJhbnNsYXRlKDE1NTIsMTU1MikiPjx1c2UgeGxpbms6aHJlZj0iI2x0LTAiLz48L2c+CjxnIHRyYW5zZm9ybT0idHJhbnNsYXRlKDE3NDYsMTU1MikiPjx1c2UgeGxpbms6aHJlZj0iI3QtMCIvPjwvZz4KPGcgdHJhbnNmb3JtPSJ0cmFuc2xhdGUoMTk0MCwxNTUyKSI+PHVzZSB4bGluazpocmVmPSIjYi0wIi8+PC9nPgo8ZyB0cmFuc2Zvcm09InRyYW5zbGF0ZSgyMTM0LDE1NTIpIj48dXNlIHhsaW5rOmhyZWY9IiNuX3JiLTAiLz48L2c+CjxnIHRyYW5zZm9ybT0idHJhbnNsYXRlKDIyMzEsMTU1MikiPjx1c2UgeGxpbms6aHJlZj0iI3JiLTAiLz48L2c+CjxnIHRyYW5zZm9ybT0idHJhbnNsYXRlKDIzMjgsMTU1MikiPjx1c2UgeGxpbms6aHJlZj0iI3JlY3QtMCIvPjwvZz4KPGcgdHJhbnNmb3JtPSJ0cmFuc2xhdGUoMjQyNSwxNTUyKSI+PHVzZSB4bGluazpocmVmPSIjcmVjdC0wIi8+PC9nPgo8ZyB0cmFuc2Zvcm09InRyYW5zbGF0ZSgyNTIyLDE1NTIpIj48dXNlIHhsaW5rOmhyZWY9IiNyZWN0LTAiLz48L2c+CjxnIHRyYW5zZm9ybT0idHJhbnNsYXRlKDI2MTksMTU1MikiPjx1c2UgeGxpbms6aHJlZj0iI3JlY3QtMCIvPjwvZz4KPGcgdHJhbnNmb3JtPSJ0cmFuc2xhdGUoMjcxNiwxNTUyKSI+PHVzZSB4bGluazpocmVmPSIjcmVjdC0wIi8+PC9nPgo8ZyB0cmFuc2Zvcm09InRyYW5zbGF0ZSgyODEzLDE1NTIpIj48dXNlIHhsaW5rOmhyZWY9IiNsYi0wIi8+PC9nPgo8ZyB0cmFuc2Zvcm09InRyYW5zbGF0ZSgyOTEwLDE1NTIpIj48dXNlIHhsaW5rOmhyZWY9IiNuX3JiLTAiLz48L2c+CjxnIHRyYW5zZm9ybT0idHJhbnNsYXRlKDMwMDcsMTU1MikiPjx1c2UgeGxpbms6aHJlZj0iI3JlY3QtMCIvPjwvZz4KPGcgdHJhbnNmb3JtPSJ0cmFuc2xhdGUoMzIwMSwxNTUyKSI+PHVzZSB4bGluazpocmVmPSIjcmVjdC0wIi8+PC9nPgo8ZyB0cmFuc2Zvcm09InRyYW5zbGF0ZSgzMzk1LDE1NTIpIj48dXNlIHhsaW5rOmhyZWY9IiNlbXB0eS0wIi8+PC9nPgo8ZyB0cmFuc2Zvcm09InRyYW5zbGF0ZSgzNTg5LDE1NTIpIj48dXNlIHhsaW5rOmhyZWY9IiNydC0wIi8+PC9nPgo8ZyB0cmFuc2Zvcm09InRyYW5zbGF0ZSgzNjg2LDE1NTIpIj48dXNlIHhsaW5rOmhyZWY9IiNyZWN0LTAiLz48L2c+CjxnIHRyYW5zZm9ybT0idHJhbnNsYXRlKDM3ODMsMTU1MikiPjx1c2UgeGxpbms6aHJlZj0iI2xiLTAiLz48L2c+CjxnIHRyYW5zZm9ybT0idHJhbnNsYXRlKDAsMTY0OSkiPjx1c2UgeGxpbms6aHJlZj0iI3QtMCIvPjwvZz4KPGcgdHJhbnNmb3JtPSJ0cmFuc2xhdGUoMTk0LDE2NDkpIj48dXNlIHhsaW5rOmhyZWY9IiNyYi0wIi8+PC9nPgo8ZyB0cmFuc2Zvcm09InRyYW5zbGF0ZSgyOTEsMTY0OSkiPjx1c2UgeGxpbms6aHJlZj0iI2xiLTAiLz48L2c+CjxnIHRyYW5zZm9ybT0idHJhbnNsYXRlKDM4OCwxNjQ5KSI+PHVzZSB4bGluazpocmVmPSIjbl9yYi0wIi8+PC9nPgo8ZyB0cmFuc2Zvcm09InRyYW5zbGF0ZSg0ODUsMTY0OSkiPjx1c2UgeGxpbms6aHJlZj0iI2ItMCIvPjwvZz4KPGcgdHJhbnNmb3JtPSJ0cmFuc2xhdGUoNjc5LDE2NDkpIj48dXNlIHhsaW5rOmhyZWY9IiNyLTAiLz48L2c+CjxnIHRyYW5zZm9ybT0idHJhbnNsYXRlKDc3NiwxNjQ5KSI+PHVzZSB4bGluazpocmVmPSIjcmVjdC0wIi8+PC9nPgo8ZyB0cmFuc2Zvcm09InRyYW5zbGF0ZSg5NzAsMTY0OSkiPjx1c2UgeGxpbms6aHJlZj0iI3JiLTAiLz48L2c+CjxnIHRyYW5zZm9ybT0idHJhbnNsYXRlKDEwNjcsMTY0OSkiPjx1c2UgeGxpbms6aHJlZj0iI3JlY3QtMCIvPjwvZz4KPGcgdHJhbnNmb3JtPSJ0cmFuc2xhdGUoMTE2NCwxNjQ5KSI+PHVzZSB4bGluazpocmVmPSIjbHQtMCIvPjwvZz4KPGcgdHJhbnNmb3JtPSJ0cmFuc2xhdGUoMTQ1NSwxNjQ5KSI+PHVzZSB4bGluazpocmVmPSIjdC0wIi8+PC9nPgo8ZyB0cmFuc2Zvcm09InRyYW5zbGF0ZSgxOTQwLDE2NDkpIj48dXNlIHhsaW5rOmhyZWY9IiN0LTAiLz48L2c+CjxnIHRyYW5zZm9ybT0idHJhbnNsYXRlKDIxMzQsMTY0OSkiPjx1c2UgeGxpbms6aHJlZj0iI3ItMCIvPjwvZz4KPGcgdHJhbnNmb3JtPSJ0cmFuc2xhdGUoMjIzMSwxNjQ5KSI+PHVzZSB4bGluazpocmVmPSIjcmVjdC0wIi8+PC9nPgo8ZyB0cmFuc2Zvcm09InRyYW5zbGF0ZSgyMzI4LDE2NDkpIj48dXNlIHhsaW5rOmhyZWY9IiNyZWN0LTAiLz48L2c+CjxnIHRyYW5zZm9ybT0idHJhbnNsYXRlKDI0MjUsMTY0OSkiPjx1c2UgeGxpbms6aHJlZj0iI3JlY3QtMCIvPjwvZz4KPGcgdHJhbnNmb3JtPSJ0cmFuc2xhdGUoMjcxNiwxNjQ5KSI+PHVzZSB4bGluazpocmVmPSIjcmVjdC0wIi8+PC9nPgo8ZyB0cmFuc2Zvcm09InRyYW5zbGF0ZSgyODEzLDE2NDkpIj48dXNlIHhsaW5rOmhyZWY9IiNyZWN0LTAiLz48L2c+CjxnIHRyYW5zZm9ybT0idHJhbnNsYXRlKDI5MTAsMTY0OSkiPjx1c2UgeGxpbms6aHJlZj0iI3JlY3QtMCIvPjwvZz4KPGcgdHJhbnNmb3JtPSJ0cmFuc2xhdGUoMzAwNywxNjQ5KSI+PHVzZSB4bGluazpocmVmPSIjcmVjdC0wIi8+PC9nPgo8ZyB0cmFuc2Zvcm09InRyYW5zbGF0ZSgzMTA0LDE2NDkpIj48dXNlIHhsaW5rOmhyZWY9IiNyZWN0LTAiLz48L2c+CjxnIHRyYW5zZm9ybT0idHJhbnNsYXRlKDMyMDEsMTY0OSkiPjx1c2UgeGxpbms6aHJlZj0iI3JlY3QtMCIvPjwvZz4KPGcgdHJhbnNmb3JtPSJ0cmFuc2xhdGUoMzI5OCwxNjQ5KSI+PHVzZSB4bGluazpocmVmPSIjbC0wIi8+PC9nPgo8ZyB0cmFuc2Zvcm09InRyYW5zbGF0ZSgzNDkyLDE2NDkpIj48dXNlIHhsaW5rOmhyZWY9IiNiLTAiLz48L2c+CjxnIHRyYW5zZm9ybT0idHJhbnNsYXRlKDM3ODMsMTY0OSkiPjx1c2UgeGxpbms6aHJlZj0iI3J0LTAiLz48L2c+CjxnIHRyYW5zZm9ybT0idHJhbnNsYXRlKDM4ODAsMTY0OSkiPjx1c2UgeGxpbms6aHJlZj0iI2wtMCIvPjwvZz4KPGcgdHJhbnNmb3JtPSJ0cmFuc2xhdGUoOTcsMTc0NikiPjx1c2UgeGxpbms6aHJlZj0iI25fcmItMCIvPjwvZz4KPGcgdHJhbnNmb3JtPSJ0cmFuc2xhdGUoMTk0LDE3NDYpIj48dXNlIHhsaW5rOmhyZWY9IiNyZWN0LTAiLz48L2c+CjxnIHRyYW5zZm9ybT0idHJhbnNsYXRlKDI5MSwxNzQ2KSI+PHVzZSB4bGluazpocmVmPSIjcmVjdC0wIi8+PC9nPgo8ZyB0cmFuc2Zvcm09InRyYW5zbGF0ZSgzODgsMTc0NikiPjx1c2UgeGxpbms6aHJlZj0iI3JlY3QtMCIvPjwvZz4KPGcgdHJhbnNmb3JtPSJ0cmFuc2xhdGUoNDg1LDE3NDYpIj48dXNlIHhsaW5rOmhyZWY9IiNyZWN0LTAiLz48L2c+CjxnIHRyYW5zZm9ybT0idHJhbnNsYXRlKDU4MiwxNzQ2KSI+PHVzZSB4bGluazpocmVmPSIjbC0wIi8+PC9nPgo8ZyB0cmFuc2Zvcm09InRyYW5zbGF0ZSg3NzYsMTc0NikiPjx1c2UgeGxpbms6aHJlZj0iI3QtMCIvPjwvZz4KPGcgdHJhbnNmb3JtPSJ0cmFuc2xhdGUoOTcwLDE3NDYpIj48dXNlIHhsaW5rOmhyZWY9IiNydC0wIi8+PC9nPgo8ZyB0cmFuc2Zvcm09InRyYW5zbGF0ZSgxMDY3LDE3NDYpIj48dXNlIHhsaW5rOmhyZWY9IiNsdC0wIi8+PC9nPgo8ZyB0cmFuc2Zvcm09InRyYW5zbGF0ZSgxMzU4LDE3NDYpIj48dXNlIHhsaW5rOmhyZWY9IiNlbXB0eS0wIi8+PC9nPgo8ZyB0cmFuc2Zvcm09InRyYW5zbGF0ZSgxNTUyLDE3NDYpIj48dXNlIHhsaW5rOmhyZWY9IiNiLTAiLz48L2c+CjxnIHRyYW5zZm9ybT0idHJhbnNsYXRlKDIwMzcsMTc0NikiPjx1c2UgeGxpbms6aHJlZj0iI2VtcHR5LTAiLz48L2c+CjxnIHRyYW5zZm9ybT0idHJhbnNsYXRlKDIyMzEsMTc0NikiPjx1c2UgeGxpbms6aHJlZj0iI3JlY3QtMCIvPjwvZz4KPGcgdHJhbnNmb3JtPSJ0cmFuc2xhdGUoMjQyNSwxNzQ2KSI+PHVzZSB4bGluazpocmVmPSIjcmVjdC0wIi8+PC9nPgo8ZyB0cmFuc2Zvcm09InRyYW5zbGF0ZSgyNTIyLDE3NDYpIj48dXNlIHhsaW5rOmhyZWY9IiNyZWN0LTAiLz48L2c+CjxnIHRyYW5zZm9ybT0idHJhbnNsYXRlKDI2MTksMTc0NikiPjx1c2UgeGxpbms6aHJlZj0iI3JlY3QtMCIvPjwvZz4KPGcgdHJhbnNmb3JtPSJ0cmFuc2xhdGUoMjcxNiwxNzQ2KSI+PHVzZSB4bGluazpocmVmPSIjcmVjdC0wIi8+PC9nPgo8ZyB0cmFuc2Zvcm09InRyYW5zbGF0ZSgyODEzLDE3NDYpIj48dXNlIHhsaW5rOmhyZWY9IiNyZWN0LTAiLz48L2c+CjxnIHRyYW5zZm9ybT0idHJhbnNsYXRlKDMyMDEsMTc0NikiPjx1c2UgeGxpbms6aHJlZj0iI3QtMCIvPjwvZz4KPGcgdHJhbnNmb3JtPSJ0cmFuc2xhdGUoMzQ5MiwxNzQ2KSI+PHVzZSB4bGluazpocmVmPSIjcmVjdC0wIi8+PC9nPgo8ZyB0cmFuc2Zvcm09InRyYW5zbGF0ZSgzNjg2LDE3NDYpIj48dXNlIHhsaW5rOmhyZWY9IiNlbXB0eS0wIi8+PC9nPgo8ZyB0cmFuc2Zvcm09InRyYW5zbGF0ZSg5NywxODQzKSI+PHVzZSB4bGluazpocmVmPSIjcmItMCIvPjwvZz4KPGcgdHJhbnNmb3JtPSJ0cmFuc2xhdGUoMTk0LDE4NDMpIj48dXNlIHhsaW5rOmhyZWY9IiNyZWN0LTAiLz48L2c+CjxnIHRyYW5zZm9ybT0idHJhbnNsYXRlKDI5MSwxODQzKSI+PHVzZSB4bGluazpocmVmPSIjcmVjdC0wIi8+PC9nPgo8ZyB0cmFuc2Zvcm09InRyYW5zbGF0ZSgzODgsMTg0MykiPjx1c2UgeGxpbms6aHJlZj0iI3JlY3QtMCIvPjwvZz4KPGcgdHJhbnNmb3JtPSJ0cmFuc2xhdGUoNzc2LDE4NDMpIj48dXNlIHhsaW5rOmhyZWY9IiNuX3JiLTAiLz48L2c+CjxnIHRyYW5zZm9ybT0idHJhbnNsYXRlKDg3MywxODQzKSI+PHVzZSB4bGluazpocmVmPSIjYi0wIi8+PC9nPgo8ZyB0cmFuc2Zvcm09InRyYW5zbGF0ZSgxMTY0LDE4NDMpIj48dXNlIHhsaW5rOmhyZWY9IiNyYi0wIi8+PC9nPgo8ZyB0cmFuc2Zvcm09InRyYW5zbGF0ZSgxMjYxLDE4NDMpIj48dXNlIHhsaW5rOmhyZWY9IiNsLTAiLz48L2c+CjxnIHRyYW5zZm9ybT0idHJhbnNsYXRlKDE1NTIsMTg0MykiPjx1c2UgeGxpbms6aHJlZj0iI3J0LTAiLz48L2c+CjxnIHRyYW5zZm9ybT0idHJhbnNsYXRlKDE2NDksMTg0MykiPjx1c2UgeGxpbms6aHJlZj0iI3JlY3QtMCIvPjwvZz4KPGcgdHJhbnNmb3JtPSJ0cmFuc2xhdGUoMTc0NiwxODQzKSI+PHVzZSB4bGluazpocmVmPSIjbC0wIi8+PC9nPgo8ZyB0cmFuc2Zvcm09InRyYW5zbGF0ZSgxOTQwLDE4NDMpIj48dXNlIHhsaW5rOmhyZWY9IiNlbXB0eS0wIi8+PC9nPgo8ZyB0cmFuc2Zvcm09InRyYW5zbGF0ZSgyMTM0LDE4NDMpIj48dXNlIHhsaW5rOmhyZWY9IiNyYi0wIi8+PC9nPgo8ZyB0cmFuc2Zvcm09InRyYW5zbGF0ZSgyMjMxLDE4NDMpIj48dXNlIHhsaW5rOmhyZWY9IiNyZWN0LTAiLz48L2c+CjxnIHRyYW5zZm9ybT0idHJhbnNsYXRlKDIzMjgsMTg0MykiPjx1c2UgeGxpbms6aHJlZj0iI3JlY3QtMCIvPjwvZz4KPGcgdHJhbnNmb3JtPSJ0cmFuc2xhdGUoMjQyNSwxODQzKSI+PHVzZSB4bGluazpocmVmPSIjcmVjdC0wIi8+PC9nPgo8ZyB0cmFuc2Zvcm09InRyYW5zbGF0ZSgyNTIyLDE4NDMpIj48dXNlIHhsaW5rOmhyZWY9IiNyZWN0LTAiLz48L2c+CjxnIHRyYW5zZm9ybT0idHJhbnNsYXRlKDI2MTksMTg0MykiPjx1c2UgeGxpbms6aHJlZj0iI3JlY3QtMCIvPjwvZz4KPGcgdHJhbnNmb3JtPSJ0cmFuc2xhdGUoMjcxNiwxODQzKSI+PHVzZSB4bGluazpocmVmPSIjcmVjdC0wIi8+PC9nPgo8ZyB0cmFuc2Zvcm09InRyYW5zbGF0ZSgyODEzLDE4NDMpIj48dXNlIHhsaW5rOmhyZWY9IiNyZWN0LTAiLz48L2c+CjxnIHRyYW5zZm9ybT0idHJhbnNsYXRlKDI5MTAsMTg0MykiPjx1c2UgeGxpbms6aHJlZj0iI3JlY3QtMCIvPjwvZz4KPGcgdHJhbnNmb3JtPSJ0cmFuc2xhdGUoMzAwNywxODQzKSI+PHVzZSB4bGluazpocmVmPSIjbGItMCIvPjwvZz4KPGcgdHJhbnNmb3JtPSJ0cmFuc2xhdGUoMzQ5MiwxODQzKSI+PHVzZSB4bGluazpocmVmPSIjcmVjdC0wIi8+PC9nPgo8ZyB0cmFuc2Zvcm09InRyYW5zbGF0ZSgzNTg5LDE4NDMpIj48dXNlIHhsaW5rOmhyZWY9IiNsLTAiLz48L2c+CjxnIHRyYW5zZm9ybT0idHJhbnNsYXRlKDM4ODAsMTg0MykiPjx1c2UgeGxpbms6aHJlZj0iI2VtcHR5LTAiLz48L2c+CjxnIHRyYW5zZm9ybT0idHJhbnNsYXRlKDk3LDE5NDApIj48dXNlIHhsaW5rOmhyZWY9IiNyZWN0LTAiLz48L2c+CjxnIHRyYW5zZm9ybT0idHJhbnNsYXRlKDM4OCwxOTQwKSI+PHVzZSB4bGluazpocmVmPSIjdC0wIi8+PC9nPgo8ZyB0cmFuc2Zvcm09InRyYW5zbGF0ZSg1ODIsMTk0MCkiPjx1c2UgeGxpbms6aHJlZj0iI2VtcHR5LTAiLz48L2c+CjxnIHRyYW5zZm9ybT0idHJhbnNsYXRlKDY3OSwxOTQwKSI+PHVzZSB4bGluazpocmVmPSIjbl9yYi0wIi8+PC9nPgo8ZyB0cmFuc2Zvcm09InRyYW5zbGF0ZSg3NzYsMTk0MCkiPjx1c2UgeGxpbms6aHJlZj0iI3JiLTAiLz48L2c+CjxnIHRyYW5zZm9ybT0idHJhbnNsYXRlKDg3MywxOTQwKSI+PHVzZSB4bGluazpocmVmPSIjbHQtMCIvPjwvZz4KPGcgdHJhbnNmb3JtPSJ0cmFuc2xhdGUoMTE2NCwxOTQwKSI+PHVzZSB4bGluazpocmVmPSIjdC0wIi8+PC9nPgo8ZyB0cmFuc2Zvcm09InRyYW5zbGF0ZSgxNjQ5LDE5NDApIj48dXNlIHhsaW5rOmhyZWY9IiNyZWN0LTAiLz48L2c+CjxnIHRyYW5zZm9ybT0idHJhbnNsYXRlKDE4NDMsMTk0MCkiPjx1c2UgeGxpbms6aHJlZj0iI2VtcHR5LTAiLz48L2c+CjxnIHRyYW5zZm9ybT0idHJhbnNsYXRlKDIxMzQsMTk0MCkiPjx1c2UgeGxpbms6aHJlZj0iI3J0LTAiLz48L2c+CjxnIHRyYW5zZm9ybT0idHJhbnNsYXRlKDIyMzEsMTk0MCkiPjx1c2UgeGxpbms6aHJlZj0iI3JlY3QtMCIvPjwvZz4KPGcgdHJhbnNmb3JtPSJ0cmFuc2xhdGUoMjMyOCwxOTQwKSI+PHVzZSB4bGluazpocmVmPSIjcmVjdC0wIi8+PC9nPgo8ZyB0cmFuc2Zvcm09InRyYW5zbGF0ZSgyNDI1LDE5NDApIj48dXNlIHhsaW5rOmhyZWY9IiNyZWN0LTAiLz48L2c+CjxnIHRyYW5zZm9ybT0idHJhbnNsYXRlKDI1MjIsMTk0MCkiPjx1c2UgeGxpbms6aHJlZj0iI3JlY3QtMCIvPjwvZz4KPGcgdHJhbnNmb3JtPSJ0cmFuc2xhdGUoMjYxOSwxOTQwKSI+PHVzZSB4bGluazpocmVmPSIjcmVjdC0wIi8+PC9nPgo8ZyB0cmFuc2Zvcm09InRyYW5zbGF0ZSgyNzE2LDE5NDApIj48dXNlIHhsaW5rOmhyZWY9IiNsdC0wIi8+PC9nPgo8ZyB0cmFuc2Zvcm09InRyYW5zbGF0ZSgzMDA3LDE5NDApIj48dXNlIHhsaW5rOmhyZWY9IiNyZWN0LTAiLz48L2c+CjxnIHRyYW5zZm9ybT0idHJhbnNsYXRlKDMxMDQsMTk0MCkiPjx1c2UgeGxpbms6aHJlZj0iI3JlY3QtMCIvPjwvZz4KPGcgdHJhbnNmb3JtPSJ0cmFuc2xhdGUoMzIwMSwxOTQwKSI+PHVzZSB4bGluazpocmVmPSIjbC0wIi8+PC9nPgo8ZyB0cmFuc2Zvcm09InRyYW5zbGF0ZSgzNDkyLDE5NDApIj48dXNlIHhsaW5rOmhyZWY9IiN0LTAiLz48L2c+CjxnIHRyYW5zZm9ybT0idHJhbnNsYXRlKDM1ODksMTk0MCkiPjx1c2UgeGxpbms6aHJlZj0iI25fcmItMCIvPjwvZz4KPGcgdHJhbnNmb3JtPSJ0cmFuc2xhdGUoMzY4NiwxOTQwKSI+PHVzZSB4bGluazpocmVmPSIjcmItMCIvPjwvZz4KPGcgdHJhbnNmb3JtPSJ0cmFuc2xhdGUoMzc4MywxOTQwKSI+PHVzZSB4bGluazpocmVmPSIjbGItMCIvPjwvZz4KPGcgdHJhbnNmb3JtPSJ0cmFuc2xhdGUoOTcsMjAzNykiPjx1c2UgeGxpbms6aHJlZj0iI3JlY3QtMCIvPjwvZz4KPGcgdHJhbnNmb3JtPSJ0cmFuc2xhdGUoMjkxLDIwMzcpIj48dXNlIHhsaW5rOmhyZWY9IiNlbXB0eS0wIi8+PC9nPgo8ZyB0cmFuc2Zvcm09InRyYW5zbGF0ZSg2NzksMjAzNykiPjx1c2UgeGxpbms6aHJlZj0iI3ItMCIvPjwvZz4KPGcgdHJhbnNmb3JtPSJ0cmFuc2xhdGUoNzc2LDIwMzcpIj48dXNlIHhsaW5rOmhyZWY9IiNsdC0wIi8+PC9nPgo8ZyB0cmFuc2Zvcm09InRyYW5zbGF0ZSgxMzU4LDIwMzcpIj48dXNlIHhsaW5rOmhyZWY9IiNlbXB0eS0wIi8+PC9nPgo8ZyB0cmFuc2Zvcm09InRyYW5zbGF0ZSgxNjQ5LDIwMzcpIj48dXNlIHhsaW5rOmhyZWY9IiNydC0wIi8+PC9nPgo8ZyB0cmFuc2Zvcm09InRyYW5zbGF0ZSgxNzQ2LDIwMzcpIj48dXNlIHhsaW5rOmhyZWY9IiNsLTAiLz48L2c+CjxnIHRyYW5zZm9ybT0idHJhbnNsYXRlKDIwMzcsMjAzNykiPjx1c2UgeGxpbms6aHJlZj0iI2VtcHR5LTAiLz48L2c+CjxnIHRyYW5zZm9ybT0idHJhbnNsYXRlKDIyMzEsMjAzNykiPjx1c2UgeGxpbms6aHJlZj0iI3J0LTAiLz48L2c+CjxnIHRyYW5zZm9ybT0idHJhbnNsYXRlKDIzMjgsMjAzNykiPjx1c2UgeGxpbms6aHJlZj0iI3JlY3QtMCIvPjwvZz4KPGcgdHJhbnNmb3JtPSJ0cmFuc2xhdGUoMjcxNiwyMDM3KSI+PHVzZSB4bGluazpocmVmPSIjbl9yYi0wIi8+PC9nPgo8ZyB0cmFuc2Zvcm09InRyYW5zbGF0ZSgyODEzLDIwMzcpIj48dXNlIHhsaW5rOmhyZWY9IiNyYi0wIi8+PC9nPgo8ZyB0cmFuc2Zvcm09InRyYW5zbGF0ZSgyOTEwLDIwMzcpIj48dXNlIHhsaW5rOmhyZWY9IiNyZWN0LTAiLz48L2c+CjxnIHRyYW5zZm9ybT0idHJhbnNsYXRlKDMwMDcsMjAzNykiPjx1c2UgeGxpbms6aHJlZj0iI2x0LTAiLz48L2c+CjxnIHRyYW5zZm9ybT0idHJhbnNsYXRlKDMyOTgsMjAzNykiPjx1c2UgeGxpbms6aHJlZj0iI3ItMCIvPjwvZz4KPGcgdHJhbnNmb3JtPSJ0cmFuc2xhdGUoMzM5NSwyMDM3KSI+PHVzZSB4bGluazpocmVmPSIjbC0wIi8+PC9nPgo8ZyB0cmFuc2Zvcm09InRyYW5zbGF0ZSgzNTg5LDIwMzcpIj48dXNlIHhsaW5rOmhyZWY9IiNyLTAiLz48L2c+CjxnIHRyYW5zZm9ybT0idHJhbnNsYXRlKDM2ODYsMjAzNykiPjx1c2UgeGxpbms6aHJlZj0iI3JlY3QtMCIvPjwvZz4KPGcgdHJhbnNmb3JtPSJ0cmFuc2xhdGUoMzc4MywyMDM3KSI+PHVzZSB4bGluazpocmVmPSIjcmVjdC0wIi8+PC9nPgo8ZyB0cmFuc2Zvcm09InRyYW5zbGF0ZSgzODgwLDIwMzcpIj48dXNlIHhsaW5rOmhyZWY9IiNsLTAiLz48L2c+CjxnIHRyYW5zZm9ybT0idHJhbnNsYXRlKDk3LDIxMzQpIj48dXNlIHhsaW5rOmhyZWY9IiNydC0wIi8+PC9nPgo8ZyB0cmFuc2Zvcm09InRyYW5zbGF0ZSgxOTQsMjEzNCkiPjx1c2UgeGxpbms6aHJlZj0iI2wtMCIvPjwvZz4KPGcgdHJhbnNmb3JtPSJ0cmFuc2xhdGUoNTgyLDIxMzQpIj48dXNlIHhsaW5rOmhyZWY9IiNlbXB0eS0wIi8+PC9nPgo8ZyB0cmFuc2Zvcm09InRyYW5zbGF0ZSgxMDY3LDIxMzQpIj48dXNlIHhsaW5rOmhyZWY9IiNyLTAiLz48L2c+CjxnIHRyYW5zZm9ybT0idHJhbnNsYXRlKDExNjQsMjEzNCkiPjx1c2UgeGxpbms6aHJlZj0iI2wtMCIvPjwvZz4KPGcgdHJhbnNmb3JtPSJ0cmFuc2xhdGUoMjMyOCwyMTM0KSI+PHVzZSB4bGluazpocmVmPSIjdC0wIi8+PC9nPgo8ZyB0cmFuc2Zvcm09InRyYW5zbGF0ZSgyNTIyLDIxMzQpIj48dXNlIHhsaW5rOmhyZWY9IiNyYi0wIi8+PC9nPgo8ZyB0cmFuc2Zvcm09InRyYW5zbGF0ZSgyNjE5LDIxMzQpIj48dXNlIHhsaW5rOmhyZWY9IiNyZWN0LTAiLz48L2c+CjxnIHRyYW5zZm9ybT0idHJhbnNsYXRlKDI3MTYsMjEzNCkiPjx1c2UgeGxpbms6aHJlZj0iI3JlY3QtMCIvPjwvZz4KPGcgdHJhbnNmb3JtPSJ0cmFuc2xhdGUoMjgxMywyMTM0KSI+PHVzZSB4bGluazpocmVmPSIjbHQtMCIvPjwvZz4KPGcgdHJhbnNmb3JtPSJ0cmFuc2xhdGUoMzIwMSwyMTM0KSI+PHVzZSB4bGluazpocmVmPSIjZW1wdHktMCIvPjwvZz4KPGcgdHJhbnNmb3JtPSJ0cmFuc2xhdGUoMzY4NiwyMTM0KSI+PHVzZSB4bGluazpocmVmPSIjcmVjdC0wIi8+PC9nPgo8ZyB0cmFuc2Zvcm09InRyYW5zbGF0ZSgwLDIyMzEpIj48dXNlIHhsaW5rOmhyZWY9IiNiLTAiLz48L2c+CjxnIHRyYW5zZm9ybT0idHJhbnNsYXRlKDI5MSwyMjMxKSI+PHVzZSB4bGluazpocmVmPSIjbl9yYi0wIi8+PC9nPgo8ZyB0cmFuc2Zvcm09InRyYW5zbGF0ZSgzODgsMjIzMSkiPjx1c2UgeGxpbms6aHJlZj0iI2ItMCIvPjwvZz4KPGcgdHJhbnNmb3JtPSJ0cmFuc2xhdGUoNTgyLDIyMzEpIj48dXNlIHhsaW5rOmhyZWY9IiNuX3JiLTAiLz48L2c+CjxnIHRyYW5zZm9ybT0idHJhbnNsYXRlKDY3OSwyMjMxKSI+PHVzZSB4bGluazpocmVmPSIjcmItMCIvPjwvZz4KPGcgdHJhbnNmb3JtPSJ0cmFuc2xhdGUoNzc2LDIyMzEpIj48dXNlIHhsaW5rOmhyZWY9IiNyZWN0LTAiLz48L2c+CjxnIHRyYW5zZm9ybT0idHJhbnNsYXRlKDg3MywyMjMxKSI+PHVzZSB4bGluazpocmVmPSIjbGItMCIvPjwvZz4KPGcgdHJhbnNmb3JtPSJ0cmFuc2xhdGUoMTM1OCwyMjMxKSI+PHVzZSB4bGluazpocmVmPSIjZW1wdHktMCIvPjwvZz4KPGcgdHJhbnNmb3JtPSJ0cmFuc2xhdGUoMTY0OSwyMjMxKSI+PHVzZSB4bGluazpocmVmPSIjZW1wdHktMCIvPjwvZz4KPGcgdHJhbnNmb3JtPSJ0cmFuc2xhdGUoMTk0MCwyMjMxKSI+PHVzZSB4bGluazpocmVmPSIjcmItMCIvPjwvZz4KPGcgdHJhbnNmb3JtPSJ0cmFuc2xhdGUoMjAzNywyMjMxKSI+PHVzZSB4bGluazpocmVmPSIjbC0wIi8+PC9nPgo8ZyB0cmFuc2Zvcm09InRyYW5zbGF0ZSgyMjMxLDIyMzEpIj48dXNlIHhsaW5rOmhyZWY9IiNlbXB0eS0wIi8+PC9nPgo8ZyB0cmFuc2Zvcm09InRyYW5zbGF0ZSgyNDI1LDIyMzEpIj48dXNlIHhsaW5rOmhyZWY9IiNuX3JiLTAiLz48L2c+CjxnIHRyYW5zZm9ybT0idHJhbnNsYXRlKDI1MjIsMjIzMSkiPjx1c2UgeGxpbms6aHJlZj0iI3JlY3QtMCIvPjwvZz4KPGcgdHJhbnNmb3JtPSJ0cmFuc2xhdGUoMjYxOSwyMjMxKSI+PHVzZSB4bGluazpocmVmPSIjbHQtMCIvPjwvZz4KPGcgdHJhbnNmb3JtPSJ0cmFuc2xhdGUoMjkxMCwyMjMxKSI+PHVzZSB4bGluazpocmVmPSIjZW1wdHktMCIvPjwvZz4KPGcgdHJhbnNmb3JtPSJ0cmFuc2xhdGUoMzEwNCwyMjMxKSI+PHVzZSB4bGluazpocmVmPSIjYi0wIi8+PC9nPgo8ZyB0cmFuc2Zvcm09InRyYW5zbGF0ZSgzMjk4LDIyMzEpIj48dXNlIHhsaW5rOmhyZWY9IiNyLTAiLz48L2c+CjxnIHRyYW5zZm9ybT0idHJhbnNsYXRlKDMzOTUsMjIzMSkiPjx1c2UgeGxpbms6aHJlZj0iI2xiLTAiLz48L2c+CjxnIHRyYW5zZm9ybT0idHJhbnNsYXRlKDM1ODksMjIzMSkiPjx1c2UgeGxpbms6aHJlZj0iI3ItMCIvPjwvZz4KPGcgdHJhbnNmb3JtPSJ0cmFuc2xhdGUoMzY4NiwyMjMxKSI+PHVzZSB4bGluazpocmVmPSIjbHQtMCIvPjwvZz4KPGcgdHJhbnNmb3JtPSJ0cmFuc2xhdGUoMCwyMzI4KSI+PHVzZSB4bGluazpocmVmPSIjcmVjdC0wIi8+PC9nPgo8ZyB0cmFuc2Zvcm09InRyYW5zbGF0ZSg5NywyMzI4KSI+PHVzZSB4bGluazpocmVmPSIjbC0wIi8+PC9nPgo8ZyB0cmFuc2Zvcm09InRyYW5zbGF0ZSgyOTEsMjMyOCkiPjx1c2UgeGxpbms6aHJlZj0iI3JiLTAiLz48L2c+CjxnIHRyYW5zZm9ybT0idHJhbnNsYXRlKDM4OCwyMzI4KSI+PHVzZSB4bGluazpocmVmPSIjcmVjdC0wIi8+PC9nPgo8ZyB0cmFuc2Zvcm09InRyYW5zbGF0ZSg1ODIsMjMyOCkiPjx1c2UgeGxpbms6aHJlZj0iI3ItMCIvPjwvZz4KPGcgdHJhbnNmb3JtPSJ0cmFuc2xhdGUoNjc5LDIzMjgpIj48dXNlIHhsaW5rOmhyZWY9IiNsdC0wIi8+PC9nPgo8ZyB0cmFuc2Zvcm09InRyYW5zbGF0ZSg4NzMsMjMyOCkiPjx1c2UgeGxpbms6aHJlZj0iI3QtMCIvPjwvZz4KPGcgdHJhbnNmb3JtPSJ0cmFuc2xhdGUoMTQ1NSwyMzI4KSI+PHVzZSB4bGluazpocmVmPSIjbl9yYi0wIi8+PC9nPgo8ZyB0cmFuc2Zvcm09InRyYW5zbGF0ZSgxNTUyLDIzMjgpIj48dXNlIHhsaW5rOmhyZWY9IiNiLTAiLz48L2c+CjxnIHRyYW5zZm9ybT0idHJhbnNsYXRlKDE2NDksMjMyOCkiPjx1c2UgeGxpbms6aHJlZj0iI25fcmItMCIvPjwvZz4KPGcgdHJhbnNmb3JtPSJ0cmFuc2xhdGUoMTc0NiwyMzI4KSI+PHVzZSB4bGluazpocmVmPSIjYi0wIi8+PC9nPgo8ZyB0cmFuc2Zvcm09InRyYW5zbGF0ZSgxODQzLDIzMjgpIj48dXNlIHhsaW5rOmhyZWY9IiNuX3JiLTAiLz48L2c+CjxnIHRyYW5zZm9ybT0idHJhbnNsYXRlKDE5NDAsMjMyOCkiPjx1c2UgeGxpbms6aHJlZj0iI3JlY3QtMCIvPjwvZz4KPGcgdHJhbnNmb3JtPSJ0cmFuc2xhdGUoMjAzNywyMzI4KSI+PHVzZSB4bGluazpocmVmPSIjbl9yYi0wIi8+PC9nPgo8ZyB0cmFuc2Zvcm09InRyYW5zbGF0ZSgyMTM0LDIzMjgpIj48dXNlIHhsaW5rOmhyZWY9IiNiLTAiLz48L2c+CjxnIHRyYW5zZm9ybT0idHJhbnNsYXRlKDI0MjUsMjMyOCkiPjx1c2UgeGxpbms6aHJlZj0iI3ItMCIvPjwvZz4KPGcgdHJhbnNmb3JtPSJ0cmFuc2xhdGUoMjUyMiwyMzI4KSI+PHVzZSB4bGluazpocmVmPSIjbHQtMCIvPjwvZz4KPGcgdHJhbnNmb3JtPSJ0cmFuc2xhdGUoMjgxMywyMzI4KSI+PHVzZSB4bGluazpocmVmPSIjZW1wdHktMCIvPjwvZz4KPGcgdHJhbnNmb3JtPSJ0cmFuc2xhdGUoMzAwNywyMzI4KSI+PHVzZSB4bGluazpocmVmPSIjbl9yYi0wIi8+PC9nPgo8ZyB0cmFuc2Zvcm09InRyYW5zbGF0ZSgzMTA0LDIzMjgpIj48dXNlIHhsaW5rOmhyZWY9IiNyZWN0LTAiLz48L2c+CjxnIHRyYW5zZm9ybT0idHJhbnNsYXRlKDMzOTUsMjMyOCkiPjx1c2UgeGxpbms6aHJlZj0iI3QtMCIvPjwvZz4KPGcgdHJhbnNmb3JtPSJ0cmFuc2xhdGUoMzc4MywyMzI4KSI+PHVzZSB4bGluazpocmVmPSIjbl9yYi0wIi8+PC9nPgo8ZyB0cmFuc2Zvcm09InRyYW5zbGF0ZSgzODgwLDIzMjgpIj48dXNlIHhsaW5rOmhyZWY9IiNiLTAiLz48L2c+CjxnIHRyYW5zZm9ybT0idHJhbnNsYXRlKDAsMjQyNSkiPjx1c2UgeGxpbms6aHJlZj0iI3JlY3QtMCIvPjwvZz4KPGcgdHJhbnNmb3JtPSJ0cmFuc2xhdGUoMjkxLDI0MjUpIj48dXNlIHhsaW5rOmhyZWY9IiNydC0wIi8+PC9nPgo8ZyB0cmFuc2Zvcm09InRyYW5zbGF0ZSgzODgsMjQyNSkiPjx1c2UgeGxpbms6aHJlZj0iI3JlY3QtMCIvPjwvZz4KPGcgdHJhbnNmb3JtPSJ0cmFuc2xhdGUoNDg1LDI0MjUpIj48dXNlIHhsaW5rOmhyZWY9IiNsYi0wIi8+PC9nPgo8ZyB0cmFuc2Zvcm09InRyYW5zbGF0ZSg5NzAsMjQyNSkiPjx1c2UgeGxpbms6aHJlZj0iI25fcmItMCIvPjwvZz4KPGcgdHJhbnNmb3JtPSJ0cmFuc2xhdGUoMTA2NywyNDI1KSI+PHVzZSB4bGluazpocmVmPSIjcmItMCIvPjwvZz4KPGcgdHJhbnNmb3JtPSJ0cmFuc2xhdGUoMTE2NCwyNDI1KSI+PHVzZSB4bGluazpocmVmPSIjbGItMCIvPjwvZz4KPGcgdHJhbnNmb3JtPSJ0cmFuc2xhdGUoMTQ1NSwyNDI1KSI+PHVzZSB4bGluazpocmVmPSIjci0wIi8+PC9nPgo8ZyB0cmFuc2Zvcm09InRyYW5zbGF0ZSgxNTUyLDI0MjUpIj48dXNlIHhsaW5rOmhyZWY9IiNyZWN0LTAiLz48L2c+CjxnIHRyYW5zZm9ybT0idHJhbnNsYXRlKDE2NDksMjQyNSkiPjx1c2UgeGxpbms6aHJlZj0iI3JlY3QtMCIvPjwvZz4KPGcgdHJhbnNmb3JtPSJ0cmFuc2xhdGUoMTc0NiwyNDI1KSI+PHVzZSB4bGluazpocmVmPSIjcmVjdC0wIi8+PC9nPgo8ZyB0cmFuc2Zvcm09InRyYW5zbGF0ZSgxODQzLDI0MjUpIj48dXNlIHhsaW5rOmhyZWY9IiNyZWN0LTAiLz48L2c+CjxnIHRyYW5zZm9ybT0idHJhbnNsYXRlKDE5NDAsMjQyNSkiPjx1c2UgeGxpbms6aHJlZj0iI3JlY3QtMCIvPjwvZz4KPGcgdHJhbnNmb3JtPSJ0cmFuc2xhdGUoMjAzNywyNDI1KSI+PHVzZSB4bGluazpocmVmPSIjcmVjdC0wIi8+PC9nPgo8ZyB0cmFuc2Zvcm09InRyYW5zbGF0ZSgyMTM0LDI0MjUpIj48dXNlIHhsaW5rOmhyZWY9IiNyZWN0LTAiLz48L2c+CjxnIHRyYW5zZm9ybT0idHJhbnNsYXRlKDIzMjgsMjQyNSkiPjx1c2UgeGxpbms6aHJlZj0iI2VtcHR5LTAiLz48L2c+CjxnIHRyYW5zZm9ybT0idHJhbnNsYXRlKDI2MTksMjQyNSkiPjx1c2UgeGxpbms6aHJlZj0iI25fcmItMCIvPjwvZz4KPGcgdHJhbnNmb3JtPSJ0cmFuc2xhdGUoMjcxNiwyNDI1KSI+PHVzZSB4bGluazpocmVmPSIjYi0wIi8+PC9nPgo8ZyB0cmFuc2Zvcm09InRyYW5zbGF0ZSgyOTEwLDI0MjUpIj48dXNlIHhsaW5rOmhyZWY9IiNyLTAiLz48L2c+CjxnIHRyYW5zZm9ybT0idHJhbnNsYXRlKDMwMDcsMjQyNSkiPjx1c2UgeGxpbms6aHJlZj0iI3JlY3QtMCIvPjwvZz4KPGcgdHJhbnNmb3JtPSJ0cmFuc2xhdGUoMzEwNCwyNDI1KSI+PHVzZSB4bGluazpocmVmPSIjcmVjdC0wIi8+PC9nPgo8ZyB0cmFuc2Zvcm09InRyYW5zbGF0ZSgzMjAxLDI0MjUpIj48dXNlIHhsaW5rOmhyZWY9IiNsLTAiLz48L2c+CjxnIHRyYW5zZm9ybT0idHJhbnNsYXRlKDM0OTIsMjQyNSkiPjx1c2UgeGxpbms6aHJlZj0iI3JiLTAiLz48L2c+CjxnIHRyYW5zZm9ybT0idHJhbnNsYXRlKDM1ODksMjQyNSkiPjx1c2UgeGxpbms6aHJlZj0iI2wtMCIvPjwvZz4KPGcgdHJhbnNmb3JtPSJ0cmFuc2xhdGUoMzc4MywyNDI1KSI+PHVzZSB4bGluazpocmVmPSIjci0wIi8+PC9nPgo8ZyB0cmFuc2Zvcm09InRyYW5zbGF0ZSgzODgwLDI0MjUpIj48dXNlIHhsaW5rOmhyZWY9IiNsdC0wIi8+PC9nPgo8ZyB0cmFuc2Zvcm09InRyYW5zbGF0ZSgwLDI1MjIpIj48dXNlIHhsaW5rOmhyZWY9IiNyZWN0LTAiLz48L2c+CjxnIHRyYW5zZm9ybT0idHJhbnNsYXRlKDE5NCwyNTIyKSI+PHVzZSB4bGluazpocmVmPSIjZW1wdHktMCIvPjwvZz4KPGcgdHJhbnNmb3JtPSJ0cmFuc2xhdGUoMzg4LDI1MjIpIj48dXNlIHhsaW5rOmhyZWY9IiNydC0wIi8+PC9nPgo8ZyB0cmFuc2Zvcm09InRyYW5zbGF0ZSg0ODUsMjUyMikiPjx1c2UgeGxpbms6aHJlZj0iI3JlY3QtMCIvPjwvZz4KPGcgdHJhbnNmb3JtPSJ0cmFuc2xhdGUoNTgyLDI1MjIpIj48dXNlIHhsaW5rOmhyZWY9IiNyZWN0LTAiLz48L2c+CjxnIHRyYW5zZm9ybT0idHJhbnNsYXRlKDY3OSwyNTIyKSI+PHVzZSB4bGluazpocmVmPSIjcmVjdC0wIi8+PC9nPgo8ZyB0cmFuc2Zvcm09InRyYW5zbGF0ZSg3NzYsMjUyMikiPjx1c2UgeGxpbms6aHJlZj0iI3JlY3QtMCIvPjwvZz4KPGcgdHJhbnNmb3JtPSJ0cmFuc2xhdGUoODczLDI1MjIpIj48dXNlIHhsaW5rOmhyZWY9IiNyZWN0LTAiLz48L2c+CjxnIHRyYW5zZm9ybT0idHJhbnNsYXRlKDk3MCwyNTIyKSI+PHVzZSB4bGluazpocmVmPSIjcmVjdC0wIi8+PC9nPgo8ZyB0cmFuc2Zvcm09InRyYW5zbGF0ZSgxMDY3LDI1MjIpIj48dXNlIHhsaW5rOmhyZWY9IiNyZWN0LTAiLz48L2c+CjxnIHRyYW5zZm9ybT0idHJhbnNsYXRlKDExNjQsMjUyMikiPjx1c2UgeGxpbms6aHJlZj0iI3JlY3QtMCIvPjwvZz4KPGcgdHJhbnNmb3JtPSJ0cmFuc2xhdGUoMTM1OCwyNTIyKSI+PHVzZSB4bGluazpocmVmPSIjZW1wdHktMCIvPjwvZz4KPGcgdHJhbnNmb3JtPSJ0cmFuc2xhdGUoMTY0OSwyNTIyKSI+PHVzZSB4bGluazpocmVmPSIjcmVjdC0wIi8+PC9nPgo8ZyB0cmFuc2Zvcm09InRyYW5zbGF0ZSgxOTQwLDI1MjIpIj48dXNlIHhsaW5rOmhyZWY9IiNydC0wIi8+PC9nPgo8ZyB0cmFuc2Zvcm09InRyYW5zbGF0ZSgyMDM3LDI1MjIpIj48dXNlIHhsaW5rOmhyZWY9IiNyZWN0LTAiLz48L2c+CjxnIHRyYW5zZm9ybT0idHJhbnNsYXRlKDIxMzQsMjUyMikiPjx1c2UgeGxpbms6aHJlZj0iI3JlY3QtMCIvPjwvZz4KPGcgdHJhbnNmb3JtPSJ0cmFuc2xhdGUoMjIzMSwyNTIyKSI+PHVzZSB4bGluazpocmVmPSIjbC0wIi8+PC9nPgo8ZyB0cmFuc2Zvcm09InRyYW5zbGF0ZSgyNjE5LDI1MjIpIj48dXNlIHhsaW5rOmhyZWY9IiNyLTAiLz48L2c+CjxnIHRyYW5zZm9ybT0idHJhbnNsYXRlKDI3MTYsMjUyMikiPjx1c2UgeGxpbms6aHJlZj0iI3JlY3QtMCIvPjwvZz4KPGcgdHJhbnNmb3JtPSJ0cmFuc2xhdGUoMjgxMywyNTIyKSI+PHVzZSB4bGluazpocmVmPSIjbC0wIi8+PC9nPgo8ZyB0cmFuc2Zvcm09InRyYW5zbGF0ZSgzMTA0LDI1MjIpIj48dXNlIHhsaW5rOmhyZWY9IiNyZWN0LTAiLz48L2c+CjxnIHRyYW5zZm9ybT0idHJhbnNsYXRlKDMyMDEsMjUyMikiPjx1c2UgeGxpbms6aHJlZj0iI25fcmItMCIvPjwvZz4KPGcgdHJhbnNmb3JtPSJ0cmFuc2xhdGUoMzI5OCwyNTIyKSI+PHVzZSB4bGluazpocmVmPSIjYi0wIi8+PC9nPgo8ZyB0cmFuc2Zvcm09InRyYW5zbGF0ZSgzMzk1LDI1MjIpIj48dXNlIHhsaW5rOmhyZWY9IiNuX3JiLTAiLz48L2c+CjxnIHRyYW5zZm9ybT0idHJhbnNsYXRlKDM0OTIsMjUyMikiPjx1c2UgeGxpbms6aHJlZj0iI3JlY3QtMCIvPjwvZz4KPGcgdHJhbnNmb3JtPSJ0cmFuc2xhdGUoMCwyNjE5KSI+PHVzZSB4bGluazpocmVmPSIjcnQtMCIvPjwvZz4KPGcgdHJhbnNmb3JtPSJ0cmFuc2xhdGUoOTcsMjYxOSkiPjx1c2UgeGxpbms6aHJlZj0iI2xiLTAiLz48L2c+CjxnIHRyYW5zZm9ybT0idHJhbnNsYXRlKDI5MSwyNjE5KSI+PHVzZSB4bGluazpocmVmPSIjZW1wdHktMCIvPjwvZz4KPGcgdHJhbnNmb3JtPSJ0cmFuc2xhdGUoMTA2NywyNjE5KSI+PHVzZSB4bGluazpocmVmPSIjcmVjdC0wIi8+PC9nPgo8ZyB0cmFuc2Zvcm09InRyYW5zbGF0ZSgxMTY0LDI2MTkpIj48dXNlIHhsaW5rOmhyZWY9IiNyZWN0LTAiLz48L2c+CjxnIHRyYW5zZm9ybT0idHJhbnNsYXRlKDE0NTUsMjYxOSkiPjx1c2UgeGxpbms6aHJlZj0iI3ItMCIvPjwvZz4KPGcgdHJhbnNmb3JtPSJ0cmFuc2xhdGUoMTU1MiwyNjE5KSI+PHVzZSB4bGluazpocmVmPSIjcmVjdC0wIi8+PC9nPgo8ZyB0cmFuc2Zvcm09InRyYW5zbGF0ZSgxNjQ5LDI2MTkpIj48dXNlIHhsaW5rOmhyZWY9IiNyZWN0LTAiLz48L2c+CjxnIHRyYW5zZm9ybT0idHJhbnNsYXRlKDE3NDYsMjYxOSkiPjx1c2UgeGxpbms6aHJlZj0iI2wtMCIvPjwvZz4KPGcgdHJhbnNmb3JtPSJ0cmFuc2xhdGUoMjAzNywyNjE5KSI+PHVzZSB4bGluazpocmVmPSIjcmVjdC0wIi8+PC9nPgo8ZyB0cmFuc2Zvcm09InRyYW5zbGF0ZSgyMTM0LDI2MTkpIj48dXNlIHhsaW5rOmhyZWY9IiNyZWN0LTAiLz48L2c+CjxnIHRyYW5zZm9ybT0idHJhbnNsYXRlKDI0MjUsMjYxOSkiPjx1c2UgeGxpbms6aHJlZj0iI3JiLTAiLz48L2c+CjxnIHRyYW5zZm9ybT0idHJhbnNsYXRlKDI1MjIsMjYxOSkiPjx1c2UgeGxpbms6aHJlZj0iI2xiLTAiLz48L2c+CjxnIHRyYW5zZm9ybT0idHJhbnNsYXRlKDI3MTYsMjYxOSkiPjx1c2UgeGxpbms6aHJlZj0iI3QtMCIvPjwvZz4KPGcgdHJhbnNmb3JtPSJ0cmFuc2xhdGUoMjgxMywyNjE5KSI+PHVzZSB4bGluazpocmVmPSIjbl9yYi0wIi8+PC9nPgo8ZyB0cmFuc2Zvcm09InRyYW5zbGF0ZSgyOTEwLDI2MTkpIj48dXNlIHhsaW5rOmhyZWY9IiNyYi0wIi8+PC9nPgo8ZyB0cmFuc2Zvcm09InRyYW5zbGF0ZSgzMDA3LDI2MTkpIj48dXNlIHhsaW5rOmhyZWY9IiNyZWN0LTAiLz48L2c+CjxnIHRyYW5zZm9ybT0idHJhbnNsYXRlKDMxMDQsMjYxOSkiPjx1c2UgeGxpbms6aHJlZj0iI3JlY3QtMCIvPjwvZz4KPGcgdHJhbnNmb3JtPSJ0cmFuc2xhdGUoMzIwMSwyNjE5KSI+PHVzZSB4bGluazpocmVmPSIjcmVjdC0wIi8+PC9nPgo8ZyB0cmFuc2Zvcm09InRyYW5zbGF0ZSgzMjk4LDI2MTkpIj48dXNlIHhsaW5rOmhyZWY9IiNyZWN0LTAiLz48L2c+CjxnIHRyYW5zZm9ybT0idHJhbnNsYXRlKDMzOTUsMjYxOSkiPjx1c2UgeGxpbms6aHJlZj0iI3JlY3QtMCIvPjwvZz4KPGcgdHJhbnNmb3JtPSJ0cmFuc2xhdGUoMzQ5MiwyNjE5KSI+PHVzZSB4bGluazpocmVmPSIjcmVjdC0wIi8+PC9nPgo8ZyB0cmFuc2Zvcm09InRyYW5zbGF0ZSgzNTg5LDI2MTkpIj48dXNlIHhsaW5rOmhyZWY9IiNsYi0wIi8+PC9nPgo8ZyB0cmFuc2Zvcm09InRyYW5zbGF0ZSgzNjg2LDI2MTkpIj48dXNlIHhsaW5rOmhyZWY9IiNuX3JiLTAiLz48L2c+CjxnIHRyYW5zZm9ybT0idHJhbnNsYXRlKDM3ODMsMjYxOSkiPjx1c2UgeGxpbms6aHJlZj0iI3JiLTAiLz48L2c+CjxnIHRyYW5zZm9ybT0idHJhbnNsYXRlKDM4ODAsMjYxOSkiPjx1c2UgeGxpbms6aHJlZj0iI2wtMCIvPjwvZz4KPGcgdHJhbnNmb3JtPSJ0cmFuc2xhdGUoOTcsMjcxNikiPjx1c2UgeGxpbms6aHJlZj0iI3QtMCIvPjwvZz4KPGcgdHJhbnNmb3JtPSJ0cmFuc2xhdGUoMjkxLDI3MTYpIj48dXNlIHhsaW5rOmhyZWY9IiNuX3JiLTAiLz48L2c+CjxnIHRyYW5zZm9ybT0idHJhbnNsYXRlKDM4OCwyNzE2KSI+PHVzZSB4bGluazpocmVmPSIjYi0wIi8+PC9nPgo8ZyB0cmFuc2Zvcm09InRyYW5zbGF0ZSg1ODIsMjcxNikiPjx1c2UgeGxpbms6aHJlZj0iI2VtcHR5LTAiLz48L2c+CjxnIHRyYW5zZm9ybT0idHJhbnNsYXRlKDg3MywyNzE2KSI+PHVzZSB4bGluazpocmVmPSIjci0wIi8+PC9nPgo8ZyB0cmFuc2Zvcm09InRyYW5zbGF0ZSg5NzAsMjcxNikiPjx1c2UgeGxpbms6aHJlZj0iI3JlY3QtMCIvPjwvZz4KPGcgdHJhbnNmb3JtPSJ0cmFuc2xhdGUoMTA2NywyNzE2KSI+PHVzZSB4bGluazpocmVmPSIjcmVjdC0wIi8+PC9nPgo8ZyB0cmFuc2Zvcm09InRyYW5zbGF0ZSgxMTY0LDI3MTYpIj48dXNlIHhsaW5rOmhyZWY9IiNyZWN0LTAiLz48L2c+CjxnIHRyYW5zZm9ybT0idHJhbnNsYXRlKDEyNjEsMjcxNikiPjx1c2UgeGxpbms6aHJlZj0iI2xiLTAiLz48L2c+CjxnIHRyYW5zZm9ybT0idHJhbnNsYXRlKDE1NTIsMjcxNikiPjx1c2UgeGxpbms6aHJlZj0iI3JlY3QtMCIvPjwvZz4KPGcgdHJhbnNmb3JtPSJ0cmFuc2xhdGUoMTg0MywyNzE2KSI+PHVzZSB4bGluazpocmVmPSIjZW1wdHktMCIvPjwvZz4KPGcgdHJhbnNmb3JtPSJ0cmFuc2xhdGUoMjAzNywyNzE2KSI+PHVzZSB4bGluazpocmVmPSIjcnQtMCIvPjwvZz4KPGcgdHJhbnNmb3JtPSJ0cmFuc2xhdGUoMjEzNCwyNzE2KSI+PHVzZSB4bGluazpocmVmPSIjcmVjdC0wIi8+PC9nPgo8ZyB0cmFuc2Zvcm09InRyYW5zbGF0ZSgyMjMxLDI3MTYpIj48dXNlIHhsaW5rOmhyZWY9IiNsLTAiLz48L2c+CjxnIHRyYW5zZm9ybT0idHJhbnNsYXRlKDI0MjUsMjcxNikiPjx1c2UgeGxpbms6aHJlZj0iI3J0LTAiLz48L2c+CjxnIHRyYW5zZm9ybT0idHJhbnNsYXRlKDI1MjIsMjcxNikiPjx1c2UgeGxpbms6aHJlZj0iI2x0LTAiLz48L2c+CjxnIHRyYW5zZm9ybT0idHJhbnNsYXRlKDI4MTMsMjcxNikiPjx1c2UgeGxpbms6aHJlZj0iI3ItMCIvPjwvZz4KPGcgdHJhbnNmb3JtPSJ0cmFuc2xhdGUoMjkxMCwyNzE2KSI+PHVzZSB4bGluazpocmVmPSIjcmVjdC0wIi8+PC9nPgo8ZyB0cmFuc2Zvcm09InRyYW5zbGF0ZSgzMDA3LDI3MTYpIj48dXNlIHhsaW5rOmhyZWY9IiNyZWN0LTAiLz48L2c+CjxnIHRyYW5zZm9ybT0idHJhbnNsYXRlKDMxMDQsMjcxNikiPjx1c2UgeGxpbms6aHJlZj0iI2x0LTAiLz48L2c+CjxnIHRyYW5zZm9ybT0idHJhbnNsYXRlKDMyOTgsMjcxNikiPjx1c2UgeGxpbms6aHJlZj0iI3J0LTAiLz48L2c+CjxnIHRyYW5zZm9ybT0idHJhbnNsYXRlKDMzOTUsMjcxNikiPjx1c2UgeGxpbms6aHJlZj0iI2x0LTAiLz48L2c+CjxnIHRyYW5zZm9ybT0idHJhbnNsYXRlKDM1ODksMjcxNikiPjx1c2UgeGxpbms6aHJlZj0iI3JlY3QtMCIvPjwvZz4KPGcgdHJhbnNmb3JtPSJ0cmFuc2xhdGUoMzY4NiwyNzE2KSI+PHVzZSB4bGluazpocmVmPSIjcmVjdC0wIi8+PC9nPgo8ZyB0cmFuc2Zvcm09InRyYW5zbGF0ZSgzNzgzLDI3MTYpIj48dXNlIHhsaW5rOmhyZWY9IiNsdC0wIi8+PC9nPgo8ZyB0cmFuc2Zvcm09InRyYW5zbGF0ZSgwLDI4MTMpIj48dXNlIHhsaW5rOmhyZWY9IiNiLTAiLz48L2c+CjxnIHRyYW5zZm9ybT0idHJhbnNsYXRlKDE5NCwyODEzKSI+PHVzZSB4bGluazpocmVmPSIjci0wIi8+PC9nPgo8ZyB0cmFuc2Zvcm09InRyYW5zbGF0ZSgyOTEsMjgxMykiPjx1c2UgeGxpbms6aHJlZj0iI3JlY3QtMCIvPjwvZz4KPGcgdHJhbnNmb3JtPSJ0cmFuc2xhdGUoMzg4LDI4MTMpIj48dXNlIHhsaW5rOmhyZWY9IiNsdC0wIi8+PC9nPgo8ZyB0cmFuc2Zvcm09InRyYW5zbGF0ZSg2NzksMjgxMykiPjx1c2UgeGxpbms6aHJlZj0iI2VtcHR5LTAiLz48L2c+CjxnIHRyYW5zZm9ybT0idHJhbnNsYXRlKDEwNjcsMjgxMykiPjx1c2UgeGxpbms6aHJlZj0iI3QtMCIvPjwvZz4KPGcgdHJhbnNmb3JtPSJ0cmFuc2xhdGUoMTI2MSwyODEzKSI+PHVzZSB4bGluazpocmVmPSIjcnQtMCIvPjwvZz4KPGcgdHJhbnNmb3JtPSJ0cmFuc2xhdGUoMTM1OCwyODEzKSI+PHVzZSB4bGluazpocmVmPSIjcmVjdC0wIi8+PC9nPgo8ZyB0cmFuc2Zvcm09InRyYW5zbGF0ZSgxNDU1LDI4MTMpIj48dXNlIHhsaW5rOmhyZWY9IiNyZWN0LTAiLz48L2c+CjxnIHRyYW5zZm9ybT0idHJhbnNsYXRlKDE1NTIsMjgxMykiPjx1c2UgeGxpbms6aHJlZj0iI3JlY3QtMCIvPjwvZz4KPGcgdHJhbnNmb3JtPSJ0cmFuc2xhdGUoMTY0OSwyODEzKSI+PHVzZSB4bGluazpocmVmPSIjbl9yYi0wIi8+PC9nPgo8ZyB0cmFuc2Zvcm09InRyYW5zbGF0ZSgxNzQ2LDI4MTMpIj48dXNlIHhsaW5rOmhyZWY9IiNiLTAiLz48L2c+CjxnIHRyYW5zZm9ybT0idHJhbnNsYXRlKDE5NDAsMjgxMykiPjx1c2UgeGxpbms6aHJlZj0iI2VtcHR5LTAiLz48L2c+CjxnIHRyYW5zZm9ybT0idHJhbnNsYXRlKDIzMjgsMjgxMykiPjx1c2UgeGxpbms6aHJlZj0iI2ItMCIvPjwvZz4KPGcgdHJhbnNmb3JtPSJ0cmFuc2xhdGUoMjYxOSwyODEzKSI+PHVzZSB4bGluazpocmVmPSIjci0wIi8+PC9nPgo8ZyB0cmFuc2Zvcm09InRyYW5zbGF0ZSgyNzE2LDI4MTMpIj48dXNlIHhsaW5rOmhyZWY9IiNsLTAiLz48L2c+CjxnIHRyYW5zZm9ybT0idHJhbnNsYXRlKDMyMDEsMjgxMykiPjx1c2UgeGxpbms6aHJlZj0iI2VtcHR5LTAiLz48L2c+CjxnIHRyYW5zZm9ybT0idHJhbnNsYXRlKDM0OTIsMjgxMykiPjx1c2UgeGxpbms6aHJlZj0iI3ItMCIvPjwvZz4KPGcgdHJhbnNmb3JtPSJ0cmFuc2xhdGUoMzU4OSwyODEzKSI+PHVzZSB4bGluazpocmVmPSIjcmVjdC0wIi8+PC9nPgo8ZyB0cmFuc2Zvcm09InRyYW5zbGF0ZSgzODgwLDI4MTMpIj48dXNlIHhsaW5rOmhyZWY9IiNlbXB0eS0wIi8+PC9nPgo8ZyB0cmFuc2Zvcm09InRyYW5zbGF0ZSgwLDI5MTApIj48dXNlIHhsaW5rOmhyZWY9IiNyZWN0LTAiLz48L2c+CjxnIHRyYW5zZm9ybT0idHJhbnNsYXRlKDI5MSwyOTEwKSI+PHVzZSB4bGluazpocmVmPSIjcmVjdC0wIi8+PC9nPgo8ZyB0cmFuc2Zvcm09InRyYW5zbGF0ZSg0ODUsMjkxMCkiPjx1c2UgeGxpbms6aHJlZj0iI3ItMCIvPjwvZz4KPGcgdHJhbnNmb3JtPSJ0cmFuc2xhdGUoNTgyLDI5MTApIj48dXNlIHhsaW5rOmhyZWY9IiNsLTAiLz48L2c+CjxnIHRyYW5zZm9ybT0idHJhbnNsYXRlKDc3NiwyOTEwKSI+PHVzZSB4bGluazpocmVmPSIjYi0wIi8+PC9nPgo8ZyB0cmFuc2Zvcm09InRyYW5zbGF0ZSgxNDU1LDI5MTApIj48dXNlIHhsaW5rOmhyZWY9IiNyZWN0LTAiLz48L2c+CjxnIHRyYW5zZm9ybT0idHJhbnNsYXRlKDE1NTIsMjkxMCkiPjx1c2UgeGxpbms6aHJlZj0iI3JlY3QtMCIvPjwvZz4KPGcgdHJhbnNmb3JtPSJ0cmFuc2xhdGUoMTY0OSwyOTEwKSI+PHVzZSB4bGluazpocmVmPSIjcmVjdC0wIi8+PC9nPgo8ZyB0cmFuc2Zvcm09InRyYW5zbGF0ZSgxNzQ2LDI5MTApIj48dXNlIHhsaW5rOmhyZWY9IiNsdC0wIi8+PC9nPgo8ZyB0cmFuc2Zvcm09InRyYW5zbGF0ZSgyMDM3LDI5MTApIj48dXNlIHhsaW5rOmhyZWY9IiNiLTAiLz48L2c+CjxnIHRyYW5zZm9ybT0idHJhbnNsYXRlKDIzMjgsMjkxMCkiPjx1c2UgeGxpbms6aHJlZj0iI3QtMCIvPjwvZz4KPGcgdHJhbnNmb3JtPSJ0cmFuc2xhdGUoMjgxMywyOTEwKSI+PHVzZSB4bGluazpocmVmPSIjci0wIi8+PC9nPgo8ZyB0cmFuc2Zvcm09InRyYW5zbGF0ZSgyOTEwLDI5MTApIj48dXNlIHhsaW5rOmhyZWY9IiNsLTAiLz48L2c+CjxnIHRyYW5zZm9ybT0idHJhbnNsYXRlKDMxMDQsMjkxMCkiPjx1c2UgeGxpbms6aHJlZj0iI2VtcHR5LTAiLz48L2c+CjxnIHRyYW5zZm9ybT0idHJhbnNsYXRlKDMyOTgsMjkxMCkiPjx1c2UgeGxpbms6aHJlZj0iI2ItMCIvPjwvZz4KPGcgdHJhbnNmb3JtPSJ0cmFuc2xhdGUoMzU4OSwyOTEwKSI+PHVzZSB4bGluazpocmVmPSIjcmVjdC0wIi8+PC9nPgo8ZyB0cmFuc2Zvcm09InRyYW5zbGF0ZSgwLDMwMDcpIj48dXNlIHhsaW5rOmhyZWY9IiNyZWN0LTAiLz48L2c+CjxnIHRyYW5zZm9ybT0idHJhbnNsYXRlKDI5MSwzMDA3KSI+PHVzZSB4bGluazpocmVmPSIjcnQtMCIvPjwvZz4KPGcgdHJhbnNmb3JtPSJ0cmFuc2xhdGUoMzg4LDMwMDcpIj48dXNlIHhsaW5rOmhyZWY9IiNsYi0wIi8+PC9nPgo8ZyB0cmFuc2Zvcm09InRyYW5zbGF0ZSg3NzYsMzAwNykiPjx1c2UgeGxpbms6aHJlZj0iI3QtMCIvPjwvZz4KPGcgdHJhbnNmb3JtPSJ0cmFuc2xhdGUoMTA2NywzMDA3KSI+PHVzZSB4bGluazpocmVmPSIjcmItMCIvPjwvZz4KPGcgdHJhbnNmb3JtPSJ0cmFuc2xhdGUoMTE2NCwzMDA3KSI+PHVzZSB4bGluazpocmVmPSIjcmVjdC0wIi8+PC9nPgo8ZyB0cmFuc2Zvcm09InRyYW5zbGF0ZSgxMjYxLDMwMDcpIj48dXNlIHhsaW5rOmhyZWY9IiNyZWN0LTAiLz48L2c+CjxnIHRyYW5zZm9ybT0idHJhbnNsYXRlKDEzNTgsMzAwNykiPjx1c2UgeGxpbms6aHJlZj0iI3JlY3QtMCIvPjwvZz4KPGcgdHJhbnNmb3JtPSJ0cmFuc2xhdGUoMTQ1NSwzMDA3KSI+PHVzZSB4bGluazpocmVmPSIjcmVjdC0wIi8+PC9nPgo8ZyB0cmFuc2Zvcm09InRyYW5zbGF0ZSgxNTUyLDMwMDcpIj48dXNlIHhsaW5rOmhyZWY9IiNyZWN0LTAiLz48L2c+CjxnIHRyYW5zZm9ybT0idHJhbnNsYXRlKDE2NDksMzAwNykiPjx1c2UgeGxpbms6aHJlZj0iI3JlY3QtMCIvPjwvZz4KPGcgdHJhbnNmb3JtPSJ0cmFuc2xhdGUoMTg0MywzMDA3KSI+PHVzZSB4bGluazpocmVmPSIjZW1wdHktMCIvPjwvZz4KPGcgdHJhbnNmb3JtPSJ0cmFuc2xhdGUoMjAzNywzMDA3KSI+PHVzZSB4bGluazpocmVmPSIjdC0wIi8+PC9nPgo8ZyB0cmFuc2Zvcm09InRyYW5zbGF0ZSgyNDI1LDMwMDcpIj48dXNlIHhsaW5rOmhyZWY9IiNiLTAiLz48L2c+CjxnIHRyYW5zZm9ybT0idHJhbnNsYXRlKDI3MTYsMzAwNykiPjx1c2UgeGxpbms6aHJlZj0iI2ItMCIvPjwvZz4KPGcgdHJhbnNmb3JtPSJ0cmFuc2xhdGUoMzIwMSwzMDA3KSI+PHVzZSB4bGluazpocmVmPSIjbl9yYi0wIi8+PC9nPgo8ZyB0cmFuc2Zvcm09InRyYW5zbGF0ZSgzMjk4LDMwMDcpIj48dXNlIHhsaW5rOmhyZWY9IiNyZWN0LTAiLz48L2c+CjxnIHRyYW5zZm9ybT0idHJhbnNsYXRlKDMzOTUsMzAwNykiPjx1c2UgeGxpbms6aHJlZj0iI25fcmItMCIvPjwvZz4KPGcgdHJhbnNmb3JtPSJ0cmFuc2xhdGUoMzQ5MiwzMDA3KSI+PHVzZSB4bGluazpocmVmPSIjcmItMCIvPjwvZz4KPGcgdHJhbnNmb3JtPSJ0cmFuc2xhdGUoMzU4OSwzMDA3KSI+PHVzZSB4bGluazpocmVmPSIjbHQtMCIvPjwvZz4KPGcgdHJhbnNmb3JtPSJ0cmFuc2xhdGUoMCwzMTA0KSI+PHVzZSB4bGluazpocmVmPSIjdC0wIi8+PC9nPgo8ZyB0cmFuc2Zvcm09InRyYW5zbGF0ZSgxOTQsMzEwNCkiPjx1c2UgeGxpbms6aHJlZj0iI2VtcHR5LTAiLz48L2c+CjxnIHRyYW5zZm9ybT0idHJhbnNsYXRlKDM4OCwzMTA0KSI+PHVzZSB4bGluazpocmVmPSIjdC0wIi8+PC9nPgo8ZyB0cmFuc2Zvcm09InRyYW5zbGF0ZSg1ODIsMzEwNCkiPjx1c2UgeGxpbms6aHJlZj0iI3ItMCIvPjwvZz4KPGcgdHJhbnNmb3JtPSJ0cmFuc2xhdGUoNjc5LDMxMDQpIj48dXNlIHhsaW5rOmhyZWY9IiNsLTAiLz48L2c+CjxnIHRyYW5zZm9ybT0idHJhbnNsYXRlKDEwNjcsMzEwNCkiPjx1c2UgeGxpbms6aHJlZj0iI3JlY3QtMCIvPjwvZz4KPGcgdHJhbnNmb3JtPSJ0cmFuc2xhdGUoMTE2NCwzMTA0KSI+PHVzZSB4bGluazpocmVmPSIjbHQtMCIvPjwvZz4KPGcgdHJhbnNmb3JtPSJ0cmFuc2xhdGUoMTM1OCwzMTA0KSI+PHVzZSB4bGluazpocmVmPSIjcmVjdC0wIi8+PC9nPgo8ZyB0cmFuc2Zvcm09InRyYW5zbGF0ZSgxNDU1LDMxMDQpIj48dXNlIHhsaW5rOmhyZWY9IiNyZWN0LTAiLz48L2c+CjxnIHRyYW5zZm9ybT0idHJhbnNsYXRlKDE1NTIsMzEwNCkiPjx1c2UgeGxpbms6aHJlZj0iI3JlY3QtMCIvPjwvZz4KPGcgdHJhbnNmb3JtPSJ0cmFuc2xhdGUoMTY0OSwzMTA0KSI+PHVzZSB4bGluazpocmVmPSIjcmVjdC0wIi8+PC9nPgo8ZyB0cmFuc2Zvcm09InRyYW5zbGF0ZSgxODQzLDMxMDQpIj48dXNlIHhsaW5rOmhyZWY9IiNuX3JiLTAiLz48L2c+CjxnIHRyYW5zZm9ybT0idHJhbnNsYXRlKDE5NDAsMzEwNCkiPjx1c2UgeGxpbms6aHJlZj0iI2ItMCIvPjwvZz4KPGcgdHJhbnNmb3JtPSJ0cmFuc2xhdGUoMjIzMSwzMTA0KSI+PHVzZSB4bGluazpocmVmPSIjYi0wIi8+PC9nPgo8ZyB0cmFuc2Zvcm09InRyYW5zbGF0ZSgyMzI4LDMxMDQpIj48dXNlIHhsaW5rOmhyZWY9IiNuX3JiLTAiLz48L2c+CjxnIHRyYW5zZm9ybT0idHJhbnNsYXRlKDI0MjUsMzEwNCkiPjx1c2UgeGxpbms6aHJlZj0iI3JlY3QtMCIvPjwvZz4KPGcgdHJhbnNmb3JtPSJ0cmFuc2xhdGUoMjUyMiwzMTA0KSI+PHVzZSB4bGluazpocmVmPSIjbC0wIi8+PC9nPgo8ZyB0cmFuc2Zvcm09InRyYW5zbGF0ZSgyNzE2LDMxMDQpIj48dXNlIHhsaW5rOmhyZWY9IiNydC0wIi8+PC9nPgo8ZyB0cmFuc2Zvcm09InRyYW5zbGF0ZSgyODEzLDMxMDQpIj48dXNlIHhsaW5rOmhyZWY9IiNsLTAiLz48L2c+CjxnIHRyYW5zZm9ybT0idHJhbnNsYXRlKDMxMDQsMzEwNCkiPjx1c2UgeGxpbms6aHJlZj0iI3JiLTAiLz48L2c+CjxnIHRyYW5zZm9ybT0idHJhbnNsYXRlKDMyMDEsMzEwNCkiPjx1c2UgeGxpbms6aHJlZj0iI3JlY3QtMCIvPjwvZz4KPGcgdHJhbnNmb3JtPSJ0cmFuc2xhdGUoMzI5OCwzMTA0KSI+PHVzZSB4bGluazpocmVmPSIjcmVjdC0wIi8+PC9nPgo8ZyB0cmFuc2Zvcm09InRyYW5zbGF0ZSgzMzk1LDMxMDQpIj48dXNlIHhsaW5rOmhyZWY9IiNyZWN0LTAiLz48L2c+CjxnIHRyYW5zZm9ybT0idHJhbnNsYXRlKDM0OTIsMzEwNCkiPjx1c2UgeGxpbms6aHJlZj0iI3JlY3QtMCIvPjwvZz4KPGcgdHJhbnNmb3JtPSJ0cmFuc2xhdGUoMzY4NiwzMTA0KSI+PHVzZSB4bGluazpocmVmPSIjcmItMCIvPjwvZz4KPGcgdHJhbnNmb3JtPSJ0cmFuc2xhdGUoMzc4MywzMTA0KSI+PHVzZSB4bGluazpocmVmPSIjcmVjdC0wIi8+PC9nPgo8ZyB0cmFuc2Zvcm09InRyYW5zbGF0ZSgzODgwLDMxMDQpIj48dXNlIHhsaW5rOmhyZWY9IiNsYi0wIi8+PC9nPgo8ZyB0cmFuc2Zvcm09InRyYW5zbGF0ZSg3NzYsMzIwMSkiPjx1c2UgeGxpbms6aHJlZj0iI2VtcHR5LTAiLz48L2c+CjxnIHRyYW5zZm9ybT0idHJhbnNsYXRlKDEwNjcsMzIwMSkiPjx1c2UgeGxpbms6aHJlZj0iI3QtMCIvPjwvZz4KPGcgdHJhbnNmb3JtPSJ0cmFuc2xhdGUoMTI2MSwzMjAxKSI+PHVzZSB4bGluazpocmVmPSIjci0wIi8+PC9nPgo8ZyB0cmFuc2Zvcm09InRyYW5zbGF0ZSgxMzU4LDMyMDEpIj48dXNlIHhsaW5rOmhyZWY9IiNyZWN0LTAiLz48L2c+CjxnIHRyYW5zZm9ybT0idHJhbnNsYXRlKDE2NDksMzIwMSkiPjx1c2UgeGxpbms6aHJlZj0iI3QtMCIvPjwvZz4KPGcgdHJhbnNmb3JtPSJ0cmFuc2xhdGUoMTg0MywzMjAxKSI+PHVzZSB4bGluazpocmVmPSIjcmItMCIvPjwvZz4KPGcgdHJhbnNmb3JtPSJ0cmFuc2xhdGUoMTk0MCwzMjAxKSI+PHVzZSB4bGluazpocmVmPSIjcmVjdC0wIi8+PC9nPgo8ZyB0cmFuc2Zvcm09InRyYW5zbGF0ZSgyMDM3LDMyMDEpIj48dXNlIHhsaW5rOmhyZWY9IiNsYi0wIi8+PC9nPgo8ZyB0cmFuc2Zvcm09InRyYW5zbGF0ZSgyMjMxLDMyMDEpIj48dXNlIHhsaW5rOmhyZWY9IiNydC0wIi8+PC9nPgo8ZyB0cmFuc2Zvcm09InRyYW5zbGF0ZSgyMzI4LDMyMDEpIj48dXNlIHhsaW5rOmhyZWY9IiNyZWN0LTAiLz48L2c+CjxnIHRyYW5zZm9ybT0idHJhbnNsYXRlKDI0MjUsMzIwMSkiPjx1c2UgeGxpbms6aHJlZj0iI2x0LTAiLz48L2c+CjxnIHRyYW5zZm9ybT0idHJhbnNsYXRlKDMxMDQsMzIwMSkiPjx1c2UgeGxpbms6aHJlZj0iI3JlY3QtMCIvPjwvZz4KPGcgdHJhbnNmb3JtPSJ0cmFuc2xhdGUoMzQ5MiwzMjAxKSI+PHVzZSB4bGluazpocmVmPSIjcmVjdC0wIi8+PC9nPgo8ZyB0cmFuc2Zvcm09InRyYW5zbGF0ZSgzNjg2LDMyMDEpIj48dXNlIHhsaW5rOmhyZWY9IiNydC0wIi8+PC9nPgo8ZyB0cmFuc2Zvcm09InRyYW5zbGF0ZSgzNzgzLDMyMDEpIj48dXNlIHhsaW5rOmhyZWY9IiNyZWN0LTAiLz48L2c+CjxnIHRyYW5zZm9ybT0idHJhbnNsYXRlKDM4ODAsMzIwMSkiPjx1c2UgeGxpbms6aHJlZj0iI2x0LTAiLz48L2c+CjxnIHRyYW5zZm9ybT0idHJhbnNsYXRlKDEzNTgsMzI5OCkiPjx1c2UgeGxpbms6aHJlZj0iI3JlY3QtMCIvPjwvZz4KPGcgdHJhbnNmb3JtPSJ0cmFuc2xhdGUoMTU1MiwzMjk4KSI+PHVzZSB4bGluazpocmVmPSIjYi0wIi8+PC9nPgo8ZyB0cmFuc2Zvcm09InRyYW5zbGF0ZSgxODQzLDMyOTgpIj48dXNlIHhsaW5rOmhyZWY9IiN0LTAiLz48L2c+CjxnIHRyYW5zZm9ybT0idHJhbnNsYXRlKDIwMzcsMzI5OCkiPjx1c2UgeGxpbms6aHJlZj0iI3JlY3QtMCIvPjwvZz4KPGcgdHJhbnNmb3JtPSJ0cmFuc2xhdGUoMjEzNCwzMjk4KSI+PHVzZSB4bGluazpocmVmPSIjbGItMCIvPjwvZz4KPGcgdHJhbnNmb3JtPSJ0cmFuc2xhdGUoMjQyNSwzMjk4KSI+PHVzZSB4bGluazpocmVmPSIjbl9yYi0wIi8+PC9nPgo8ZyB0cmFuc2Zvcm09InRyYW5zbGF0ZSgyNTIyLDMyOTgpIj48dXNlIHhsaW5rOmhyZWY9IiNyYi0wIi8+PC9nPgo8ZyB0cmFuc2Zvcm09InRyYW5zbGF0ZSgyNjE5LDMyOTgpIj48dXNlIHhsaW5rOmhyZWY9IiNsLTAiLz48L2c+CjxnIHRyYW5zZm9ybT0idHJhbnNsYXRlKDI5MTAsMzI5OCkiPjx1c2UgeGxpbms6aHJlZj0iI2VtcHR5LTAiLz48L2c+CjxnIHRyYW5zZm9ybT0idHJhbnNsYXRlKDMwMDcsMzI5OCkiPjx1c2UgeGxpbms6aHJlZj0iI25fcmItMCIvPjwvZz4KPGcgdHJhbnNmb3JtPSJ0cmFuc2xhdGUoMzEwNCwzMjk4KSI+PHVzZSB4bGluazpocmVmPSIjcmVjdC0wIi8+PC9nPgo8ZyB0cmFuc2Zvcm09InRyYW5zbGF0ZSgzMjk4LDMyOTgpIj48dXNlIHhsaW5rOmhyZWY9IiNlbXB0eS0wIi8+PC9nPgo8ZyB0cmFuc2Zvcm09InRyYW5zbGF0ZSgzNDkyLDMyOTgpIj48dXNlIHhsaW5rOmhyZWY9IiNyZWN0LTAiLz48L2c+CjxnIHRyYW5zZm9ybT0idHJhbnNsYXRlKDM1ODksMzI5OCkiPjx1c2UgeGxpbms6aHJlZj0iI2xiLTAiLz48L2c+CjxnIHRyYW5zZm9ybT0idHJhbnNsYXRlKDk3MCwzMzk1KSI+PHVzZSB4bGluazpocmVmPSIjci0wIi8+PC9nPgo8ZyB0cmFuc2Zvcm09InRyYW5zbGF0ZSgxMDY3LDMzOTUpIj48dXNlIHhsaW5rOmhyZWY9IiNsYi0wIi8+PC9nPgo8ZyB0cmFuc2Zvcm09InRyYW5zbGF0ZSgxMTY0LDMzOTUpIj48dXNlIHhsaW5rOmhyZWY9IiNuX3JiLTAiLz48L2c+CjxnIHRyYW5zZm9ybT0idHJhbnNsYXRlKDEyNjEsMzM5NSkiPjx1c2UgeGxpbms6aHJlZj0iI3JiLTAiLz48L2c+CjxnIHRyYW5zZm9ybT0idHJhbnNsYXRlKDEzNTgsMzM5NSkiPjx1c2UgeGxpbms6aHJlZj0iI2x0LTAiLz48L2c+CjxnIHRyYW5zZm9ybT0idHJhbnNsYXRlKDE0NTUsMzM5NSkiPjx1c2UgeGxpbms6aHJlZj0iI25fcmItMCIvPjwvZz4KPGcgdHJhbnNmb3JtPSJ0cmFuc2xhdGUoMTU1MiwzMzk1KSI+PHVzZSB4bGluazpocmVmPSIjcmVjdC0wIi8+PC9nPgo8ZyB0cmFuc2Zvcm09InRyYW5zbGF0ZSgxNjQ5LDMzOTUpIj48dXNlIHhsaW5rOmhyZWY9IiNsLTAiLz48L2c+CjxnIHRyYW5zZm9ybT0idHJhbnNsYXRlKDIwMzcsMzM5NSkiPjx1c2UgeGxpbms6aHJlZj0iI3J0LTAiLz48L2c+CjxnIHRyYW5zZm9ybT0idHJhbnNsYXRlKDIxMzQsMzM5NSkiPjx1c2UgeGxpbms6aHJlZj0iI3JlY3QtMCIvPjwvZz4KPGcgdHJhbnNmb3JtPSJ0cmFuc2xhdGUoMjIzMSwzMzk1KSI+PHVzZSB4bGluazpocmVmPSIjbC0wIi8+PC9nPgo8ZyB0cmFuc2Zvcm09InRyYW5zbGF0ZSgyNDI1LDMzOTUpIj48dXNlIHhsaW5rOmhyZWY9IiNyYi0wIi8+PC9nPgo8ZyB0cmFuc2Zvcm09InRyYW5zbGF0ZSgyNTIyLDMzOTUpIj48dXNlIHhsaW5rOmhyZWY9IiNsdC0wIi8+PC9nPgo8ZyB0cmFuc2Zvcm09InRyYW5zbGF0ZSgzMDA3LDMzOTUpIj48dXNlIHhsaW5rOmhyZWY9IiNy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x0LTAiLz48L2c+CjxnIHRyYW5zZm9ybT0idHJhbnNsYXRlKDM4ODAsMzM5NSkiPjx1c2UgeGxpbms6aHJlZj0iI2ItMCIvPjwvZz4KPGcgdHJhbnNmb3JtPSJ0cmFuc2xhdGUoNzc2LDM0OTIpIj48dXNlIHhsaW5rOmhyZWY9IiNiLTAiLz48L2c+CjxnIHRyYW5zZm9ybT0idHJhbnNsYXRlKDEwNjcsMzQ5MikiPjx1c2UgeGxpbms6aHJlZj0iI3J0LTAiLz48L2c+CjxnIHRyYW5zZm9ybT0idHJhbnNsYXRlKDExNjQsMzQ5MikiPjx1c2UgeGxpbms6aHJlZj0iI3JlY3QtMCIvPjwvZz4KPGcgdHJhbnNmb3JtPSJ0cmFuc2xhdGUoMTI2MSwzNDkyKSI+PHVzZSB4bGluazpocmVmPSIjcmVjdC0wIi8+PC9nPgo8ZyB0cmFuc2Zvcm09InRyYW5zbGF0ZSgxNDU1LDM0OTIpIj48dXNlIHhsaW5rOmhyZWY9IiNyLTAiLz48L2c+CjxnIHRyYW5zZm9ybT0idHJhbnNsYXRlKDE1NTIsMzQ5MikiPjx1c2UgeGxpbms6aHJlZj0iI3JlY3QtMCIvPjwvZz4KPGcgdHJhbnNmb3JtPSJ0cmFuc2xhdGUoMTc0NiwzNDkyKSI+PHVzZSB4bGluazpocmVmPSIjci0wIi8+PC9nPgo8ZyB0cmFuc2Zvcm09InRyYW5zbGF0ZSgxODQzLDM0OTIpIj48dXNlIHhsaW5rOmhyZWY9IiNsYi0wIi8+PC9nPgo8ZyB0cmFuc2Zvcm09InRyYW5zbGF0ZSgyMzI4LDM0OTIpIj48dXNlIHhsaW5rOmhyZWY9IiNuX3JiLTAiLz48L2c+CjxnIHRyYW5zZm9ybT0idHJhbnNsYXRlKDI0MjUsMzQ5MikiPjx1c2UgeGxpbms6aHJlZj0iI3JlY3QtMCIvPjwvZz4KPGcgdHJhbnNmb3JtPSJ0cmFuc2xhdGUoMjcxNiwzNDkyKSI+PHVzZSB4bGluazpocmVmPSIjZW1wdHktMCIvPjwvZz4KPGcgdHJhbnNmb3JtPSJ0cmFuc2xhdGUoMjkxMCwzNDkyKSI+PHVzZSB4bGluazpocmVmPSIjZW1wdHktMCIvPjwvZz4KPGcgdHJhbnNmb3JtPSJ0cmFuc2xhdGUoMzEwNCwzNDkyKSI+PHVzZSB4bGluazpocmVmPSIjcnQtMCIvPjwvZz4KPGcgdHJhbnNmb3JtPSJ0cmFuc2xhdGUoMzIwMSwzNDkyKSI+PHVzZSB4bGluazpocmVmPSIjcmVjdC0wIi8+PC9nPgo8ZyB0cmFuc2Zvcm09InRyYW5zbGF0ZSgzMjk4LDM0OTIpIj48dXNlIHhsaW5rOmhyZWY9IiNyZWN0LTAiLz48L2c+CjxnIHRyYW5zZm9ybT0idHJhbnNsYXRlKDMzOTUsMzQ5MikiPjx1c2UgeGxpbms6aHJlZj0iI3JlY3QtMCIvPjwvZz4KPGcgdHJhbnNmb3JtPSJ0cmFuc2xhdGUoMzQ5MiwzNDkyKSI+PHVzZSB4bGluazpocmVmPSIjbHQtMCIvPjwvZz4KPGcgdHJhbnNmb3JtPSJ0cmFuc2xhdGUoMzY4NiwzNDkyKSI+PHVzZSB4bGluazpocmVmPSIjZW1wdHktMCIvPjwvZz4KPGcgdHJhbnNmb3JtPSJ0cmFuc2xhdGUoMzc4MywzNDkyKSI+PHVzZSB4bGluazpocmVmPSIjbl9yYi0wIi8+PC9nPgo8ZyB0cmFuc2Zvcm09InRyYW5zbGF0ZSgzODgwLDM0OTIpIj48dXNlIHhsaW5rOmhyZWY9IiNyZWN0LTAiLz48L2c+CjxnIHRyYW5zZm9ybT0idHJhbnNsYXRlKDc3NiwzNTg5KSI+PHVzZSB4bGluazpocmVmPSIjcmVjdC0wIi8+PC9nPgo8ZyB0cmFuc2Zvcm09InRyYW5zbGF0ZSgxMjYxLDM1ODkpIj48dXNlIHhsaW5rOmhyZWY9IiNydC0wIi8+PC9nPgo8ZyB0cmFuc2Zvcm09InRyYW5zbGF0ZSgxMzU4LDM1ODkpIj48dXNlIHhsaW5rOmhyZWY9IiNsYi0wIi8+PC9nPgo8ZyB0cmFuc2Zvcm09InRyYW5zbGF0ZSgxNTUyLDM1ODkpIj48dXNlIHhsaW5rOmhyZWY9IiNydC0wIi8+PC9nPgo8ZyB0cmFuc2Zvcm09InRyYW5zbGF0ZSgxNjQ5LDM1ODkpIj48dXNlIHhsaW5rOmhyZWY9IiNsYi0wIi8+PC9nPgo8ZyB0cmFuc2Zvcm09InRyYW5zbGF0ZSgxNzQ2LDM1ODkpIj48dXNlIHhsaW5rOmhyZWY9IiNuX3JiLTAiLz48L2c+CjxnIHRyYW5zZm9ybT0idHJhbnNsYXRlKDE4NDMsMzU4OSkiPjx1c2UgeGxpbms6aHJlZj0iI3JlY3QtMCIvPjwvZz4KPGcgdHJhbnNmb3JtPSJ0cmFuc2xhdGUoMjEzNCwzNTg5KSI+PHVzZSB4bGluazpocmVmPSIjci0wIi8+PC9nPgo8ZyB0cmFuc2Zvcm09InRyYW5zbGF0ZSgyMjMxLDM1ODkpIj48dXNlIHhsaW5rOmhyZWY9IiNyZWN0LTAiLz48L2c+CjxnIHRyYW5zZm9ybT0idHJhbnNsYXRlKDIzMjgsMzU4OSkiPjx1c2UgeGxpbms6aHJlZj0iI3JlY3QtMCIvPjwvZz4KPGcgdHJhbnNmb3JtPSJ0cmFuc2xhdGUoMjQyNSwzNTg5KSI+PHVzZSB4bGluazpocmVmPSIjcmVjdC0wIi8+PC9nPgo8ZyB0cmFuc2Zvcm09InRyYW5zbGF0ZSgyNTIyLDM1ODkpIj48dXNlIHhsaW5rOmhyZWY9IiNsLTAiLz48L2c+CjxnIHRyYW5zZm9ybT0idHJhbnNsYXRlKDMyMDEsMzU4OSkiPjx1c2UgeGxpbms6aHJlZj0iI3JlY3QtMCIvPjwvZz4KPGcgdHJhbnNmb3JtPSJ0cmFuc2xhdGUoMzM5NSwzNTg5KSI+PHVzZSB4bGluazpocmVmPSIjcmVjdC0wIi8+PC9nPgo8ZyB0cmFuc2Zvcm09InRyYW5zbGF0ZSgzNzgzLDM1ODkpIj48dXNlIHhsaW5rOmhyZWY9IiNyYi0wIi8+PC9nPgo8ZyB0cmFuc2Zvcm09InRyYW5zbGF0ZSgzODgwLDM1ODkpIj48dXNlIHhsaW5rOmhyZWY9IiNsdC0wIi8+PC9nPgo8ZyB0cmFuc2Zvcm09InRyYW5zbGF0ZSg3NzYsMzY4NikiPjx1c2UgeGxpbms6aHJlZj0iI3J0LTAiLz48L2c+CjxnIHRyYW5zZm9ybT0idHJhbnNsYXRlKDg3MywzNjg2KSI+PHVzZSB4bGluazpocmVmPSIjcmVjdC0wIi8+PC9nPgo8ZyB0cmFuc2Zvcm09InRyYW5zbGF0ZSg5NzAsMzY4NikiPjx1c2UgeGxpbms6aHJlZj0iI3JlY3QtMCIvPjwvZz4KPGcgdHJhbnNmb3JtPSJ0cmFuc2xhdGUoMTA2NywzNjg2KSI+PHVzZSB4bGluazpocmVmPSIjbC0wIi8+PC9nPgo8ZyB0cmFuc2Zvcm09InRyYW5zbGF0ZSgxMzU4LDM2ODYpIj48dXNlIHhsaW5rOmhyZWY9IiNyZWN0LTAiLz48L2c+CjxnIHRyYW5zZm9ybT0idHJhbnNsYXRlKDE0NTUsMzY4NikiPjx1c2UgeGxpbms6aHJlZj0iI2wtMCIvPjwvZz4KPGcgdHJhbnNmb3JtPSJ0cmFuc2xhdGUoMTY0OSwzNjg2KSI+PHVzZSB4bGluazpocmVmPSIjcmVjdC0wIi8+PC9nPgo8ZyB0cmFuc2Zvcm09InRyYW5zbGF0ZSgxNzQ2LDM2ODYpIj48dXNlIHhsaW5rOmhyZWY9IiNyZWN0LTAiLz48L2c+CjxnIHRyYW5zZm9ybT0idHJhbnNsYXRlKDE4NDMsMzY4NikiPjx1c2UgeGxpbms6aHJlZj0iI3JlY3QtMCIvPjwvZz4KPGcgdHJhbnNmb3JtPSJ0cmFuc2xhdGUoMjAzNywzNjg2KSI+PHVzZSB4bGluazpocmVmPSIjZW1wdHktMCIvPjwvZz4KPGcgdHJhbnNmb3JtPSJ0cmFuc2xhdGUoMjIzMSwzNjg2KSI+PHVzZSB4bGluazpocmVmPSIjcnQtMCIvPjwvZz4KPGcgdHJhbnNmb3JtPSJ0cmFuc2xhdGUoMjMyOCwzNjg2KSI+PHVzZSB4bGluazpocmVmPSIjcmVjdC0wIi8+PC9nPgo8ZyB0cmFuc2Zvcm09InRyYW5zbGF0ZSgyNTIyLDM2ODYpIj48dXNlIHhsaW5rOmhyZWY9IiNuX3JiLTAiLz48L2c+CjxnIHRyYW5zZm9ybT0idHJhbnNsYXRlKDI2MTksMzY4NikiPjx1c2UgeGxpbms6aHJlZj0iI3JiLTAiLz48L2c+CjxnIHRyYW5zZm9ybT0idHJhbnNsYXRlKDI3MTYsMzY4NikiPjx1c2UgeGxpbms6aHJlZj0iI3JlY3QtMCIvPjwvZz4KPGcgdHJhbnNmb3JtPSJ0cmFuc2xhdGUoMjgxMywzNjg2KSI+PHVzZSB4bGluazpocmVmPSIjcmVjdC0wIi8+PC9nPgo8ZyB0cmFuc2Zvcm09InRyYW5zbGF0ZSgyOTEwLDM2ODYpIj48dXNlIHhsaW5rOmhyZWY9IiNyZWN0LTAiLz48L2c+CjxnIHRyYW5zZm9ybT0idHJhbnNsYXRlKDMwMDcsMzY4NikiPjx1c2UgeGxpbms6aHJlZj0iI3JlY3QtMCIvPjwvZz4KPGcgdHJhbnNmb3JtPSJ0cmFuc2xhdGUoMzEwNCwzNjg2KSI+PHVzZSB4bGluazpocmVmPSIjcmVjdC0wIi8+PC9nPgo8ZyB0cmFuc2Zvcm09InRyYW5zbGF0ZSgzMjAxLDM2ODYpIj48dXNlIHhsaW5rOmhyZWY9IiNyZWN0LTAiLz48L2c+CjxnIHRyYW5zZm9ybT0idHJhbnNsYXRlKDMyOTgsMzY4NikiPjx1c2UgeGxpbms6aHJlZj0iI3JlY3QtMCIvPjwvZz4KPGcgdHJhbnNmb3JtPSJ0cmFuc2xhdGUoMzM5NSwzNjg2KSI+PHVzZSB4bGluazpocmVmPSIjcmVjdC0wIi8+PC9nPgo8ZyB0cmFuc2Zvcm09InRyYW5zbGF0ZSgzNDkyLDM2ODYpIj48dXNlIHhsaW5rOmhyZWY9IiNyZWN0LTAiLz48L2c+CjxnIHRyYW5zZm9ybT0idHJhbnNsYXRlKDM1ODksMzY4NikiPjx1c2UgeGxpbms6aHJlZj0iI2wtMCIvPjwvZz4KPGcgdHJhbnNmb3JtPSJ0cmFuc2xhdGUoMzc4MywzNjg2KSI+PHVzZSB4bGluazpocmVmPSIjcmVjdC0wIi8+PC9nPgo8ZyB0cmFuc2Zvcm09InRyYW5zbGF0ZSg4NzMsMzc4MykiPjx1c2UgeGxpbms6aHJlZj0iI3JlY3QtMCIvPjwvZz4KPGcgdHJhbnNmb3JtPSJ0cmFuc2xhdGUoOTcwLDM3ODMpIj48dXNlIHhsaW5rOmhyZWY9IiNyZWN0LTAiLz48L2c+CjxnIHRyYW5zZm9ybT0idHJhbnNsYXRlKDExNjQsMzc4MykiPjx1c2UgeGxpbms6aHJlZj0iI25fcmItMCIvPjwvZz4KPGcgdHJhbnNmb3JtPSJ0cmFuc2xhdGUoMTI2MSwzNzgzKSI+PHVzZSB4bGluazpocmVmPSIjcmItMCIvPjwvZz4KPGcgdHJhbnNmb3JtPSJ0cmFuc2xhdGUoMTM1OCwzNzgzKSI+PHVzZSB4bGluazpocmVmPSIjbHQtMCIvPjwvZz4KPGcgdHJhbnNmb3JtPSJ0cmFuc2xhdGUoMTY0OSwzNzgzKSI+PHVzZSB4bGluazpocmVmPSIjcmVjdC0wIi8+PC9nPgo8ZyB0cmFuc2Zvcm09InRyYW5zbGF0ZSgxNzQ2LDM3ODMpIj48dXNlIHhsaW5rOmhyZWY9IiNyZWN0LTAiLz48L2c+CjxnIHRyYW5zZm9ybT0idHJhbnNsYXRlKDE4NDMsMzc4MykiPjx1c2UgeGxpbms6aHJlZj0iI3JlY3QtMCIvPjwvZz4KPGcgdHJhbnNmb3JtPSJ0cmFuc2xhdGUoMTk0MCwzNzgzKSI+PHVzZSB4bGluazpocmVmPSIjbC0wIi8+PC9nPgo8ZyB0cmFuc2Zvcm09InRyYW5zbGF0ZSgyMzI4LDM3ODMpIj48dXNlIHhsaW5rOmhyZWY9IiNyZWN0LTAiLz48L2c+CjxnIHRyYW5zZm9ybT0idHJhbnNsYXRlKDI1MjIsMzc4MykiPjx1c2UgeGxpbms6aHJlZj0iI3JiLTAiLz48L2c+CjxnIHRyYW5zZm9ybT0idHJhbnNsYXRlKDI2MTksMzc4MykiPjx1c2UgeGxpbms6aHJlZj0iI3JlY3QtMCIvPjwvZz4KPGcgdHJhbnNmb3JtPSJ0cmFuc2xhdGUoMjcxNiwzNzgzKSI+PHVzZSB4bGluazpocmVmPSIjbHQtMCIvPjwvZz4KPGcgdHJhbnNmb3JtPSJ0cmFuc2xhdGUoMzAwNywzNzgzKSI+PHVzZSB4bGluazpocmVmPSIjcnQtMCIvPjwvZz4KPGcgdHJhbnNmb3JtPSJ0cmFuc2xhdGUoMzEwNCwzNzgzKSI+PHVzZSB4bGluazpocmVmPSIjbHQtMCIvPjwvZz4KPGcgdHJhbnNmb3JtPSJ0cmFuc2xhdGUoMzQ5MiwzNzgzKSI+PHVzZSB4bGluazpocmVmPSIjcmVjdC0wIi8+PC9nPgo8ZyB0cmFuc2Zvcm09InRyYW5zbGF0ZSgzNzgzLDM3ODMpIj48dXNlIHhsaW5rOmhyZWY9IiN0LTAiLz48L2c+CjxnIHRyYW5zZm9ybT0idHJhbnNsYXRlKDg3MywzODgwKSI+PHVzZSB4bGluazpocmVmPSIjcnQtMCIvPjwvZz4KPGcgdHJhbnNmb3JtPSJ0cmFuc2xhdGUoOTcwLDM4ODApIj48dXNlIHhsaW5rOmhyZWY9IiNsdC0wIi8+PC9nPgo8ZyB0cmFuc2Zvcm09InRyYW5zbGF0ZSgxMTY0LDM4ODApIj48dXNlIHhsaW5rOmhyZWY9IiNyLTAiLz48L2c+CjxnIHRyYW5zZm9ybT0idHJhbnNsYXRlKDEyNjEsMzg4MCkiPjx1c2UgeGxpbms6aHJlZj0iI2x0LTAiLz48L2c+CjxnIHRyYW5zZm9ybT0idHJhbnNsYXRlKDE0NTUsMzg4MCkiPjx1c2UgeGxpbms6aHJlZj0iI2VtcHR5LTAiLz48L2c+CjxnIHRyYW5zZm9ybT0idHJhbnNsYXRlKDE2NDksMzg4MCkiPjx1c2UgeGxpbms6aHJlZj0iI3J0LTAiLz48L2c+CjxnIHRyYW5zZm9ybT0idHJhbnNsYXRlKDE3NDYsMzg4MCkiPjx1c2UgeGxpbms6aHJlZj0iI3JlY3QtMCIvPjwvZz4KPGcgdHJhbnNmb3JtPSJ0cmFuc2xhdGUoMTg0MywzODgwKSI+PHVzZSB4bGluazpocmVmPSIjbHQtMCIvPjwvZz4KPGcgdHJhbnNmb3JtPSJ0cmFuc2xhdGUoMjAzNywzODgwKSI+PHVzZSB4bGluazpocmVmPSIjZW1wdHktMCIvPjwvZz4KPGcgdHJhbnNmb3JtPSJ0cmFuc2xhdGUoMjIzMSwzODgwKSI+PHVzZSB4bGluazpocmVmPSIjci0wIi8+PC9nPgo8ZyB0cmFuc2Zvcm09InRyYW5zbGF0ZSgyMzI4LDM4ODApIj48dXNlIHhsaW5rOmhyZWY9IiNsdC0wIi8+PC9nPgo8ZyB0cmFuc2Zvcm09InRyYW5zbGF0ZSgyNTIyLDM4ODApIj48dXNlIHhsaW5rOmhyZWY9IiNydC0wIi8+PC9nPgo8ZyB0cmFuc2Zvcm09InRyYW5zbGF0ZSgyNjE5LDM4ODApIj48dXNlIHhsaW5rOmhyZWY9IiNsdC0wIi8+PC9nPgo8ZyB0cmFuc2Zvcm09InRyYW5zbGF0ZSgyODEzLDM4ODApIj48dXNlIHhsaW5rOmhyZWY9IiNlbXB0eS0wIi8+PC9nPgo8ZyB0cmFuc2Zvcm09InRyYW5zbGF0ZSgzMjk4LDM4ODApIj48dXNlIHhsaW5rOmhyZWY9IiNyLTAiLz48L2c+CjxnIHRyYW5zZm9ybT0idHJhbnNsYXRlKDMzOTUsMzg4MCkiPjx1c2UgeGxpbms6aHJlZj0iI3JlY3QtMCIvPjwvZz4KPGcgdHJhbnNmb3JtPSJ0cmFuc2xhdGUoMzQ5MiwzODgwKSI+PHVzZSB4bGluazpocmVmPSIjcmVjdC0wIi8+PC9nPgo8ZyB0cmFuc2Zvcm09InRyYW5zbGF0ZSgzNTg5LDM4ODApIj48dXNlIHhsaW5rOmhyZWY9IiNsLTAiLz48L2c+Cjx1c2UgZmlsbC1ydWxlPSJldmVub2RkIiB0cmFuc2Zvcm09InRyYW5zbGF0ZSgwLDApIiB4bGluazpocmVmPSIjcG9pbnQtMCIvPgo8dXNlIGZpbGwtcnVsZT0iZXZlbm9kZCIgdHJhbnNmb3JtPSJ0cmFuc2xhdGUoMzI2NCwwKSIgeGxpbms6aHJlZj0iI3BvaW50LTAiLz4KPHVzZSBmaWxsLXJ1bGU9ImV2ZW5vZGQiIHRyYW5zZm9ybT0idHJhbnNsYXRlKDAsMzI2NCkiIHhsaW5rOmhyZWY9IiNwb2ludC0wIi8+CiAgICA8L2c+CiAgPC9zdmc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3NzYsMCkiPjx1c2UgeGxpbms6aHJlZj0iI3ItMCIvPjwvZz4KPGcgdHJhbnNmb3JtPSJ0cmFuc2xhdGUoODczLDApIj48dXNlIHhsaW5rOmhyZWY9IiNyZWN0LTAiLz48L2c+CjxnIHRyYW5zZm9ybT0idHJhbnNsYXRlKDk3MCwwKSI+PHVzZSB4bGluazpocmVmPSIjcmVjdC0wIi8+PC9nPgo8ZyB0cmFuc2Zvcm09InRyYW5zbGF0ZSgxMDY3LDApIj48dXNlIHhsaW5rOmhyZWY9IiNsYi0wIi8+PC9nPgo8ZyB0cmFuc2Zvcm09InRyYW5zbGF0ZSgxMTY0LDApIj48dXNlIHhsaW5rOmhyZWY9IiNuX3JiLTAiLz48L2c+CjxnIHRyYW5zZm9ybT0idHJhbnNsYXRlKDEyNjEsMCkiPjx1c2UgeGxpbms6aHJlZj0iI2ItMCIvPjwvZz4KPGcgdHJhbnNmb3JtPSJ0cmFuc2xhdGUoMTU1MiwwKSI+PHVzZSB4bGluazpocmVmPSIjZW1wdHktMCIvPjwvZz4KPGcgdHJhbnNmb3JtPSJ0cmFuc2xhdGUoMTk0MCwwKSI+PHVzZSB4bGluazpocmVmPSIjYi0wIi8+PC9nPgo8ZyB0cmFuc2Zvcm09InRyYW5zbGF0ZSgyMzI4LDApIj48dXNlIHhsaW5rOmhyZWY9IiNyLTAiLz48L2c+CjxnIHRyYW5zZm9ybT0idHJhbnNsYXRlKDI0MjUsMCkiPjx1c2UgeGxpbms6aHJlZj0iI3JlY3QtMCIvPjwvZz4KPGcgdHJhbnNmb3JtPSJ0cmFuc2xhdGUoMjUyMiwwKSI+PHVzZSB4bGluazpocmVmPSIjbGItMCIvPjwvZz4KPGcgdHJhbnNmb3JtPSJ0cmFuc2xhdGUoMjkxMCwwKSI+PHVzZSB4bGluazpocmVmPSIjci0wIi8+PC9nPgo8ZyB0cmFuc2Zvcm09InRyYW5zbGF0ZSgzMDA3LDApIj48dXNlIHhsaW5rOmhyZWY9IiNsYi0wIi8+PC9nPgo8ZyB0cmFuc2Zvcm09InRyYW5zbGF0ZSg4NzMsOTcpIj48dXNlIHhsaW5rOmhyZWY9IiNyZWN0LTAiLz48L2c+CjxnIHRyYW5zZm9ybT0idHJhbnNsYXRlKDEwNjcsOTcpIj48dXNlIHhsaW5rOmhyZWY9IiNydC0wIi8+PC9nPgo8ZyB0cmFuc2Zvcm09InRyYW5zbGF0ZSgxMTY0LDk3KSI+PHVzZSB4bGluazpocmVmPSIjcmVjdC0wIi8+PC9nPgo8ZyB0cmFuc2Zvcm09InRyYW5zbGF0ZSgxMjYxLDk3KSI+PHVzZSB4bGluazpocmVmPSIjcmVjdC0wIi8+PC9nPgo8ZyB0cmFuc2Zvcm09InRyYW5zbGF0ZSgxNzQ2LDk3KSI+PHVzZSB4bGluazpocmVmPSIjZW1wdHktMCIvPjwvZz4KPGcgdHJhbnNmb3JtPSJ0cmFuc2xhdGUoMTk0MCw5NykiPjx1c2UgeGxpbms6aHJlZj0iI3JlY3QtMCIvPjwvZz4KPGcgdHJhbnNmb3JtPSJ0cmFuc2xhdGUoMjAzNyw5NykiPjx1c2UgeGxpbms6aHJlZj0iI3JlY3QtMCIvPjwvZz4KPGcgdHJhbnNmb3JtPSJ0cmFuc2xhdGUoMjEzNCw5NykiPjx1c2UgeGxpbms6aHJlZj0iI2xiLTAiLz48L2c+CjxnIHRyYW5zZm9ybT0idHJhbnNsYXRlKDI1MjIsOTcpIj48dXNlIHhsaW5rOmhyZWY9IiNyZWN0LTAiLz48L2c+CjxnIHRyYW5zZm9ybT0idHJhbnNsYXRlKDI2MTksOTcpIj48dXNlIHhsaW5rOmhyZWY9IiNyZWN0LTAiLz48L2c+CjxnIHRyYW5zZm9ybT0idHJhbnNsYXRlKDI3MTYsOTcpIj48dXNlIHhsaW5rOmhyZWY9IiNyZWN0LTAiLz48L2c+CjxnIHRyYW5zZm9ybT0idHJhbnNsYXRlKDI4MTMsOTcpIj48dXNlIHhsaW5rOmhyZWY9IiNsLTAiLz48L2c+CjxnIHRyYW5zZm9ybT0idHJhbnNsYXRlKDMwMDcsOTcpIj48dXNlIHhsaW5rOmhyZWY9IiNydC0wIi8+PC9nPgo8ZyB0cmFuc2Zvcm09InRyYW5zbGF0ZSgzMTA0LDk3KSI+PHVzZSB4bGluazpocmVmPSIjbGItMCIvPjwvZz4KPGcgdHJhbnNmb3JtPSJ0cmFuc2xhdGUoNzc2LDE5NCkiPjx1c2UgeGxpbms6aHJlZj0iI25fcmItMCIvPjwvZz4KPGcgdHJhbnNmb3JtPSJ0cmFuc2xhdGUoODczLDE5NCkiPjx1c2UgeGxpbms6aHJlZj0iI3JlY3QtMCIvPjwvZz4KPGcgdHJhbnNmb3JtPSJ0cmFuc2xhdGUoOTcwLDE5NCkiPjx1c2UgeGxpbms6aHJlZj0iI2xiLTAiLz48L2c+CjxnIHRyYW5zZm9ybT0idHJhbnNsYXRlKDEyNjEsMTk0KSI+PHVzZSB4bGluazpocmVmPSIjcmVjdC0wIi8+PC9nPgo8ZyB0cmFuc2Zvcm09InRyYW5zbGF0ZSgxMzU4LDE5NCkiPjx1c2UgeGxpbms6aHJlZj0iI3JlY3QtMCIvPjwvZz4KPGcgdHJhbnNmb3JtPSJ0cmFuc2xhdGUoMTQ1NSwxOTQpIj48dXNlIHhsaW5rOmhyZWY9IiNsYi0wIi8+PC9nPgo8ZyB0cmFuc2Zvcm09InRyYW5zbGF0ZSgxOTQwLDE5NCkiPjx1c2UgeGxpbms6aHJlZj0iI3QtMCIvPjwvZz4KPGcgdHJhbnNmb3JtPSJ0cmFuc2xhdGUoMjEzNCwxOTQpIj48dXNlIHhsaW5rOmhyZWY9IiNydC0wIi8+PC9nPgo8ZyB0cmFuc2Zvcm09InRyYW5zbGF0ZSgyMjMxLDE5NCkiPjx1c2UgeGxpbms6aHJlZj0iI2xiLTAiLz48L2c+CjxnIHRyYW5zZm9ybT0idHJhbnNsYXRlKDIzMjgsMTk0KSI+PHVzZSB4bGluazpocmVmPSIjbl9yYi0wIi8+PC9nPgo8ZyB0cmFuc2Zvcm09InRyYW5zbGF0ZSgyNDI1LDE5NCkiPjx1c2UgeGxpbms6aHJlZj0iI3JiLTAiLz48L2c+CjxnIHRyYW5zZm9ybT0idHJhbnNsYXRlKDI1MjIsMTk0KSI+PHVzZSB4bGluazpocmVmPSIjcmVjdC0wIi8+PC9nPgo8ZyB0cmFuc2Zvcm09InRyYW5zbGF0ZSgyNjE5LDE5NCkiPjx1c2UgeGxpbms6aHJlZj0iI3JlY3QtMCIvPjwvZz4KPGcgdHJhbnNmb3JtPSJ0cmFuc2xhdGUoMzEwNCwxOTQpIj48dXNlIHhsaW5rOmhyZWY9IiNyZWN0LTAiLz48L2c+CjxnIHRyYW5zZm9ybT0idHJhbnNsYXRlKDc3NiwyOTEpIj48dXNlIHhsaW5rOmhyZWY9IiNyLTAiLz48L2c+CjxnIHRyYW5zZm9ybT0idHJhbnNsYXRlKDg3MywyOTEpIj48dXNlIHhsaW5rOmhyZWY9IiNyZWN0LTAiLz48L2c+CjxnIHRyYW5zZm9ybT0idHJhbnNsYXRlKDk3MCwyOTEpIj48dXNlIHhsaW5rOmhyZWY9IiNyZWN0LTAiLz48L2c+CjxnIHRyYW5zZm9ybT0idHJhbnNsYXRlKDEwNjcsMjkxKSI+PHVzZSB4bGluazpocmVmPSIjbGItMCIvPjwvZz4KPGcgdHJhbnNmb3JtPSJ0cmFuc2xhdGUoMTE2NCwyOTEpIj48dXNlIHhsaW5rOmhyZWY9IiNuX3JiLTAiLz48L2c+CjxnIHRyYW5zZm9ybT0idHJhbnNsYXRlKDEyNjEsMjkxKSI+PHVzZSB4bGluazpocmVmPSIjcmVjdC0wIi8+PC9nPgo8ZyB0cmFuc2Zvcm09InRyYW5zbGF0ZSgxMzU4LDI5MSkiPjx1c2UgeGxpbms6aHJlZj0iI3JlY3QtMCIvPjwvZz4KPGcgdHJhbnNmb3JtPSJ0cmFuc2xhdGUoMTQ1NSwyOTEpIj48dXNlIHhsaW5rOmhyZWY9IiNyZWN0LTAiLz48L2c+CjxnIHRyYW5zZm9ybT0idHJhbnNsYXRlKDE2NDksMjkxKSI+PHVzZSB4bGluazpocmVmPSIjcmItMCIvPjwvZz4KPGcgdHJhbnNmb3JtPSJ0cmFuc2xhdGUoMTc0NiwyOTEpIj48dXNlIHhsaW5rOmhyZWY9IiNsYi0wIi8+PC9nPgo8ZyB0cmFuc2Zvcm09InRyYW5zbGF0ZSgyMDM3LDI5MSkiPjx1c2UgeGxpbms6aHJlZj0iI2VtcHR5LTAiLz48L2c+CjxnIHRyYW5zZm9ybT0idHJhbnNsYXRlKDIyMzEsMjkxKSI+PHVzZSB4bGluazpocmVmPSIjcnQtMCIvPjwvZz4KPGcgdHJhbnNmb3JtPSJ0cmFuc2xhdGUoMjMyOCwyOTEpIj48dXNlIHhsaW5rOmhyZWY9IiNyZWN0LTAiLz48L2c+CjxnIHRyYW5zZm9ybT0idHJhbnNsYXRlKDI0MjUsMjkxKSI+PHVzZSB4bGluazpocmVmPSIjcmVjdC0wIi8+PC9nPgo8ZyB0cmFuc2Zvcm09InRyYW5zbGF0ZSgyNTIyLDI5MSkiPjx1c2UgeGxpbms6aHJlZj0iI3JlY3QtMCIvPjwvZz4KPGcgdHJhbnNmb3JtPSJ0cmFuc2xhdGUoMjYxOSwyOTEpIj48dXNlIHhsaW5rOmhyZWY9IiNyZWN0LTAiLz48L2c+CjxnIHRyYW5zZm9ybT0idHJhbnNsYXRlKDI4MTMsMjkxKSI+PHVzZSB4bGluazpocmVmPSIjYi0wIi8+PC9nPgo8ZyB0cmFuc2Zvcm09InRyYW5zbGF0ZSgzMTA0LDI5MSkiPjx1c2UgeGxpbms6aHJlZj0iI3QtMCIvPjwvZz4KPGcgdHJhbnNmb3JtPSJ0cmFuc2xhdGUoODczLDM4OCkiPjx1c2UgeGxpbms6aHJlZj0iI3JlY3QtMCIvPjwvZz4KPGcgdHJhbnNmb3JtPSJ0cmFuc2xhdGUoMTA2NywzODgpIj48dXNlIHhsaW5rOmhyZWY9IiNydC0wIi8+PC9nPgo8ZyB0cmFuc2Zvcm09InRyYW5zbGF0ZSgxMTY0LDM4OCkiPjx1c2UgeGxpbms6aHJlZj0iI3JlY3QtMCIvPjwvZz4KPGcgdHJhbnNmb3JtPSJ0cmFuc2xhdGUoMTI2MSwzODgpIj48dXNlIHhsaW5rOmhyZWY9IiNyZWN0LTAiLz48L2c+CjxnIHRyYW5zZm9ybT0idHJhbnNsYXRlKDE0NTUsMzg4KSI+PHVzZSB4bGluazpocmVmPSIjdC0wIi8+PC9nPgo8ZyB0cmFuc2Zvcm09InRyYW5zbGF0ZSgxNTUyLDM4OCkiPjx1c2UgeGxpbms6aHJlZj0iI25fcmItMCIvPjwvZz4KPGcgdHJhbnNmb3JtPSJ0cmFuc2xhdGUoMTY0OSwzODgpIj48dXNlIHhsaW5rOmhyZWY9IiNyZWN0LTAiLz48L2c+CjxnIHRyYW5zZm9ybT0idHJhbnNsYXRlKDE3NDYsMzg4KSI+PHVzZSB4bGluazpocmVmPSIjcmVjdC0wIi8+PC9nPgo8ZyB0cmFuc2Zvcm09InRyYW5zbGF0ZSgxODQzLDM4OCkiPjx1c2UgeGxpbms6aHJlZj0iI3JlY3QtMCIvPjwvZz4KPGcgdHJhbnNmb3JtPSJ0cmFuc2xhdGUoMTk0MCwzODgpIj48dXNlIHhsaW5rOmhyZWY9IiNsLTAiLz48L2c+CjxnIHRyYW5zZm9ybT0idHJhbnNsYXRlKDI0MjUsMzg4KSI+PHVzZSB4bGluazpocmVmPSIjcmVjdC0wIi8+PC9nPgo8ZyB0cmFuc2Zvcm09InRyYW5zbGF0ZSgyNTIyLDM4OCkiPjx1c2UgeGxpbms6aHJlZj0iI3JlY3QtMCIvPjwvZz4KPGcgdHJhbnNmb3JtPSJ0cmFuc2xhdGUoMjYxOSwzODgpIj48dXNlIHhsaW5rOmhyZWY9IiNyZWN0LTAiLz48L2c+CjxnIHRyYW5zZm9ybT0idHJhbnNsYXRlKDI4MTMsMzg4KSI+PHVzZSB4bGluazpocmVmPSIjcmVjdC0wIi8+PC9nPgo8ZyB0cmFuc2Zvcm09InRyYW5zbGF0ZSgyOTEwLDM4OCkiPjx1c2UgeGxpbms6aHJlZj0iI25fcmItMCIvPjwvZz4KPGcgdHJhbnNmb3JtPSJ0cmFuc2xhdGUoMzAwNywzODgpIj48dXNlIHhsaW5rOmhyZWY9IiNiLTAiLz48L2c+CjxnIHRyYW5zZm9ybT0idHJhbnNsYXRlKDg3Myw0ODUpIj48dXNlIHhsaW5rOmhyZWY9IiN0LTAiLz48L2c+CjxnIHRyYW5zZm9ybT0idHJhbnNsYXRlKDExNjQsNDg1KSI+PHVzZSB4bGluazpocmVmPSIjcmVjdC0wIi8+PC9nPgo8ZyB0cmFuc2Zvcm09InRyYW5zbGF0ZSgxMjYxLDQ4NSkiPjx1c2UgeGxpbms6aHJlZj0iI3JlY3QtMCIvPjwvZz4KPGcgdHJhbnNmb3JtPSJ0cmFuc2xhdGUoMTM1OCw0ODUpIj48dXNlIHhsaW5rOmhyZWY9IiNsYi0wIi8+PC9nPgo8ZyB0cmFuc2Zvcm09InRyYW5zbGF0ZSgxNTUyLDQ4NSkiPjx1c2UgeGxpbms6aHJlZj0iI3JiLTAiLz48L2c+CjxnIHRyYW5zZm9ybT0idHJhbnNsYXRlKDE2NDksNDg1KSI+PHVzZSB4bGluazpocmVmPSIjcmVjdC0wIi8+PC9nPgo8ZyB0cmFuc2Zvcm09InRyYW5zbGF0ZSgxNzQ2LDQ4NSkiPjx1c2UgeGxpbms6aHJlZj0iI3JlY3QtMCIvPjwvZz4KPGcgdHJhbnNmb3JtPSJ0cmFuc2xhdGUoMTg0Myw0ODUpIj48dXNlIHhsaW5rOmhyZWY9IiNsdC0wIi8+PC9nPgo8ZyB0cmFuc2Zvcm09InRyYW5zbGF0ZSgyMTM0LDQ4NSkiPjx1c2UgeGxpbms6aHJlZj0iI3JiLTAiLz48L2c+CjxnIHRyYW5zZm9ybT0idHJhbnNsYXRlKDIyMzEsNDg1KSI+PHVzZSB4bGluazpocmVmPSIjcmVjdC0wIi8+PC9nPgo8ZyB0cmFuc2Zvcm09InRyYW5zbGF0ZSgyMzI4LDQ4NSkiPjx1c2UgeGxpbms6aHJlZj0iI3JlY3QtMCIvPjwvZz4KPGcgdHJhbnNmb3JtPSJ0cmFuc2xhdGUoMjQyNSw0ODUpIj48dXNlIHhsaW5rOmhyZWY9IiNyZWN0LTAiLz48L2c+CjxnIHRyYW5zZm9ybT0idHJhbnNsYXRlKDI1MjIsNDg1KSI+PHVzZSB4bGluazpocmVmPSIjcmVjdC0wIi8+PC9nPgo8ZyB0cmFuc2Zvcm09InRyYW5zbGF0ZSgyNjE5LDQ4NSkiPjx1c2UgeGxpbms6aHJlZj0iI2x0LTAiLz48L2c+CjxnIHRyYW5zZm9ybT0idHJhbnNsYXRlKDI4MTMsNDg1KSI+PHVzZSB4bGluazpocmVmPSIjcnQtMCIvPjwvZz4KPGcgdHJhbnNmb3JtPSJ0cmFuc2xhdGUoMjkxMCw0ODUpIj48dXNlIHhsaW5rOmhyZWY9IiNyZWN0LTAiLz48L2c+CjxnIHRyYW5zZm9ybT0idHJhbnNsYXRlKDMwMDcsNDg1KSI+PHVzZSB4bGluazpocmVmPSIjbHQtMCIvPjwvZz4KPGcgdHJhbnNmb3JtPSJ0cmFuc2xhdGUoNzc2LDU4MikiPjx1c2UgeGxpbms6aHJlZj0iI2VtcHR5LTAiLz48L2c+CjxnIHRyYW5zZm9ybT0idHJhbnNsYXRlKDk3MCw1ODIpIj48dXNlIHhsaW5rOmhyZWY9IiNiLTAiLz48L2c+CjxnIHRyYW5zZm9ybT0idHJhbnNsYXRlKDExNjQsNTgyKSI+PHVzZSB4bGluazpocmVmPSIjdC0wIi8+PC9nPgo8ZyB0cmFuc2Zvcm09InRyYW5zbGF0ZSgxMzU4LDU4MikiPjx1c2UgeGxpbms6aHJlZj0iI3JlY3QtMCIvPjwvZz4KPGcgdHJhbnNmb3JtPSJ0cmFuc2xhdGUoMTU1Miw1ODIpIj48dXNlIHhsaW5rOmhyZWY9IiNyZWN0LTAiLz48L2c+CjxnIHRyYW5zZm9ybT0idHJhbnNsYXRlKDE3NDYsNTgyKSI+PHVzZSB4bGluazpocmVmPSIjcmVjdC0wIi8+PC9nPgo8ZyB0cmFuc2Zvcm09InRyYW5zbGF0ZSgxOTQwLDU4MikiPjx1c2UgeGxpbms6aHJlZj0iI2VtcHR5LTAiLz48L2c+CjxnIHRyYW5zZm9ybT0idHJhbnNsYXRlKDIxMzQsNTgyKSI+PHVzZSB4bGluazpocmVmPSIjcmVjdC0wIi8+PC9nPgo8ZyB0cmFuc2Zvcm09InRyYW5zbGF0ZSgyMzI4LDU4MikiPjx1c2UgeGxpbms6aHJlZj0iI3JlY3QtMCIvPjwvZz4KPGcgdHJhbnNmb3JtPSJ0cmFuc2xhdGUoMjUyMiw1ODIpIj48dXNlIHhsaW5rOmhyZWY9IiN0LTAiLz48L2c+CjxnIHRyYW5zZm9ybT0idHJhbnNsYXRlKDI3MTYsNTgyKSI+PHVzZSB4bGluazpocmVmPSIjYi0wIi8+PC9nPgo8ZyB0cmFuc2Zvcm09InRyYW5zbGF0ZSgyODEzLDU4MikiPjx1c2UgeGxpbms6aHJlZj0iI25fcmItMCIvPjwvZz4KPGcgdHJhbnNmb3JtPSJ0cmFuc2xhdGUoMjkxMCw1ODIpIj48dXNlIHhsaW5rOmhyZWY9IiNyZWN0LTAiLz48L2c+CjxnIHRyYW5zZm9ybT0idHJhbnNsYXRlKDMwMDcsNTgyKSI+PHVzZSB4bGluazpocmVmPSIjbl9yYi0wIi8+PC9nPgo8ZyB0cmFuc2Zvcm09InRyYW5zbGF0ZSgzMTA0LDU4MikiPjx1c2UgeGxpbms6aHJlZj0iI2ItMCIvPjwvZz4KPGcgdHJhbnNmb3JtPSJ0cmFuc2xhdGUoOTcwLDY3OSkiPjx1c2UgeGxpbms6aHJlZj0iI3JlY3QtMCIvPjwvZz4KPGcgdHJhbnNmb3JtPSJ0cmFuc2xhdGUoMTA2Nyw2NzkpIj48dXNlIHhsaW5rOmhyZWY9IiNsLTAiLz48L2c+CjxnIHRyYW5zZm9ybT0idHJhbnNsYXRlKDEzNTgsNjc5KSI+PHVzZSB4bGluazpocmVmPSIjcmVjdC0wIi8+PC9nPgo8ZyB0cmFuc2Zvcm09InRyYW5zbGF0ZSgxNDU1LDY3OSkiPjx1c2UgeGxpbms6aHJlZj0iI25fcmItMCIvPjwvZz4KPGcgdHJhbnNmb3JtPSJ0cmFuc2xhdGUoMTU1Miw2NzkpIj48dXNlIHhsaW5rOmhyZWY9IiNyZWN0LTAiLz48L2c+CjxnIHRyYW5zZm9ybT0idHJhbnNsYXRlKDE2NDksNjc5KSI+PHVzZSB4bGluazpocmVmPSIjcmVjdC0wIi8+PC9nPgo8ZyB0cmFuc2Zvcm09InRyYW5zbGF0ZSgxNzQ2LDY3OSkiPjx1c2UgeGxpbms6aHJlZj0iI3JlY3QtMCIvPjwvZz4KPGcgdHJhbnNmb3JtPSJ0cmFuc2xhdGUoMjAzNyw2NzkpIj48dXNlIHhsaW5rOmhyZWY9IiNuX3JiLTAiLz48L2c+CjxnIHRyYW5zZm9ybT0idHJhbnNsYXRlKDIxMzQsNjc5KSI+PHVzZSB4bGluazpocmVmPSIjcmVjdC0wIi8+PC9nPgo8ZyB0cmFuc2Zvcm09InRyYW5zbGF0ZSgyMzI4LDY3OSkiPjx1c2UgeGxpbms6aHJlZj0iI3JlY3QtMCIvPjwvZz4KPGcgdHJhbnNmb3JtPSJ0cmFuc2xhdGUoMjcxNiw2NzkpIj48dXNlIHhsaW5rOmhyZWY9IiNydC0wIi8+PC9nPgo8ZyB0cmFuc2Zvcm09InRyYW5zbGF0ZSgyODEzLDY3OSkiPjx1c2UgeGxpbms6aHJlZj0iI3JlY3QtMCIvPjwvZz4KPGcgdHJhbnNmb3JtPSJ0cmFuc2xhdGUoMjkxMCw2NzkpIj48dXNlIHhsaW5rOmhyZWY9IiNyZWN0LTAiLz48L2c+CjxnIHRyYW5zZm9ybT0idHJhbnNsYXRlKDMwMDcsNjc5KSI+PHVzZSB4bGluazpocmVmPSIjcmVjdC0wIi8+PC9nPgo8ZyB0cmFuc2Zvcm09InRyYW5zbGF0ZSgzMTA0LDY3OSkiPjx1c2UgeGxpbms6aHJlZj0iI3JlY3QtMCIvPjwvZz4KPGcgdHJhbnNmb3JtPSJ0cmFuc2xhdGUoMTk0LDc3NikiPjx1c2UgeGxpbms6aHJlZj0iI2ItMCIvPjwvZz4KPGcgdHJhbnNmb3JtPSJ0cmFuc2xhdGUoMzg4LDc3NikiPjx1c2UgeGxpbms6aHJlZj0iI3ItMCIvPjwvZz4KPGcgdHJhbnNmb3JtPSJ0cmFuc2xhdGUoNDg1LDc3NikiPjx1c2UgeGxpbms6aHJlZj0iI3JlY3QtMCIvPjwvZz4KPGcgdHJhbnNmb3JtPSJ0cmFuc2xhdGUoNTgyLDc3NikiPjx1c2UgeGxpbms6aHJlZj0iI2wtMCIvPjwvZz4KPGcgdHJhbnNmb3JtPSJ0cmFuc2xhdGUoNzc2LDc3NikiPjx1c2UgeGxpbms6aHJlZj0iI2VtcHR5LTAiLz48L2c+CjxnIHRyYW5zZm9ybT0idHJhbnNsYXRlKDk3MCw3NzYpIj48dXNlIHhsaW5rOmhyZWY9IiN0LTAiLz48L2c+CjxnIHRyYW5zZm9ybT0idHJhbnNsYXRlKDEzNTgsNzc2KSI+PHVzZSB4bGluazpocmVmPSIjcnQtMCIvPjwvZz4KPGcgdHJhbnNmb3JtPSJ0cmFuc2xhdGUoMTQ1NSw3NzYpIj48dXNlIHhsaW5rOmhyZWY9IiNyZWN0LTAiLz48L2c+CjxnIHRyYW5zZm9ybT0idHJhbnNsYXRlKDE1NTIsNzc2KSI+PHVzZSB4bGluazpocmVmPSIjbHQtMCIvPjwvZz4KPGcgdHJhbnNmb3JtPSJ0cmFuc2xhdGUoMTc0Niw3NzYpIj48dXNlIHhsaW5rOmhyZWY9IiN0LTAiLz48L2c+CjxnIHRyYW5zZm9ybT0idHJhbnNsYXRlKDE5NDAsNzc2KSI+PHVzZSB4bGluazpocmVmPSIjci0wIi8+PC9nPgo8ZyB0cmFuc2Zvcm09InRyYW5zbGF0ZSgyMDM3LDc3NikiPjx1c2UgeGxpbms6aHJlZj0iI3JlY3QtMCIvPjwvZz4KPGcgdHJhbnNmb3JtPSJ0cmFuc2xhdGUoMjEzNCw3NzYpIj48dXNlIHhsaW5rOmhyZWY9IiNsdC0wIi8+PC9nPgo8ZyB0cmFuc2Zvcm09InRyYW5zbGF0ZSgyMzI4LDc3NikiPjx1c2UgeGxpbms6aHJlZj0iI3J0LTAiLz48L2c+CjxnIHRyYW5zZm9ybT0idHJhbnNsYXRlKDI0MjUsNzc2KSI+PHVzZSB4bGluazpocmVmPSIjcmVjdC0wIi8+PC9nPgo8ZyB0cmFuc2Zvcm09InRyYW5zbGF0ZSgyNTIyLDc3NikiPjx1c2UgeGxpbms6aHJlZj0iI3JlY3QtMCIvPjwvZz4KPGcgdHJhbnNmb3JtPSJ0cmFuc2xhdGUoMjYxOSw3NzYpIj48dXNlIHhsaW5rOmhyZWY9IiNsLTAiLz48L2c+CjxnIHRyYW5zZm9ybT0idHJhbnNsYXRlKDI4MTMsNzc2KSI+PHVzZSB4bGluazpocmVmPSIjdC0wIi8+PC9nPgo8ZyB0cmFuc2Zvcm09InRyYW5zbGF0ZSgzMTA0LDc3NikiPjx1c2UgeGxpbms6aHJlZj0iI3JlY3QtMCIvPjwvZz4KPGcgdHJhbnNmb3JtPSJ0cmFuc2xhdGUoMzIwMSw3NzYpIj48dXNlIHhsaW5rOmhyZWY9IiNsLTAiLz48L2c+CjxnIHRyYW5zZm9ybT0idHJhbnNsYXRlKDM1ODksNzc2KSI+PHVzZSB4bGluazpocmVmPSIjYi0wIi8+PC9nPgo8ZyB0cmFuc2Zvcm09InRyYW5zbGF0ZSgzNzgzLDc3NikiPjx1c2UgeGxpbms6aHJlZj0iI25fcmItMCIvPjwvZz4KPGcgdHJhbnNmb3JtPSJ0cmFuc2xhdGUoMzg4MCw3NzYpIj48dXNlIHhsaW5rOmhyZWY9IiNiLTAiLz48L2c+CjxnIHRyYW5zZm9ybT0idHJhbnNsYXRlKDE5NCw4NzMpIj48dXNlIHhsaW5rOmhyZWY9IiNydC0wIi8+PC9nPgo8ZyB0cmFuc2Zvcm09InRyYW5zbGF0ZSgyOTEsODczKSI+PHVzZSB4bGluazpocmVmPSIjbC0wIi8+PC9nPgo8ZyB0cmFuc2Zvcm09InRyYW5zbGF0ZSg3NzYsODczKSI+PHVzZSB4bGluazpocmVmPSIjbl9yYi0wIi8+PC9nPgo8ZyB0cmFuc2Zvcm09InRyYW5zbGF0ZSg4NzMsODczKSI+PHVzZSB4bGluazpocmVmPSIjYi0wIi8+PC9nPgo8ZyB0cmFuc2Zvcm09InRyYW5zbGF0ZSgxNjQ5LDg3MykiPjx1c2UgeGxpbms6aHJlZj0iI2VtcHR5LTAiLz48L2c+CjxnIHRyYW5zZm9ybT0idHJhbnNsYXRlKDE4NDMsODczKSI+PHVzZSB4bGluazpocmVmPSIjYi0wIi8+PC9nPgo8ZyB0cmFuc2Zvcm09InRyYW5zbGF0ZSgyMjMxLDg3MykiPjx1c2UgeGxpbms6aHJlZj0iI2ItMCIvPjwvZz4KPGcgdHJhbnNmb3JtPSJ0cmFuc2xhdGUoMjUyMiw4NzMpIj48dXNlIHhsaW5rOmhyZWY9IiNyZWN0LTAiLz48L2c+CjxnIHRyYW5zZm9ybT0idHJhbnNsYXRlKDI3MTYsODczKSI+PHVzZSB4bGluazpocmVmPSIjYi0wIi8+PC9nPgo8ZyB0cmFuc2Zvcm09InRyYW5zbGF0ZSgyOTEwLDg3MykiPjx1c2UgeGxpbms6aHJlZj0iI2ItMCIvPjwvZz4KPGcgdHJhbnNmb3JtPSJ0cmFuc2xhdGUoMzEwNCw4NzMpIj48dXNlIHhsaW5rOmhyZWY9IiN0LTAiLz48L2c+CjxnIHRyYW5zZm9ybT0idHJhbnNsYXRlKDMyOTgsODczKSI+PHVzZSB4bGluazpocmVmPSIjYi0wIi8+PC9nPgo8ZyB0cmFuc2Zvcm09InRyYW5zbGF0ZSgzNTg5LDg3MykiPjx1c2UgeGxpbms6aHJlZj0iI3J0LTAiLz48L2c+CjxnIHRyYW5zZm9ybT0idHJhbnNsYXRlKDM2ODYsODczKSI+PHVzZSB4bGluazpocmVmPSIjcmVjdC0wIi8+PC9nPgo8ZyB0cmFuc2Zvcm09InRyYW5zbGF0ZSgzNzgzLDg3MykiPjx1c2UgeGxpbms6aHJlZj0iI3JlY3QtMCIvPjwvZz4KPGcgdHJhbnNmb3JtPSJ0cmFuc2xhdGUoMzg4MCw4NzMpIj48dXNlIHhsaW5rOmhyZWY9IiNyZWN0LTAiLz48L2c+CjxnIHRyYW5zZm9ybT0idHJhbnNsYXRlKDk3LDk3MCkiPjx1c2UgeGxpbms6aHJlZj0iI2ItMCIvPjwvZz4KPGcgdHJhbnNmb3JtPSJ0cmFuc2xhdGUoNDg1LDk3MCkiPjx1c2UgeGxpbms6aHJlZj0iI3JiLTAiLz48L2c+CjxnIHRyYW5zZm9ybT0idHJhbnNsYXRlKDU4Miw5NzApIj48dXNlIHhsaW5rOmhyZWY9IiNsLTAiLz48L2c+CjxnIHRyYW5zZm9ybT0idHJhbnNsYXRlKDc3Niw5NzApIj48dXNlIHhsaW5rOmhyZWY9IiNyLTAiLz48L2c+CjxnIHRyYW5zZm9ybT0idHJhbnNsYXRlKDg3Myw5NzApIj48dXNlIHhsaW5rOmhyZWY9IiNyZWN0LTAiLz48L2c+CjxnIHRyYW5zZm9ybT0idHJhbnNsYXRlKDk3MCw5NzApIj48dXNlIHhsaW5rOmhyZWY9IiNyZWN0LTAiLz48L2c+CjxnIHRyYW5zZm9ybT0idHJhbnNsYXRlKDEwNjcsOTcwKSI+PHVzZSB4bGluazpocmVmPSIjcmVjdC0wIi8+PC9nPgo8ZyB0cmFuc2Zvcm09InRyYW5zbGF0ZSgxMTY0LDk3MCkiPjx1c2UgeGxpbms6aHJlZj0iI2wtMCIvPjwvZz4KPGcgdHJhbnNmb3JtPSJ0cmFuc2xhdGUoMTM1OCw5NzApIj48dXNlIHhsaW5rOmhyZWY9IiNlbXB0eS0wIi8+PC9nPgo8ZyB0cmFuc2Zvcm09InRyYW5zbGF0ZSgxNTUyLDk3MCkiPjx1c2UgeGxpbms6aHJlZj0iI2ItMCIvPjwvZz4KPGcgdHJhbnNmb3JtPSJ0cmFuc2xhdGUoMTg0Myw5NzApIj48dXNlIHhsaW5rOmhyZWY9IiNydC0wIi8+PC9nPgo8ZyB0cmFuc2Zvcm09InRyYW5zbGF0ZSgxOTQwLDk3MCkiPjx1c2UgeGxpbms6aHJlZj0iI3JlY3QtMCIvPjwvZz4KPGcgdHJhbnNmb3JtPSJ0cmFuc2xhdGUoMjAzNyw5NzApIj48dXNlIHhsaW5rOmhyZWY9IiNsYi0wIi8+PC9nPgo8ZyB0cmFuc2Zvcm09InRyYW5zbGF0ZSgyMjMxLDk3MCkiPjx1c2UgeGxpbms6aHJlZj0iI3QtMCIvPjwvZz4KPGcgdHJhbnNmb3JtPSJ0cmFuc2xhdGUoMjUyMiw5NzApIj48dXNlIHhsaW5rOmhyZWY9IiNyZWN0LTAiLz48L2c+CjxnIHRyYW5zZm9ybT0idHJhbnNsYXRlKDI3MTYsOTcwKSI+PHVzZSB4bGluazpocmVmPSIjcmVjdC0wIi8+PC9nPgo8ZyB0cmFuc2Zvcm09InRyYW5zbGF0ZSgyODEzLDk3MCkiPjx1c2UgeGxpbms6aHJlZj0iI25fcmItMCIvPjwvZz4KPGcgdHJhbnNmb3JtPSJ0cmFuc2xhdGUoMjkxMCw5NzApIj48dXNlIHhsaW5rOmhyZWY9IiNyZWN0LTAiLz48L2c+CjxnIHRyYW5zZm9ybT0idHJhbnNsYXRlKDMyOTgsOTcwKSI+PHVzZSB4bGluazpocmVmPSIjcnQtMCIvPjwvZz4KPGcgdHJhbnNmb3JtPSJ0cmFuc2xhdGUoMzM5NSw5NzApIj48dXNlIHhsaW5rOmhyZWY9IiNsLTAiLz48L2c+CjxnIHRyYW5zZm9ybT0idHJhbnNsYXRlKDM2ODYsOTcwKSI+PHVzZSB4bGluazpocmVmPSIjcnQtMCIvPjwvZz4KPGcgdHJhbnNmb3JtPSJ0cmFuc2xhdGUoMzc4Myw5NzApIj48dXNlIHhsaW5rOmhyZWY9IiNyZWN0LTAiLz48L2c+CjxnIHRyYW5zZm9ybT0idHJhbnNsYXRlKDM4ODAsOTcwKSI+PHVzZSB4bGluazpocmVmPSIjcmVjdC0wIi8+PC9nPgo8ZyB0cmFuc2Zvcm09InRyYW5zbGF0ZSg5NywxMDY3KSI+PHVzZSB4bGluazpocmVmPSIjcnQtMCIvPjwvZz4KPGcgdHJhbnNmb3JtPSJ0cmFuc2xhdGUoMTk0LDEwNjcpIj48dXNlIHhsaW5rOmhyZWY9IiNsLTAiLz48L2c+CjxnIHRyYW5zZm9ybT0idHJhbnNsYXRlKDM4OCwxMDY3KSI+PHVzZSB4bGluazpocmVmPSIjbl9yYi0wIi8+PC9nPgo8ZyB0cmFuc2Zvcm09InRyYW5zbGF0ZSg0ODUsMTA2NykiPjx1c2UgeGxpbms6aHJlZj0iI3JlY3QtMCIvPjwvZz4KPGcgdHJhbnNmb3JtPSJ0cmFuc2xhdGUoNjc5LDEwNjcpIj48dXNlIHhsaW5rOmhyZWY9IiNlbXB0eS0wIi8+PC9nPgo8ZyB0cmFuc2Zvcm09InRyYW5zbGF0ZSg5NzAsMTA2NykiPjx1c2UgeGxpbms6aHJlZj0iI3JlY3QtMCIvPjwvZz4KPGcgdHJhbnNmb3JtPSJ0cmFuc2xhdGUoMTA2NywxMDY3KSI+PHVzZSB4bGluazpocmVmPSIjbHQtMCIvPjwvZz4KPGcgdHJhbnNmb3JtPSJ0cmFuc2xhdGUoMTI2MSwxMDY3KSI+PHVzZSB4bGluazpocmVmPSIjYi0wIi8+PC9nPgo8ZyB0cmFuc2Zvcm09InRyYW5zbGF0ZSgxNTUyLDEwNjcpIj48dXNlIHhsaW5rOmhyZWY9IiNyZWN0LTAiLz48L2c+CjxnIHRyYW5zZm9ybT0idHJhbnNsYXRlKDE3NDYsMTA2NykiPjx1c2UgeGxpbms6aHJlZj0iI2VtcHR5LTAiLz48L2c+CjxnIHRyYW5zZm9ybT0idHJhbnNsYXRlKDIwMzcsMTA2NykiPjx1c2UgeGxpbms6aHJlZj0iI3JlY3QtMCIvPjwvZz4KPGcgdHJhbnNmb3JtPSJ0cmFuc2xhdGUoMjMyOCwxMDY3KSI+PHVzZSB4bGluazpocmVmPSIjZW1wdHktMCIvPjwvZz4KPGcgdHJhbnNmb3JtPSJ0cmFuc2xhdGUoMjUyMiwxMDY3KSI+PHVzZSB4bGluazpocmVmPSIjcmVjdC0wIi8+PC9nPgo8ZyB0cmFuc2Zvcm09InRyYW5zbGF0ZSgyNzE2LDEwNjcpIj48dXNlIHhsaW5rOmhyZWY9IiNydC0wIi8+PC9nPgo8ZyB0cmFuc2Zvcm09InRyYW5zbGF0ZSgyODEzLDEwNjcpIj48dXNlIHhsaW5rOmhyZWY9IiNyZWN0LTAiLz48L2c+CjxnIHRyYW5zZm9ybT0idHJhbnNsYXRlKDI5MTAsMTA2NykiPjx1c2UgeGxpbms6aHJlZj0iI3JlY3QtMCIvPjwvZz4KPGcgdHJhbnNmb3JtPSJ0cmFuc2xhdGUoMzEwNCwxMDY3KSI+PHVzZSB4bGluazpocmVmPSIjcmItMCIvPjwvZz4KPGcgdHJhbnNmb3JtPSJ0cmFuc2xhdGUoMzIwMSwxMDY3KSI+PHVzZSB4bGluazpocmVmPSIjbGItMCIvPjwvZz4KPGcgdHJhbnNmb3JtPSJ0cmFuc2xhdGUoMzQ5MiwxMDY3KSI+PHVzZSB4bGluazpocmVmPSIjZW1wdHktMCIvPjwvZz4KPGcgdHJhbnNmb3JtPSJ0cmFuc2xhdGUoMzc4MywxMDY3KSI+PHVzZSB4bGluazpocmVmPSIjcnQtMCIvPjwvZz4KPGcgdHJhbnNmb3JtPSJ0cmFuc2xhdGUoMzg4MCwxMDY3KSI+PHVzZSB4bGluazpocmVmPSIjcmVjdC0wIi8+PC9nPgo8ZyB0cmFuc2Zvcm09InRyYW5zbGF0ZSgwLDExNjQpIj48dXNlIHhsaW5rOmhyZWY9IiNiLTAiLz48L2c+CjxnIHRyYW5zZm9ybT0idHJhbnNsYXRlKDM4OCwxMTY0KSI+PHVzZSB4bGluazpocmVmPSIjci0wIi8+PC9nPgo8ZyB0cmFuc2Zvcm09InRyYW5zbGF0ZSg0ODUsMTE2NCkiPjx1c2UgeGxpbms6aHJlZj0iI3JlY3QtMCIvPjwvZz4KPGcgdHJhbnNmb3JtPSJ0cmFuc2xhdGUoNTgyLDExNjQpIj48dXNlIHhsaW5rOmhyZWY9IiNsLTAiLz48L2c+CjxnIHRyYW5zZm9ybT0idHJhbnNsYXRlKDg3MywxMTY0KSI+PHVzZSB4bGluazpocmVmPSIjbl9yYi0wIi8+PC9nPgo8ZyB0cmFuc2Zvcm09InRyYW5zbGF0ZSg5NzAsMTE2NCkiPjx1c2UgeGxpbms6aHJlZj0iI3JlY3QtMCIvPjwvZz4KPGcgdHJhbnNmb3JtPSJ0cmFuc2xhdGUoMTI2MSwxMTY0KSI+PHVzZSB4bGluazpocmVmPSIjdC0wIi8+PC9nPgo8ZyB0cmFuc2Zvcm09InRyYW5zbGF0ZSgxNTUyLDExNjQpIj48dXNlIHhsaW5rOmhyZWY9IiNydC0wIi8+PC9nPgo8ZyB0cmFuc2Zvcm09InRyYW5zbGF0ZSgxNjQ5LDExNjQpIj48dXNlIHhsaW5rOmhyZWY9IiNsLTAiLz48L2c+CjxnIHRyYW5zZm9ybT0idHJhbnNsYXRlKDE3NDYsMTE2NCkiPjx1c2UgeGxpbms6aHJlZj0iI25fcmItMCIvPjwvZz4KPGcgdHJhbnNmb3JtPSJ0cmFuc2xhdGUoMTg0MywxMTY0KSI+PHVzZSB4bGluazpocmVmPSIjcmItMCIvPjwvZz4KPGcgdHJhbnNmb3JtPSJ0cmFuc2xhdGUoMTk0MCwxMTY0KSI+PHVzZSB4bGluazpocmVmPSIjcmVjdC0wIi8+PC9nPgo8ZyB0cmFuc2Zvcm09InRyYW5zbGF0ZSgyMDM3LDExNjQpIj48dXNlIHhsaW5rOmhyZWY9IiNyZWN0LTAiLz48L2c+CjxnIHRyYW5zZm9ybT0idHJhbnNsYXRlKDI1MjIsMTE2NCkiPjx1c2UgeGxpbms6aHJlZj0iI3JlY3QtMCIvPjwvZz4KPGcgdHJhbnNmb3JtPSJ0cmFuc2xhdGUoMjYxOSwxMTY0KSI+PHVzZSB4bGluazpocmVmPSIjbGItMCIvPjwvZz4KPGcgdHJhbnNmb3JtPSJ0cmFuc2xhdGUoMjgxMywxMTY0KSI+PHVzZSB4bGluazpocmVmPSIjcmVjdC0wIi8+PC9nPgo8ZyB0cmFuc2Zvcm09InRyYW5zbGF0ZSgyOTEwLDExNjQpIj48dXNlIHhsaW5rOmhyZWY9IiNsdC0wIi8+PC9nPgo8ZyB0cmFuc2Zvcm09InRyYW5zbGF0ZSgzMDA3LDExNjQpIj48dXNlIHhsaW5rOmhyZWY9IiNuX3JiLTAiLz48L2c+CjxnIHRyYW5zZm9ybT0idHJhbnNsYXRlKDMxMDQsMTE2NCkiPjx1c2UgeGxpbms6aHJlZj0iI3JlY3QtMCIvPjwvZz4KPGcgdHJhbnNmb3JtPSJ0cmFuc2xhdGUoMzIwMSwxMTY0KSI+PHVzZSB4bGluazpocmVmPSIjcmVjdC0wIi8+PC9nPgo8ZyB0cmFuc2Zvcm09InRyYW5zbGF0ZSgzMjk4LDExNjQpIj48dXNlIHhsaW5rOmhyZWY9IiNsLTAiLz48L2c+CjxnIHRyYW5zZm9ybT0idHJhbnNsYXRlKDM1ODksMTE2NCkiPjx1c2UgeGxpbms6aHJlZj0iI2VtcHR5LTAiLz48L2c+CjxnIHRyYW5zZm9ybT0idHJhbnNsYXRlKDM4ODAsMTE2NCkiPjx1c2UgeGxpbms6aHJlZj0iI3JlY3QtMCIvPjwvZz4KPGcgdHJhbnNmb3JtPSJ0cmFuc2xhdGUoMCwxMjYxKSI+PHVzZSB4bGluazpocmVmPSIjcnQtMCIvPjwvZz4KPGcgdHJhbnNmb3JtPSJ0cmFuc2xhdGUoOTcsMTI2MSkiPjx1c2UgeGxpbms6aHJlZj0iI2xiLTAiLz48L2c+CjxnIHRyYW5zZm9ybT0idHJhbnNsYXRlKDE5NCwxMjYxKSI+PHVzZSB4bGluazpocmVmPSIjbl9yYi0wIi8+PC9nPgo8ZyB0cmFuc2Zvcm09InRyYW5zbGF0ZSgyOTEsMTI2MSkiPjx1c2UgeGxpbms6aHJlZj0iI2ItMCIvPjwvZz4KPGcgdHJhbnNmb3JtPSJ0cmFuc2xhdGUoMzg4LDEyNjEpIj48dXNlIHhsaW5rOmhyZWY9IiNuX3JiLTAiLz48L2c+CjxnIHRyYW5zZm9ybT0idHJhbnNsYXRlKDQ4NSwxMjYxKSI+PHVzZSB4bGluazpocmVmPSIjcmVjdC0wIi8+PC9nPgo8ZyB0cmFuc2Zvcm09InRyYW5zbGF0ZSg2NzksMTI2MSkiPjx1c2UgeGxpbms6aHJlZj0iI2VtcHR5LTAiLz48L2c+CjxnIHRyYW5zZm9ybT0idHJhbnNsYXRlKDg3MywxMjYxKSI+PHVzZSB4bGluazpocmVmPSIjci0wIi8+PC9nPgo8ZyB0cmFuc2Zvcm09InRyYW5zbGF0ZSg5NzAsMTI2MSkiPjx1c2UgeGxpbms6aHJlZj0iI3JlY3QtMCIvPjwvZz4KPGcgdHJhbnNmb3JtPSJ0cmFuc2xhdGUoMTM1OCwxMjYxKSI+PHVzZSB4bGluazpocmVmPSIjci0wIi8+PC9nPgo8ZyB0cmFuc2Zvcm09InRyYW5zbGF0ZSgxNDU1LDEyNjEpIj48dXNlIHhsaW5rOmhyZWY9IiNsLTAiLz48L2c+CjxnIHRyYW5zZm9ybT0idHJhbnNsYXRlKDE3NDYsMTI2MSkiPjx1c2UgeGxpbms6aHJlZj0iI3JiLTAiLz48L2c+CjxnIHRyYW5zZm9ybT0idHJhbnNsYXRlKDE4NDMsMTI2MSkiPjx1c2UgeGxpbms6aHJlZj0iI2x0LTAiLz48L2c+CjxnIHRyYW5zZm9ybT0idHJhbnNsYXRlKDIwMzcsMTI2MSkiPjx1c2UgeGxpbms6aHJlZj0iI3JlY3QtMCIvPjwvZz4KPGcgdHJhbnNmb3JtPSJ0cmFuc2xhdGUoMjUyMiwxMjYxKSI+PHVzZSB4bGluazpocmVmPSIjcnQtMCIvPjwvZz4KPGcgdHJhbnNmb3JtPSJ0cmFuc2xhdGUoMjYxOSwxMjYxKSI+PHVzZSB4bGluazpocmVmPSIjbHQtMCIvPjwvZz4KPGcgdHJhbnNmb3JtPSJ0cmFuc2xhdGUoMjgxMywxMjYxKSI+PHVzZSB4bGluazpocmVmPSIjdC0wIi8+PC9nPgo8ZyB0cmFuc2Zvcm09InRyYW5zbGF0ZSgzMDA3LDEyNjEpIj48dXNlIHhsaW5rOmhyZWY9IiNyYi0wIi8+PC9nPgo8ZyB0cmFuc2Zvcm09InRyYW5zbGF0ZSgzMTA0LDEyNjEpIj48dXNlIHhsaW5rOmhyZWY9IiNyZWN0LTAiLz48L2c+CjxnIHRyYW5zZm9ybT0idHJhbnNsYXRlKDMyMDEsMTI2MSkiPjx1c2UgeGxpbms6aHJlZj0iI2x0LTAiLz48L2c+CjxnIHRyYW5zZm9ybT0idHJhbnNsYXRlKDM2ODYsMTI2MSkiPjx1c2UgeGxpbms6aHJlZj0iI3ItMCIvPjwvZz4KPGcgdHJhbnNmb3JtPSJ0cmFuc2xhdGUoMzc4MywxMjYxKSI+PHVzZSB4bGluazpocmVmPSIjcmVjdC0wIi8+PC9nPgo8ZyB0cmFuc2Zvcm09InRyYW5zbGF0ZSgzODgwLDEyNjEpIj48dXNlIHhsaW5rOmhyZWY9IiNyZWN0LTAiLz48L2c+CjxnIHRyYW5zZm9ybT0idHJhbnNsYXRlKDk3LDEzNTgpIj48dXNlIHhsaW5rOmhyZWY9IiNydC0wIi8+PC9nPgo8ZyB0cmFuc2Zvcm09InRyYW5zbGF0ZSgxOTQsMTM1OCkiPjx1c2UgeGxpbms6aHJlZj0iI3JlY3QtMCIvPjwvZz4KPGcgdHJhbnNmb3JtPSJ0cmFuc2xhdGUoMjkxLDEzNTgpIj48dXNlIHhsaW5rOmhyZWY9IiNyZWN0LTAiLz48L2c+CjxnIHRyYW5zZm9ybT0idHJhbnNsYXRlKDM4OCwxMzU4KSI+PHVzZSB4bGluazpocmVmPSIjcmVjdC0wIi8+PC9nPgo8ZyB0cmFuc2Zvcm09InRyYW5zbGF0ZSg0ODUsMTM1OCkiPjx1c2UgeGxpbms6aHJlZj0iI3JlY3QtMCIvPjwvZz4KPGcgdHJhbnNmb3JtPSJ0cmFuc2xhdGUoNTgyLDEzNTgpIj48dXNlIHhsaW5rOmhyZWY9IiNsLTAiLz48L2c+CjxnIHRyYW5zZm9ybT0idHJhbnNsYXRlKDk3MCwxMzU4KSI+PHVzZSB4bGluazpocmVmPSIjcmVjdC0wIi8+PC9nPgo8ZyB0cmFuc2Zvcm09InRyYW5zbGF0ZSgxMTY0LDEzNTgpIj48dXNlIHhsaW5rOmhyZWY9IiNyYi0wIi8+PC9nPgo8ZyB0cmFuc2Zvcm09InRyYW5zbGF0ZSgxMjYxLDEzNTgpIj48dXNlIHhsaW5rOmhyZWY9IiNsLTAiLz48L2c+CjxnIHRyYW5zZm9ybT0idHJhbnNsYXRlKDE1NTIsMTM1OCkiPjx1c2UgeGxpbms6aHJlZj0iI2ItMCIvPjwvZz4KPGcgdHJhbnNmb3JtPSJ0cmFuc2xhdGUoMTc0NiwxMzU4KSI+PHVzZSB4bGluazpocmVmPSIjcmVjdC0wIi8+PC9nPgo8ZyB0cmFuc2Zvcm09InRyYW5zbGF0ZSgxOTQwLDEzNTgpIj48dXNlIHhsaW5rOmhyZWY9IiNyLTAiLz48L2c+CjxnIHRyYW5zZm9ybT0idHJhbnNsYXRlKDIwMzcsMTM1OCkiPjx1c2UgeGxpbms6aHJlZj0iI2x0LTAiLz48L2c+CjxnIHRyYW5zZm9ybT0idHJhbnNsYXRlKDMwMDcsMTM1OCkiPjx1c2UgeGxpbms6aHJlZj0iI3J0LTAiLz48L2c+CjxnIHRyYW5zZm9ybT0idHJhbnNsYXRlKDMxMDQsMTM1OCkiPjx1c2UgeGxpbms6aHJlZj0iI3JlY3QtMCIvPjwvZz4KPGcgdHJhbnNmb3JtPSJ0cmFuc2xhdGUoMzQ5MiwxMzU4KSI+PHVzZSB4bGluazpocmVmPSIjci0wIi8+PC9nPgo8ZyB0cmFuc2Zvcm09InRyYW5zbGF0ZSgzNTg5LDEzNTgpIj48dXNlIHhsaW5rOmhyZWY9IiNsLTAiLz48L2c+CjxnIHRyYW5zZm9ybT0idHJhbnNsYXRlKDM3ODMsMTM1OCkiPjx1c2UgeGxpbms6aHJlZj0iI3JlY3QtMCIvPjwvZz4KPGcgdHJhbnNmb3JtPSJ0cmFuc2xhdGUoMzg4MCwxMzU4KSI+PHVzZSB4bGluazpocmVmPSIjcmVjdC0wIi8+PC9nPgo8ZyB0cmFuc2Zvcm09InRyYW5zbGF0ZSg2NzksMTQ1NSkiPjx1c2UgeGxpbms6aHJlZj0iI2VtcHR5LTAiLz48L2c+CjxnIHRyYW5zZm9ybT0idHJhbnNsYXRlKDk3MCwxNDU1KSI+PHVzZSB4bGluazpocmVmPSIjdC0wIi8+PC9nPgo8ZyB0cmFuc2Zvcm09InRyYW5zbGF0ZSgxMTY0LDE0NTUpIj48dXNlIHhsaW5rOmhyZWY9IiNyZWN0LTAiLz48L2c+CjxnIHRyYW5zZm9ybT0idHJhbnNsYXRlKDE1NTIsMTQ1NSkiPjx1c2UgeGxpbms6aHJlZj0iI3QtMCIvPjwvZz4KPGcgdHJhbnNmb3JtPSJ0cmFuc2xhdGUoMTc0NiwxNDU1KSI+PHVzZSB4bGluazpocmVmPSIjdC0wIi8+PC9nPgo8ZyB0cmFuc2Zvcm09InRyYW5zbGF0ZSgyMjMxLDE0NTUpIj48dXNlIHhsaW5rOmhyZWY9IiNiLTAiLz48L2c+CjxnIHRyYW5zZm9ybT0idHJhbnNsYXRlKDI0MjUsMTQ1NSkiPjx1c2UgeGxpbms6aHJlZj0iI25fcmItMCIvPjwvZz4KPGcgdHJhbnNmb3JtPSJ0cmFuc2xhdGUoMjUyMiwxNDU1KSI+PHVzZSB4bGluazpocmVmPSIjcmItMCIvPjwvZz4KPGcgdHJhbnNmb3JtPSJ0cmFuc2xhdGUoMjYxOSwxNDU1KSI+PHVzZSB4bGluazpocmVmPSIjbC0wIi8+PC9nPgo8ZyB0cmFuc2Zvcm09InRyYW5zbGF0ZSgyODEzLDE0NTUpIj48dXNlIHhsaW5rOmhyZWY9IiNiLTAiLz48L2c+CjxnIHRyYW5zZm9ybT0idHJhbnNsYXRlKDMxMDQsMTQ1NSkiPjx1c2UgeGxpbms6aHJlZj0iI3JlY3QtMCIvPjwvZz4KPGcgdHJhbnNmb3JtPSJ0cmFuc2xhdGUoMzIwMSwxNDU1KSI+PHVzZSB4bGluazpocmVmPSIjcmVjdC0wIi8+PC9nPgo8ZyB0cmFuc2Zvcm09InRyYW5zbGF0ZSgzMjk4LDE0NTUpIj48dXNlIHhsaW5rOmhyZWY9IiNsYi0wIi8+PC9nPgo8ZyB0cmFuc2Zvcm09InRyYW5zbGF0ZSgzNzgzLDE0NTUpIj48dXNlIHhsaW5rOmhyZWY9IiNyZWN0LTAiLz48L2c+CjxnIHRyYW5zZm9ybT0idHJhbnNsYXRlKDM4ODAsMTQ1NSkiPjx1c2UgeGxpbms6aHJlZj0iI2x0LTAiLz48L2c+CjxnIHRyYW5zZm9ybT0idHJhbnNsYXRlKDAsMTU1MikiPjx1c2UgeGxpbms6aHJlZj0iI2VtcHR5LTAiLz48L2c+CjxnIHRyYW5zZm9ybT0idHJhbnNsYXRlKDI5MSwxNTUyKSI+PHVzZSB4bGluazpocmVmPSIjcmItMCIvPjwvZz4KPGcgdHJhbnNmb3JtPSJ0cmFuc2xhdGUoMzg4LDE1NTIpIj48dXNlIHhsaW5rOmhyZWY9IiNsLTAiLz48L2c+CjxnIHRyYW5zZm9ybT0idHJhbnNsYXRlKDU4MiwxNTUyKSI+PHVzZSB4bGluazpocmVmPSIjZW1wdHktMCIvPjwvZz4KPGcgdHJhbnNmb3JtPSJ0cmFuc2xhdGUoODczLDE1NTIpIj48dXNlIHhsaW5rOmhyZWY9IiNlbXB0eS0wIi8+PC9nPgo8ZyB0cmFuc2Zvcm09InRyYW5zbGF0ZSgxMTY0LDE1NTIpIj48dXNlIHhsaW5rOmhyZWY9IiNydC0wIi8+PC9nPgo8ZyB0cmFuc2Zvcm09InRyYW5zbGF0ZSgxMjYxLDE1NTIpIj48dXNlIHhsaW5rOmhyZWY9IiNyZWN0LTAiLz48L2c+CjxnIHRyYW5zZm9ybT0idHJhbnNsYXRlKDEzNTgsMTU1MikiPjx1c2UgeGxpbms6aHJlZj0iI2wtMCIvPjwvZz4KPGcgdHJhbnNmb3JtPSJ0cmFuc2xhdGUoMTY0OSwxNTUyKSI+PHVzZSB4bGluazpocmVmPSIjYi0wIi8+PC9nPgo8ZyB0cmFuc2Zvcm09InRyYW5zbGF0ZSgxODQzLDE1NTIpIj48dXNlIHhsaW5rOmhyZWY9IiNyYi0wIi8+PC9nPgo8ZyB0cmFuc2Zvcm09InRyYW5zbGF0ZSgxOTQwLDE1NTIpIj48dXNlIHhsaW5rOmhyZWY9IiNsYi0wIi8+PC9nPgo8ZyB0cmFuc2Zvcm09InRyYW5zbGF0ZSgyMjMxLDE1NTIpIj48dXNlIHhsaW5rOmhyZWY9IiN0LTAiLz48L2c+CjxnIHRyYW5zZm9ybT0idHJhbnNsYXRlKDI0MjUsMTU1MikiPjx1c2UgeGxpbms6aHJlZj0iI3ItMCIvPjwvZz4KPGcgdHJhbnNmb3JtPSJ0cmFuc2xhdGUoMjUyMiwxNTUyKSI+PHVzZSB4bGluazpocmVmPSIjbHQtMCIvPjwvZz4KPGcgdHJhbnNmb3JtPSJ0cmFuc2xhdGUoMjgxMywxNTUyKSI+PHVzZSB4bGluazpocmVmPSIjcnQtMCIvPjwvZz4KPGcgdHJhbnNmb3JtPSJ0cmFuc2xhdGUoMjkxMCwxNTUyKSI+PHVzZSB4bGluazpocmVmPSIjcmVjdC0wIi8+PC9nPgo8ZyB0cmFuc2Zvcm09InRyYW5zbGF0ZSgzMDA3LDE1NTIpIj48dXNlIHhsaW5rOmhyZWY9IiNyZWN0LTAiLz48L2c+CjxnIHRyYW5zZm9ybT0idHJhbnNsYXRlKDMxMDQsMTU1MikiPjx1c2UgeGxpbms6aHJlZj0iI3JlY3QtMCIvPjwvZz4KPGcgdHJhbnNmb3JtPSJ0cmFuc2xhdGUoMzI5OCwxNTUyKSI+PHVzZSB4bGluazpocmVmPSIjcmVjdC0wIi8+PC9nPgo8ZyB0cmFuc2Zvcm09InRyYW5zbGF0ZSgzMzk1LDE1NTIpIj48dXNlIHhsaW5rOmhyZWY9IiNsYi0wIi8+PC9nPgo8ZyB0cmFuc2Zvcm09InRyYW5zbGF0ZSgzNzgzLDE1NTIpIj48dXNlIHhsaW5rOmhyZWY9IiNyZWN0LTAiLz48L2c+CjxnIHRyYW5zZm9ybT0idHJhbnNsYXRlKDI5MSwxNjQ5KSI+PHVzZSB4bGluazpocmVmPSIjcmVjdC0wIi8+PC9nPgo8ZyB0cmFuc2Zvcm09InRyYW5zbGF0ZSg2NzksMTY0OSkiPjx1c2UgeGxpbms6aHJlZj0iI2VtcHR5LTAiLz48L2c+CjxnIHRyYW5zZm9ybT0idHJhbnNsYXRlKDk3MCwxNjQ5KSI+PHVzZSB4bGluazpocmVmPSIjci0wIi8+PC9nPgo8ZyB0cmFuc2Zvcm09InRyYW5zbGF0ZSgxMDY3LDE2NDkpIj48dXNlIHhsaW5rOmhyZWY9IiNsYi0wIi8+PC9nPgo8ZyB0cmFuc2Zvcm09InRyYW5zbGF0ZSgxNjQ5LDE2NDkpIj48dXNlIHhsaW5rOmhyZWY9IiN0LTAiLz48L2c+CjxnIHRyYW5zZm9ybT0idHJhbnNsYXRlKDE4NDMsMTY0OSkiPjx1c2UgeGxpbms6aHJlZj0iI3J0LTAiLz48L2c+CjxnIHRyYW5zZm9ybT0idHJhbnNsYXRlKDE5NDAsMTY0OSkiPjx1c2UgeGxpbms6aHJlZj0iI3JlY3QtMCIvPjwvZz4KPGcgdHJhbnNmb3JtPSJ0cmFuc2xhdGUoMjIzMSwxNjQ5KSI+PHVzZSB4bGluazpocmVmPSIjbl9yYi0wIi8+PC9nPgo8ZyB0cmFuc2Zvcm09InRyYW5zbGF0ZSgyMzI4LDE2NDkpIj48dXNlIHhsaW5rOmhyZWY9IiNiLTAiLz48L2c+CjxnIHRyYW5zZm9ybT0idHJhbnNsYXRlKDI2MTksMTY0OSkiPjx1c2UgeGxpbms6aHJlZj0iI3ItMCIvPjwvZz4KPGcgdHJhbnNmb3JtPSJ0cmFuc2xhdGUoMjcxNiwxNjQ5KSI+PHVzZSB4bGluazpocmVmPSIjbGItMCIvPjwvZz4KPGcgdHJhbnNmb3JtPSJ0cmFuc2xhdGUoMjkxMCwxNjQ5KSI+PHVzZSB4bGluazpocmVmPSIjdC0wIi8+PC9nPgo8ZyB0cmFuc2Zvcm09InRyYW5zbGF0ZSgzMTA0LDE2NDkpIj48dXNlIHhsaW5rOmhyZWY9IiNyZWN0LTAiLz48L2c+CjxnIHRyYW5zZm9ybT0idHJhbnNsYXRlKDMyMDEsMTY0OSkiPjx1c2UgeGxpbms6aHJlZj0iI3JlY3QtMCIvPjwvZz4KPGcgdHJhbnNmb3JtPSJ0cmFuc2xhdGUoMzI5OCwxNjQ5KSI+PHVzZSB4bGluazpocmVmPSIjcmVjdC0wIi8+PC9nPgo8ZyB0cmFuc2Zvcm09InRyYW5zbGF0ZSgzMzk1LDE2NDkpIj48dXNlIHhsaW5rOmhyZWY9IiNsdC0wIi8+PC9nPgo8ZyB0cmFuc2Zvcm09InRyYW5zbGF0ZSgzNDkyLDE2NDkpIj48dXNlIHhsaW5rOmhyZWY9IiNuX3JiLTAiLz48L2c+CjxnIHRyYW5zZm9ybT0idHJhbnNsYXRlKDM1ODksMTY0OSkiPjx1c2UgeGxpbms6aHJlZj0iI2ItMCIvPjwvZz4KPGcgdHJhbnNmb3JtPSJ0cmFuc2xhdGUoMzc4MywxNjQ5KSI+PHVzZSB4bGluazpocmVmPSIjcnQtMCIvPjwvZz4KPGcgdHJhbnNmb3JtPSJ0cmFuc2xhdGUoMzg4MCwxNjQ5KSI+PHVzZSB4bGluazpocmVmPSIjbGItMCIvPjwvZz4KPGcgdHJhbnNmb3JtPSJ0cmFuc2xhdGUoMCwxNzQ2KSI+PHVzZSB4bGluazpocmVmPSIjcmItMCIvPjwvZz4KPGcgdHJhbnNmb3JtPSJ0cmFuc2xhdGUoOTcsMTc0NikiPjx1c2UgeGxpbms6aHJlZj0iI2xiLTAiLz48L2c+CjxnIHRyYW5zZm9ybT0idHJhbnNsYXRlKDI5MSwxNzQ2KSI+PHVzZSB4bGluazpocmVmPSIjcmVjdC0wIi8+PC9nPgo8ZyB0cmFuc2Zvcm09InRyYW5zbGF0ZSgzODgsMTc0NikiPjx1c2UgeGxpbms6aHJlZj0iI2wtMCIvPjwvZz4KPGcgdHJhbnNmb3JtPSJ0cmFuc2xhdGUoNTgyLDE3NDYpIj48dXNlIHhsaW5rOmhyZWY9IiNlbXB0eS0wIi8+PC9nPgo8ZyB0cmFuc2Zvcm09InRyYW5zbGF0ZSg2NzksMTc0NikiPjx1c2UgeGxpbms6aHJlZj0iI25fcmItMCIvPjwvZz4KPGcgdHJhbnNmb3JtPSJ0cmFuc2xhdGUoNzc2LDE3NDYpIj48dXNlIHhsaW5rOmhyZWY9IiNiLTAiLz48L2c+CjxnIHRyYW5zZm9ybT0idHJhbnNsYXRlKDEwNjcsMTc0NikiPjx1c2UgeGxpbms6aHJlZj0iI3QtMCIvPjwvZz4KPGcgdHJhbnNmb3JtPSJ0cmFuc2xhdGUoMTM1OCwxNzQ2KSI+PHVzZSB4bGluazpocmVmPSIjZW1wdHktMCIvPjwvZz4KPGcgdHJhbnNmb3JtPSJ0cmFuc2xhdGUoMTc0NiwxNzQ2KSI+PHVzZSB4bGluazpocmVmPSIjZW1wdHktMCIvPjwvZz4KPGcgdHJhbnNmb3JtPSJ0cmFuc2xhdGUoMTk0MCwxNzQ2KSI+PHVzZSB4bGluazpocmVmPSIjcnQtMCIvPjwvZz4KPGcgdHJhbnNmb3JtPSJ0cmFuc2xhdGUoMjAzNywxNzQ2KSI+PHVzZSB4bGluazpocmVmPSIjcmVjdC0wIi8+PC9nPgo8ZyB0cmFuc2Zvcm09InRyYW5zbGF0ZSgyMTM0LDE3NDYpIj48dXNlIHhsaW5rOmhyZWY9IiNyZWN0LTAiLz48L2c+CjxnIHRyYW5zZm9ybT0idHJhbnNsYXRlKDIyMzEsMTc0NikiPjx1c2UgeGxpbms6aHJlZj0iI3JlY3QtMCIvPjwvZz4KPGcgdHJhbnNmb3JtPSJ0cmFuc2xhdGUoMjMyOCwxNzQ2KSI+PHVzZSB4bGluazpocmVmPSIjcmVjdC0wIi8+PC9nPgo8ZyB0cmFuc2Zvcm09InRyYW5zbGF0ZSgyNzE2LDE3NDYpIj48dXNlIHhsaW5rOmhyZWY9IiNyZWN0LTAiLz48L2c+CjxnIHRyYW5zZm9ybT0idHJhbnNsYXRlKDI4MTMsMTc0NikiPjx1c2UgeGxpbms6aHJlZj0iI2wtMCIvPjwvZz4KPGcgdHJhbnNmb3JtPSJ0cmFuc2xhdGUoMzEwNCwxNzQ2KSI+PHVzZSB4bGluazpocmVmPSIjdC0wIi8+PC9nPgo8ZyB0cmFuc2Zvcm09InRyYW5zbGF0ZSgzNDkyLDE3NDYpIj48dXNlIHhsaW5rOmhyZWY9IiNyLTAiLz48L2c+CjxnIHRyYW5zZm9ybT0idHJhbnNsYXRlKDM1ODksMTc0NikiPjx1c2UgeGxpbms6aHJlZj0iI2x0LTAiLz48L2c+CjxnIHRyYW5zZm9ybT0idHJhbnNsYXRlKDM4ODAsMTc0NikiPjx1c2UgeGxpbms6aHJlZj0iI3QtMCIvPjwvZz4KPGcgdHJhbnNmb3JtPSJ0cmFuc2xhdGUoMCwxODQzKSI+PHVzZSB4bGluazpocmVmPSIjcmVjdC0wIi8+PC9nPgo8ZyB0cmFuc2Zvcm09InRyYW5zbGF0ZSg5NywxODQzKSI+PHVzZSB4bGluazpocmVmPSIjcmVjdC0wIi8+PC9nPgo8ZyB0cmFuc2Zvcm09InRyYW5zbGF0ZSgyOTEsMTg0MykiPjx1c2UgeGxpbms6aHJlZj0iI3JlY3QtMCIvPjwvZz4KPGcgdHJhbnNmb3JtPSJ0cmFuc2xhdGUoNDg1LDE4NDMpIj48dXNlIHhsaW5rOmhyZWY9IiNiLTAiLz48L2c+CjxnIHRyYW5zZm9ybT0idHJhbnNsYXRlKDU4MiwxODQzKSI+PHVzZSB4bGluazpocmVmPSIjbl9yYi0wIi8+PC9nPgo8ZyB0cmFuc2Zvcm09InRyYW5zbGF0ZSg2NzksMTg0MykiPjx1c2UgeGxpbms6aHJlZj0iI3JiLTAiLz48L2c+CjxnIHRyYW5zZm9ybT0idHJhbnNsYXRlKDc3NiwxODQzKSI+PHVzZSB4bGluazpocmVmPSIjbHQtMCIvPjwvZz4KPGcgdHJhbnNmb3JtPSJ0cmFuc2xhdGUoMTE2NCwxODQzKSI+PHVzZSB4bGluazpocmVmPSIjbl9yYi0wIi8+PC9nPgo8ZyB0cmFuc2Zvcm09InRyYW5zbGF0ZSgxMjYxLDE4NDMpIj48dXNlIHhsaW5rOmhyZWY9IiNiLTAiLz48L2c+CjxnIHRyYW5zZm9ybT0idHJhbnNsYXRlKDE0NTUsMTg0MykiPjx1c2UgeGxpbms6aHJlZj0iI2ItMCIvPjwvZz4KPGcgdHJhbnNmb3JtPSJ0cmFuc2xhdGUoMjMyOCwxODQzKSI+PHVzZSB4bGluazpocmVmPSIjcmVjdC0wIi8+PC9nPgo8ZyB0cmFuc2Zvcm09InRyYW5zbGF0ZSgyNjE5LDE4NDMpIj48dXNlIHhsaW5rOmhyZWY9IiNyLTAiLz48L2c+CjxnIHRyYW5zZm9ybT0idHJhbnNsYXRlKDI3MTYsMTg0MykiPjx1c2UgeGxpbms6aHJlZj0iI3JlY3QtMCIvPjwvZz4KPGcgdHJhbnNmb3JtPSJ0cmFuc2xhdGUoMzI5OCwxODQzKSI+PHVzZSB4bGluazpocmVmPSIjbl9yYi0wIi8+PC9nPgo8ZyB0cmFuc2Zvcm09InRyYW5zbGF0ZSgzMzk1LDE4NDMpIj48dXNlIHhsaW5rOmhyZWY9IiNiLTAiLz48L2c+CjxnIHRyYW5zZm9ybT0idHJhbnNsYXRlKDAsMTk0MCkiPjx1c2UgeGxpbms6aHJlZj0iI3J0LTAiLz48L2c+CjxnIHRyYW5zZm9ybT0idHJhbnNsYXRlKDk3LDE5NDApIj48dXNlIHhsaW5rOmhyZWY9IiNsdC0wIi8+PC9nPgo8ZyB0cmFuc2Zvcm09InRyYW5zbGF0ZSgyOTEsMTk0MCkiPjx1c2UgeGxpbms6aHJlZj0iI3JlY3QtMCIvPjwvZz4KPGcgdHJhbnNmb3JtPSJ0cmFuc2xhdGUoNDg1LDE5NDApIj48dXNlIHhsaW5rOmhyZWY9IiNyZWN0LTAiLz48L2c+CjxnIHRyYW5zZm9ybT0idHJhbnNsYXRlKDU4MiwxOTQwKSI+PHVzZSB4bGluazpocmVmPSIjcmVjdC0wIi8+PC9nPgo8ZyB0cmFuc2Zvcm09InRyYW5zbGF0ZSg2NzksMTk0MCkiPjx1c2UgeGxpbms6aHJlZj0iI2x0LTAiLz48L2c+CjxnIHRyYW5zZm9ybT0idHJhbnNsYXRlKDk3MCwxOTQwKSI+PHVzZSB4bGluazpocmVmPSIjcmItMCIvPjwvZz4KPGcgdHJhbnNmb3JtPSJ0cmFuc2xhdGUoMTA2NywxOTQwKSI+PHVzZSB4bGluazpocmVmPSIjcmVjdC0wIi8+PC9nPgo8ZyB0cmFuc2Zvcm09InRyYW5zbGF0ZSgxMTY0LDE5NDApIj48dXNlIHhsaW5rOmhyZWY9IiNyZWN0LTAiLz48L2c+CjxnIHRyYW5zZm9ybT0idHJhbnNsYXRlKDEyNjEsMTk0MCkiPjx1c2UgeGxpbms6aHJlZj0iI3JlY3QtMCIvPjwvZz4KPGcgdHJhbnNmb3JtPSJ0cmFuc2xhdGUoMTQ1NSwxOTQwKSI+PHVzZSB4bGluazpocmVmPSIjdC0wIi8+PC9nPgo8ZyB0cmFuc2Zvcm09InRyYW5zbGF0ZSgxNzQ2LDE5NDApIj48dXNlIHhsaW5rOmhyZWY9IiNyLTAiLz48L2c+CjxnIHRyYW5zZm9ybT0idHJhbnNsYXRlKDE4NDMsMTk0MCkiPjx1c2UgeGxpbms6aHJlZj0iI3JlY3QtMCIvPjwvZz4KPGcgdHJhbnNmb3JtPSJ0cmFuc2xhdGUoMTk0MCwxOTQwKSI+PHVzZSB4bGluazpocmVmPSIjcmVjdC0wIi8+PC9nPgo8ZyB0cmFuc2Zvcm09InRyYW5zbGF0ZSgyMDM3LDE5NDApIj48dXNlIHhsaW5rOmhyZWY9IiNyZWN0LTAiLz48L2c+CjxnIHRyYW5zZm9ybT0idHJhbnNsYXRlKDIxMzQsMTk0MCkiPjx1c2UgeGxpbms6aHJlZj0iI2wtMCIvPjwvZz4KPGcgdHJhbnNmb3JtPSJ0cmFuc2xhdGUoMjMyOCwxOTQwKSI+PHVzZSB4bGluazpocmVmPSIjdC0wIi8+PC9nPgo8ZyB0cmFuc2Zvcm09InRyYW5zbGF0ZSgyNzE2LDE5NDApIj48dXNlIHhsaW5rOmhyZWY9IiNyZWN0LTAiLz48L2c+CjxnIHRyYW5zZm9ybT0idHJhbnNsYXRlKDMyMDEsMTk0MCkiPjx1c2UgeGxpbms6aHJlZj0iI3ItMCIvPjwvZz4KPGcgdHJhbnNmb3JtPSJ0cmFuc2xhdGUoMzI5OCwxOTQwKSI+PHVzZSB4bGluazpocmVmPSIjcmVjdC0wIi8+PC9nPgo8ZyB0cmFuc2Zvcm09InRyYW5zbGF0ZSgzMzk1LDE5NDApIj48dXNlIHhsaW5rOmhyZWY9IiNsdC0wIi8+PC9nPgo8ZyB0cmFuc2Zvcm09InRyYW5zbGF0ZSgzNzgzLDE5NDApIj48dXNlIHhsaW5rOmhyZWY9IiNyYi0wIi8+PC9nPgo8ZyB0cmFuc2Zvcm09InRyYW5zbGF0ZSgzODgwLDE5NDApIj48dXNlIHhsaW5rOmhyZWY9IiNsYi0wIi8+PC9nPgo8ZyB0cmFuc2Zvcm09InRyYW5zbGF0ZSgyOTEsMjAzNykiPjx1c2UgeGxpbms6aHJlZj0iI3QtMCIvPjwvZz4KPGcgdHJhbnNmb3JtPSJ0cmFuc2xhdGUoNDg1LDIwMzcpIj48dXNlIHhsaW5rOmhyZWY9IiN0LTAiLz48L2c+CjxnIHRyYW5zZm9ybT0idHJhbnNsYXRlKDk3MCwyMDM3KSI+PHVzZSB4bGluazpocmVmPSIjcn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M1OCwyMDM3KSI+PHVzZSB4bGluazpocmVmPSIjbC0wIi8+PC9nPgo8ZyB0cmFuc2Zvcm09InRyYW5zbGF0ZSgxNTUyLDIwMzcpIj48dXNlIHhsaW5rOmhyZWY9IiNyYi0wIi8+PC9nPgo8ZyB0cmFuc2Zvcm09InRyYW5zbGF0ZSgxNjQ5LDIwMzcpIj48dXNlIHhsaW5rOmhyZWY9IiNsYi0wIi8+PC9nPgo8ZyB0cmFuc2Zvcm09InRyYW5zbGF0ZSgxOTQwLDIwMzcpIj48dXNlIHhsaW5rOmhyZWY9IiN0LTAiLz48L2c+CjxnIHRyYW5zZm9ybT0idHJhbnNsYXRlKDIzMjgsMjAzNykiPjx1c2UgeGxpbms6aHJlZj0iI25fcmItMCIvPjwvZz4KPGcgdHJhbnNmb3JtPSJ0cmFuc2xhdGUoMjQyNSwyMDM3KSI+PHVzZSB4bGluazpocmVmPSIjcmItMCIvPjwvZz4KPGcgdHJhbnNmb3JtPSJ0cmFuc2xhdGUoMjUyMiwyMDM3KSI+PHVzZSB4bGluazpocmVmPSIjbGItMCIvPjwvZz4KPGcgdHJhbnNmb3JtPSJ0cmFuc2xhdGUoMjcxNiwyMDM3KSI+PHVzZSB4bGluazpocmVmPSIjcnQtMCIvPjwvZz4KPGcgdHJhbnNmb3JtPSJ0cmFuc2xhdGUoMjgxMywyMDM3KSI+PHVzZSB4bGluazpocmVmPSIjbGItMCIvPjwvZz4KPGcgdHJhbnNmb3JtPSJ0cmFuc2xhdGUoMzEwNCwyMDM3KSI+PHVzZSB4bGluazpocmVmPSIjZW1wdHktMCIvPjwvZz4KPGcgdHJhbnNmb3JtPSJ0cmFuc2xhdGUoMzI5OCwyMDM3KSI+PHVzZSB4bGluazpocmVmPSIjdC0wIi8+PC9nPgo8ZyB0cmFuc2Zvcm09InRyYW5zbGF0ZSgzNjg2LDIwMzcpIj48dXNlIHhsaW5rOmhyZWY9IiNuX3JiLTAiLz48L2c+CjxnIHRyYW5zZm9ybT0idHJhbnNsYXRlKDM3ODMsMjAzNykiPjx1c2UgeGxpbms6aHJlZj0iI3JlY3QtMCIvPjwvZz4KPGcgdHJhbnNmb3JtPSJ0cmFuc2xhdGUoMzg4MCwyMDM3KSI+PHVzZSB4bGluazpocmVmPSIjcmVjdC0wIi8+PC9nPgo8ZyB0cmFuc2Zvcm09InRyYW5zbGF0ZSgwLDIxMzQpIj48dXNlIHhsaW5rOmhyZWY9IiNyYi0wIi8+PC9nPgo8ZyB0cmFuc2Zvcm09InRyYW5zbGF0ZSg5NywyMTM0KSI+PHVzZSB4bGluazpocmVmPSIjcmVjdC0wIi8+PC9nPgo8ZyB0cmFuc2Zvcm09InRyYW5zbGF0ZSgxOTQsMjEzNCkiPjx1c2UgeGxpbms6aHJlZj0iI2wtMCIvPjwvZz4KPGcgdHJhbnNmb3JtPSJ0cmFuc2xhdGUoNTgyLDIxMzQpIj48dXNlIHhsaW5rOmhyZWY9IiNlbXB0eS0wIi8+PC9nPgo8ZyB0cmFuc2Zvcm09InRyYW5zbGF0ZSg3NzYsMjEzNCkiPjx1c2UgeGxpbms6aHJlZj0iI3JiLTAiLz48L2c+CjxnIHRyYW5zZm9ybT0idHJhbnNsYXRlKDg3MywyMTM0KSI+PHVzZSB4bGluazpocmVmPSIjbGItMCIvPjwvZz4KPGcgdHJhbnNmb3JtPSJ0cmFuc2xhdGUoMTE2NCwyMTM0KSI+PHVzZSB4bGluazpocmVmPSIjcmVjdC0wIi8+PC9nPgo8ZyB0cmFuc2Zvcm09InRyYW5zbGF0ZSgxMjYxLDIxMzQpIj48dXNlIHhsaW5rOmhyZWY9IiNsdC0wIi8+PC9nPgo8ZyB0cmFuc2Zvcm09InRyYW5zbGF0ZSgxNTUyLDIxMzQpIj48dXNlIHhsaW5rOmhyZWY9IiNydC0wIi8+PC9nPgo8ZyB0cmFuc2Zvcm09InRyYW5zbGF0ZSgxNjQ5LDIxMzQpIj48dXNlIHhsaW5rOmhyZWY9IiNyZWN0LTAiLz48L2c+CjxnIHRyYW5zZm9ybT0idHJhbnNsYXRlKDE3NDYsMjEzNCkiPjx1c2UgeGxpbms6aHJlZj0iI25fcmItMCIvPjwvZz4KPGcgdHJhbnNmb3JtPSJ0cmFuc2xhdGUoMTg0MywyMTM0KSI+PHVzZSB4bGluazpocmVmPSIjYi0wIi8+PC9nPgo8ZyB0cmFuc2Zvcm09InRyYW5zbGF0ZSgyMDM3LDIxMzQpIj48dXNlIHhsaW5rOmhyZWY9IiNyLTAiLz48L2c+CjxnIHRyYW5zZm9ybT0idHJhbnNsYXRlKDIxMzQsMjEzNCkiPjx1c2UgeGxpbms6aHJlZj0iI2xiLTAiLz48L2c+CjxnIHRyYW5zZm9ybT0idHJhbnNsYXRlKDIzMjgsMjEzNCkiPjx1c2UgeGxpbms6aHJlZj0iI3ItMCIvPjwvZz4KPGcgdHJhbnNmb3JtPSJ0cmFuc2xhdGUoMjQyNSwyMTM0KSI+PHVzZSB4bGluazpocmVmPSIjcmVjdC0wIi8+PC9nPgo8ZyB0cmFuc2Zvcm09InRyYW5zbGF0ZSgyNTIyLDIxMzQpIj48dXNlIHhsaW5rOmhyZWY9IiNyZWN0LTAiLz48L2c+CjxnIHRyYW5zZm9ybT0idHJhbnNsYXRlKDI4MTMsMjEzNCkiPjx1c2UgeGxpbms6aHJlZj0iI3JlY3QtMCIvPjwvZz4KPGcgdHJhbnNmb3JtPSJ0cmFuc2xhdGUoMjkxMCwyMTM0KSI+PHVzZSB4bGluazpocmVmPSIjbC0wIi8+PC9nPgo8ZyB0cmFuc2Zvcm09InRyYW5zbGF0ZSgzNDkyLDIxMzQpIj48dXNlIHhsaW5rOmhyZWY9IiNiLTAiLz48L2c+CjxnIHRyYW5zZm9ybT0idHJhbnNsYXRlKDM2ODYsMjEzNCkiPjx1c2UgeGxpbms6aHJlZj0iI3ItMCIvPjwvZz4KPGcgdHJhbnNmb3JtPSJ0cmFuc2xhdGUoMzc4MywyMTM0KSI+PHVzZSB4bGluazpocmVmPSIjcmVjdC0wIi8+PC9nPgo8ZyB0cmFuc2Zvcm09InRyYW5zbGF0ZSgzODgwLDIxMzQpIj48dXNlIHhsaW5rOmhyZWY9IiNyZWN0LTAiLz48L2c+CjxnIHRyYW5zZm9ybT0idHJhbnNsYXRlKDAsMjIzMSkiPjx1c2UgeGxpbms6aHJlZj0iI3J0LTAiLz48L2c+CjxnIHRyYW5zZm9ybT0idHJhbnNsYXRlKDk3LDIyMzEpIj48dXNlIHhsaW5rOmhyZWY9IiNyZWN0LTAiLz48L2c+CjxnIHRyYW5zZm9ybT0idHJhbnNsYXRlKDI5MSwyMjMxKSI+PHVzZSB4bGluazpocmVmPSIjZW1wdHktMCIvPjwvZz4KPGcgdHJhbnNmb3JtPSJ0cmFuc2xhdGUoNDg1LDIyMzEpIj48dXNlIHhsaW5rOmhyZWY9IiNlbXB0eS0wIi8+PC9nPgo8ZyB0cmFuc2Zvcm09InRyYW5zbGF0ZSg2NzksMjIzMSkiPjx1c2UgeGxpbms6aHJlZj0iI25fcmItMCIvPjwvZz4KPGcgdHJhbnNmb3JtPSJ0cmFuc2xhdGUoNzc2LDIyMzEpIj48dXNlIHhsaW5rOmhyZWY9IiNyZWN0LTAiLz48L2c+CjxnIHRyYW5zZm9ybT0idHJhbnNsYXRlKDg3MywyMjMxKSI+PHVzZSB4bGluazpocmVmPSIjcmVjdC0wIi8+PC9nPgo8ZyB0cmFuc2Zvcm09InRyYW5zbGF0ZSg5NzAsMjIzMSkiPjx1c2UgeGxpbms6aHJlZj0iI3JlY3QtMCIvPjwvZz4KPGcgdHJhbnNmb3JtPSJ0cmFuc2xhdGUoMTA2NywyMjMxKSI+PHVzZSB4bGluazpocmVmPSIjcmVjdC0wIi8+PC9nPgo8ZyB0cmFuc2Zvcm09InRyYW5zbGF0ZSgxMTY0LDIyMzEpIj48dXNlIHhsaW5rOmhyZWY9IiNyZWN0LTAiLz48L2c+CjxnIHRyYW5zZm9ybT0idHJhbnNsYXRlKDEzNTgsMjIzMSkiPjx1c2UgeGxpbms6aHJlZj0iI3ItMCIvPjwvZz4KPGcgdHJhbnNmb3JtPSJ0cmFuc2xhdGUoMTQ1NSwyMjMxKSI+PHVzZSB4bGluazpocmVmPSIjbC0wIi8+PC9nPgo8ZyB0cmFuc2Zvcm09InRyYW5zbGF0ZSgxNjQ5LDIyMzEpIj48dXNlIHhsaW5rOmhyZWY9IiNydC0wIi8+PC9nPgo8ZyB0cmFuc2Zvcm09InRyYW5zbGF0ZSgxNzQ2LDIyMzEpIj48dXNlIHhsaW5rOmhyZWY9IiNyZWN0LTAiLz48L2c+CjxnIHRyYW5zZm9ybT0idHJhbnNsYXRlKDE4NDMsMjIzMSkiPjx1c2UgeGxpbms6aHJlZj0iI2x0LTAiLz48L2c+CjxnIHRyYW5zZm9ybT0idHJhbnNsYXRlKDIxMzQsMjIzMSkiPjx1c2UgeGxpbms6aHJlZj0iI3QtMCIvPjwvZz4KPGcgdHJhbnNmb3JtPSJ0cmFuc2xhdGUoMjQyNSwyMjMxKSI+PHVzZSB4bGluazpocmVmPSIjcnQtMCIvPjwvZz4KPGcgdHJhbnNmb3JtPSJ0cmFuc2xhdGUoMjUyMiwyMjMxKSI+PHVzZSB4bGluazpocmVmPSIjcmVjdC0wIi8+PC9nPgo8ZyB0cmFuc2Zvcm09InRyYW5zbGF0ZSgyNjE5LDIyMzEpIj48dXNlIHhsaW5rOmhyZWY9IiNsYi0wIi8+PC9nPgo8ZyB0cmFuc2Zvcm09InRyYW5zbGF0ZSgyNzE2LDIyMzEpIj48dXNlIHhsaW5rOmhyZWY9IiNuX3JiLTAiLz48L2c+CjxnIHRyYW5zZm9ybT0idHJhbnNsYXRlKDI4MTMsMjIzMSkiPjx1c2UgeGxpbms6aHJlZj0iI3JlY3QtMCIvPjwvZz4KPGcgdHJhbnNmb3JtPSJ0cmFuc2xhdGUoMzAwNywyMjMxKSI+PHVzZSB4bGluazpocmVmPSIjYi0wIi8+PC9nPgo8ZyB0cmFuc2Zvcm09InRyYW5zbGF0ZSgzNDkyLDIyMzEpIj48dXNlIHhsaW5rOmhyZWY9IiN0LTAiLz48L2c+CjxnIHRyYW5zZm9ybT0idHJhbnNsYXRlKDM4ODAsMjIzMSkiPjx1c2UgeGxpbms6aHJlZj0iI3JlY3QtMCIvPjwvZz4KPGcgdHJhbnNmb3JtPSJ0cmFuc2xhdGUoOTcsMjMyOCkiPjx1c2UgeGxpbms6aHJlZj0iI3J0LTAiLz48L2c+CjxnIHRyYW5zZm9ybT0idHJhbnNsYXRlKDE5NCwyMzI4KSI+PHVzZSB4bGluazpocmVmPSIjbC0wIi8+PC9nPgo8ZyB0cmFuc2Zvcm09InRyYW5zbGF0ZSg1ODIsMjMyOCkiPjx1c2UgeGxpbms6aHJlZj0iI3ItMCIvPjwvZz4KPGcgdHJhbnNmb3JtPSJ0cmFuc2xhdGUoNjc5LDIzMjgpIj48dXNlIHhsaW5rOmhyZWY9IiNyZWN0LTAiLz48L2c+CjxnIHRyYW5zZm9ybT0idHJhbnNsYXRlKDc3NiwyMzI4KSI+PHVzZSB4bGluazpocmVmPSIjcmVjdC0wIi8+PC9nPgo8ZyB0cmFuc2Zvcm09InRyYW5zbGF0ZSg5NzAsMjMyOCkiPjx1c2UgeGxpbms6aHJlZj0iI3QtMCIvPjwvZz4KPGcgdHJhbnNmb3JtPSJ0cmFuc2xhdGUoMTE2NCwyMzI4KSI+PHVzZSB4bGluazpocmVmPSIjcmVjdC0wIi8+PC9nPgo8ZyB0cmFuc2Zvcm09InRyYW5zbGF0ZSgxMjYxLDIzMjgpIj48dXNlIHhsaW5rOmhyZWY9IiNsLTAiLz48L2c+CjxnIHRyYW5zZm9ybT0idHJhbnNsYXRlKDE1NTIsMjMyOCkiPjx1c2UgeGxpbms6aHJlZj0iI2VtcHR5LTAiLz48L2c+CjxnIHRyYW5zZm9ybT0idHJhbnNsYXRlKDIwMzcsMjMyOCkiPjx1c2UgeGxpbms6aHJlZj0iI2ItMCIvPjwvZz4KPGcgdHJhbnNmb3JtPSJ0cmFuc2xhdGUoMjUyMiwyMzI4KSI+PHVzZSB4bGluazpocmVmPSIjcmVjdC0wIi8+PC9nPgo8ZyB0cmFuc2Zvcm09InRyYW5zbGF0ZSgyNjE5LDIzMjgpIj48dXNlIHhsaW5rOmhyZWY9IiNyZWN0LTAiLz48L2c+CjxnIHRyYW5zZm9ybT0idHJhbnNsYXRlKDI3MTYsMjMyOCkiPjx1c2UgeGxpbms6aHJlZj0iI3JlY3QtMCIvPjwvZz4KPGcgdHJhbnNmb3JtPSJ0cmFuc2xhdGUoMjgxMywyMzI4KSI+PHVzZSB4bGluazpocmVmPSIjbHQtMCIvPjwvZz4KPGcgdHJhbnNmb3JtPSJ0cmFuc2xhdGUoMzAwNywyMzI4KSI+PHVzZSB4bGluazpocmVmPSIjcnQtMCIvPjwvZz4KPGcgdHJhbnNmb3JtPSJ0cmFuc2xhdGUoMzEwNCwyMzI4KSI+PHVzZSB4bGluazpocmVmPSIjcmVjdC0wIi8+PC9nPgo8ZyB0cmFuc2Zvcm09InRyYW5zbGF0ZSgzMjAxLDIzMjgpIj48dXNlIHhsaW5rOmhyZWY9IiNyZWN0LTAiLz48L2c+CjxnIHRyYW5zZm9ybT0idHJhbnNsYXRlKDMyOTgsMjMyOCkiPjx1c2UgeGxpbms6aHJlZj0iI3JlY3QtMCIvPjwvZz4KPGcgdHJhbnNmb3JtPSJ0cmFuc2xhdGUoMzM5NSwyMzI4KSI+PHVzZSB4bGluazpocmVmPSIjbGItMCIvPjwvZz4KPGcgdHJhbnNmb3JtPSJ0cmFuc2xhdGUoMzU4OSwyMzI4KSI+PHVzZSB4bGluazpocmVmPSIjci0wIi8+PC9nPgo8ZyB0cmFuc2Zvcm09InRyYW5zbGF0ZSgzNjg2LDIzMjgpIj48dXNlIHhsaW5rOmhyZWY9IiNsLTAiLz48L2c+CjxnIHRyYW5zZm9ybT0idHJhbnNsYXRlKDM4ODAsMjMyOCkiPjx1c2UgeGxpbms6aHJlZj0iI3JlY3QtMCIvPjwvZz4KPGcgdHJhbnNmb3JtPSJ0cmFuc2xhdGUoMCwyNDI1KSI+PHVzZSB4bGluazpocmVmPSIjZW1wdHktMCIvPjwvZz4KPGcgdHJhbnNmb3JtPSJ0cmFuc2xhdGUoMjkxLDI0MjUpIj48dXNlIHhsaW5rOmhyZWY9IiNlbXB0eS0wIi8+PC9nPgo8ZyB0cmFuc2Zvcm09InRyYW5zbGF0ZSg2NzksMjQyNSkiPjx1c2UgeGxpbms6aHJlZj0iI3JlY3QtMCIvPjwvZz4KPGcgdHJhbnNmb3JtPSJ0cmFuc2xhdGUoNzc2LDI0MjUpIj48dXNlIHhsaW5rOmhyZWY9IiNyZWN0LTAiLz48L2c+CjxnIHRyYW5zZm9ybT0idHJhbnNsYXRlKDExNjQsMjQyNSkiPjx1c2UgeGxpbms6aHJlZj0iI3QtMCIvPjwvZz4KPGcgdHJhbnNmb3JtPSJ0cmFuc2xhdGUoMTQ1NSwyNDI1KSI+PHVzZSB4bGluazpocmVmPSIjZW1wdHktMCIvPjwvZz4KPGcgdHJhbnNmb3JtPSJ0cmFuc2xhdGUoMTU1MiwyNDI1KSI+PHVzZSB4bGluazpocmVmPSIjbl9yYi0wIi8+PC9nPgo8ZyB0cmFuc2Zvcm09InRyYW5zbGF0ZSgxNjQ5LDI0MjUpIj48dXNlIHhsaW5rOmhyZWY9IiNiLTAiLz48L2c+CjxnIHRyYW5zZm9ybT0idHJhbnNsYXRlKDE4NDMsMjQyNSkiPjx1c2UgeGxpbms6aHJlZj0iI2VtcHR5LTAiLz48L2c+CjxnIHRyYW5zZm9ybT0idHJhbnNsYXRlKDE5NDAsMjQyNSkiPjx1c2UgeGxpbms6aHJlZj0iI25fcmItMCIvPjwvZz4KPGcgdHJhbnNmb3JtPSJ0cmFuc2xhdGUoMjAzNywyNDI1KSI+PHVzZSB4bGluazpocmVmPSIjcmVjdC0wIi8+PC9nPgo8ZyB0cmFuc2Zvcm09InRyYW5zbGF0ZSgyMTM0LDI0MjUpIj48dXNlIHhsaW5rOmhyZWY9IiNyZWN0LTAiLz48L2c+CjxnIHRyYW5zZm9ybT0idHJhbnNsYXRlKDIyMzEsMjQyNSkiPjx1c2UgeGxpbms6aHJlZj0iI2xiLTAiLz48L2c+CjxnIHRyYW5zZm9ybT0idHJhbnNsYXRlKDI0MjUsMjQyNSkiPjx1c2UgeGxpbms6aHJlZj0iI25fcmItMCIvPjwvZz4KPGcgdHJhbnNmb3JtPSJ0cmFuc2xhdGUoMjUyMiwyNDI1KSI+PHVzZSB4bGluazpocmVmPSIjcmVjdC0wIi8+PC9nPgo8ZyB0cmFuc2Zvcm09InRyYW5zbGF0ZSgzMTA0LDI0MjUpIj48dXNlIHhsaW5rOmhyZWY9IiN0LTAiLz48L2c+CjxnIHRyYW5zZm9ybT0idHJhbnNsYXRlKDMyOTgsMjQyNSkiPjx1c2UgeGxpbms6aHJlZj0iI3J0LTAiLz48L2c+CjxnIHRyYW5zZm9ybT0idHJhbnNsYXRlKDMzOTUsMjQyNSkiPjx1c2UgeGxpbms6aHJlZj0iI3JlY3QtMCIvPjwvZz4KPGcgdHJhbnNmb3JtPSJ0cmFuc2xhdGUoMzg4MCwyNDI1KSI+PHVzZSB4bGluazpocmVmPSIjcmVjdC0wIi8+PC9nPgo8ZyB0cmFuc2Zvcm09InRyYW5zbGF0ZSgzODgsMjUyMikiPjx1c2UgeGxpbms6aHJlZj0iI2ItMCIvPjwvZz4KPGcgdHJhbnNmb3JtPSJ0cmFuc2xhdGUoNTgyLDI1MjIpIj48dXNlIHhsaW5rOmhyZWY9IiNyLTAiLz48L2c+CjxnIHRyYW5zZm9ybT0idHJhbnNsYXRlKDY3OSwyNTIyKSI+PHVzZSB4bGluazpocmVmPSIjcmVjdC0wIi8+PC9nPgo8ZyB0cmFuc2Zvcm09InRyYW5zbGF0ZSg3NzYsMjUyMikiPjx1c2UgeGxpbms6aHJlZj0iI2x0LTAiLz48L2c+CjxnIHRyYW5zZm9ybT0idHJhbnNsYXRlKDEwNjcsMjUyMikiPjx1c2UgeGxpbms6aHJlZj0iI2ItMCIvPjwvZz4KPGcgdHJhbnNmb3JtPSJ0cmFuc2xhdGUoMTI2MSwyNTIyKSI+PHVzZSB4bGluazpocmVmPSIjZW1wdHktMCIvPjwvZz4KPGcgdHJhbnNmb3JtPSJ0cmFuc2xhdGUoMTU1MiwyNTIyKSI+PHVzZSB4bGluazpocmVmPSIjcmItMCIvPjwvZz4KPGcgdHJhbnNmb3JtPSJ0cmFuc2xhdGUoMTY0OSwyNTIyKSI+PHVzZSB4bGluazpocmVmPSIjcmVjdC0wIi8+PC9nPgo8ZyB0cmFuc2Zvcm09InRyYW5zbGF0ZSgxNzQ2LDI1MjIpIj48dXNlIHhsaW5rOmhyZWY9IiNsYi0wIi8+PC9nPgo8ZyB0cmFuc2Zvcm09InRyYW5zbGF0ZSgxODQzLDI1MjIpIj48dXNlIHhsaW5rOmhyZWY9IiNuX3JiLTAiLz48L2c+CjxnIHRyYW5zZm9ybT0idHJhbnNsYXRlKDE5NDAsMjUyMikiPjx1c2UgeGxpbms6aHJlZj0iI3JiLTAiLz48L2c+CjxnIHRyYW5zZm9ybT0idHJhbnNsYXRlKDIwMzcsMjUyMikiPjx1c2UgeGxpbms6aHJlZj0iI3JlY3QtMCIvPjwvZz4KPGcgdHJhbnNmb3JtPSJ0cmFuc2xhdGUoMjIzMSwyNTIyKSI+PHVzZSB4bGluazpocmVmPSIjcnQtMCIvPjwvZz4KPGcgdHJhbnNmb3JtPSJ0cmFuc2xhdGUoMjMyOCwyNTIyKSI+PHVzZSB4bGluazpocmVmPSIjcmVjdC0wIi8+PC9nPgo8ZyB0cmFuc2Zvcm09InRyYW5zbGF0ZSgyNDI1LDI1MjIpIj48dXNlIHhsaW5rOmhyZWY9IiNyZWN0LTAiLz48L2c+CjxnIHRyYW5zZm9ybT0idHJhbnNsYXRlKDI1MjIsMjUyMikiPjx1c2UgeGxpbms6aHJlZj0iI2x0LTAiLz48L2c+CjxnIHRyYW5zZm9ybT0idHJhbnNsYXRlKDI3MTYsMjUyMikiPjx1c2UgeGxpbms6aHJlZj0iI25fcmItMCIvPjwvZz4KPGcgdHJhbnNmb3JtPSJ0cmFuc2xhdGUoMjgxMywyNTIyKSI+PHVzZSB4bGluazpocmVmPSIjYi0wIi8+PC9nPgo8ZyB0cmFuc2Zvcm09InRyYW5zbGF0ZSgzMzk1LDI1MjIpIj48dXNlIHhsaW5rOmhyZWY9IiN0LTAiLz48L2c+CjxnIHRyYW5zZm9ybT0idHJhbnNsYXRlKDM2ODYsMjUyMikiPjx1c2UgeGxpbms6aHJlZj0iI2VtcHR5LTAiLz48L2c+CjxnIHRyYW5zZm9ybT0idHJhbnNsYXRlKDM3ODMsMjUyMikiPjx1c2UgeGxpbms6aHJlZj0iI25fcmItMCIvPjwvZz4KPGcgdHJhbnNmb3JtPSJ0cmFuc2xhdGUoMzg4MCwyNTIyKSI+PHVzZSB4bGluazpocmVmPSIjcmVjdC0wIi8+PC9nPgo8ZyB0cmFuc2Zvcm09InRyYW5zbGF0ZSgwLDI2MTkpIj48dXNlIHhsaW5rOmhyZWY9IiNlbXB0eS0wIi8+PC9nPgo8ZyB0cmFuc2Zvcm09InRyYW5zbGF0ZSgxOTQsMjYxOSkiPjx1c2UgeGxpbms6aHJlZj0iI2VtcHR5LTAiLz48L2c+CjxnIHRyYW5zZm9ybT0idHJhbnNsYXRlKDM4OCwyNjE5KSI+PHVzZSB4bGluazpocmVmPSIjcmVjdC0wIi8+PC9nPgo8ZyB0cmFuc2Zvcm09InRyYW5zbGF0ZSg0ODUsMjYxOSkiPjx1c2UgeGxpbms6aHJlZj0iI2wtMCIvPjwvZz4KPGcgdHJhbnNmb3JtPSJ0cmFuc2xhdGUoNjc5LDI2MTkpIj48dXNlIHhsaW5rOmhyZWY9IiNyZWN0LTAiLz48L2c+CjxnIHRyYW5zZm9ybT0idHJhbnNsYXRlKDc3NiwyNjE5KSI+PHVzZSB4bGluazpocmVmPSIjbl9yYi0wIi8+PC9nPgo8ZyB0cmFuc2Zvcm09InRyYW5zbGF0ZSg4NzMsMjYxOSkiPjx1c2UgeGxpbms6aHJlZj0iI2ItMCIvPjwvZz4KPGcgdHJhbnNmb3JtPSJ0cmFuc2xhdGUoMTA2NywyNjE5KSI+PHVzZSB4bGluazpocmVmPSIjcnQtMCIvPjwvZz4KPGcgdHJhbnNmb3JtPSJ0cmFuc2xhdGUoMTE2NCwyNjE5KSI+PHVzZSB4bGluazpocmVmPSIjbGItMCIvPjwvZz4KPGcgdHJhbnNmb3JtPSJ0cmFuc2xhdGUoMTQ1NSwyNjE5KSI+PHVzZSB4bGluazpocmVmPSIjbl9yYi0wIi8+PC9nPgo8ZyB0cmFuc2Zvcm09InRyYW5zbGF0ZSgxNTUyLDI2MTkpIj48dXNlIHhsaW5rOmhyZWY9IiNyZWN0LTAiLz48L2c+CjxnIHRyYW5zZm9ybT0idHJhbnNsYXRlKDE2NDksMjYxOSkiPjx1c2UgeGxpbms6aHJlZj0iI3JlY3QtMCIvPjwvZz4KPGcgdHJhbnNmb3JtPSJ0cmFuc2xhdGUoMTc0NiwyNjE5KSI+PHVzZSB4bGluazpocmVmPSIjcmVjdC0wIi8+PC9nPgo8ZyB0cmFuc2Zvcm09InRyYW5zbGF0ZSgxODQzLDI2MTkpIj48dXNlIHhsaW5rOmhyZWY9IiNyZWN0LTAiLz48L2c+CjxnIHRyYW5zZm9ybT0idHJhbnNsYXRlKDE5NDAsMjYxOSkiPjx1c2UgeGxpbms6aHJlZj0iI3JlY3QtMCIvPjwvZz4KPGcgdHJhbnNmb3JtPSJ0cmFuc2xhdGUoMjAzNywyNjE5KSI+PHVzZSB4bGluazpocmVmPSIjcmVjdC0wIi8+PC9nPgo8ZyB0cmFuc2Zvcm09InRyYW5zbGF0ZSgyMTM0LDI2MTkpIj48dXNlIHhsaW5rOmhyZWY9IiNsLTAiLz48L2c+CjxnIHRyYW5zZm9ybT0idHJhbnNsYXRlKDI0MjUsMjYxOSkiPjx1c2UgeGxpbms6aHJlZj0iI3QtMCIvPjwvZz4KPGcgdHJhbnNmb3JtPSJ0cmFuc2xhdGUoMjYxOSwyNjE5KSI+PHVzZSB4bGluazpocmVmPSIjbl9yYi0wIi8+PC9nPgo8ZyB0cmFuc2Zvcm09InRyYW5zbGF0ZSgyNzE2LDI2MTkpIj48dXNlIHhsaW5rOmhyZWY9IiNyYi0wIi8+PC9nPgo8ZyB0cmFuc2Zvcm09InRyYW5zbGF0ZSgyODEzLDI2MTkpIj48dXNlIHhsaW5rOmhyZWY9IiNyZWN0LTAiLz48L2c+CjxnIHRyYW5zZm9ybT0idHJhbnNsYXRlKDI5MTAsMjYxOSkiPjx1c2UgeGxpbms6aHJlZj0iI2wtMCIvPjwvZz4KPGcgdHJhbnNmb3JtPSJ0cmFuc2xhdGUoMzAwNywyNjE5KSI+PHVzZSB4bGluazpocmVmPSIjbl9yYi0wIi8+PC9nPgo8ZyB0cmFuc2Zvcm09InRyYW5zbGF0ZSgzMTA0LDI2MTkpIj48dXNlIHhsaW5rOmhyZWY9IiNiLTAiLz48L2c+CjxnIHRyYW5zZm9ybT0idHJhbnNsYXRlKDM0OTIsMjYxOSkiPjx1c2UgeGxpbms6aHJlZj0iI2VtcHR5LTAiLz48L2c+CjxnIHRyYW5zZm9ybT0idHJhbnNsYXRlKDM3ODMsMjYxOSkiPjx1c2UgeGxpbms6aHJlZj0iI3ItMCIvPjwvZz4KPGcgdHJhbnNmb3JtPSJ0cmFuc2xhdGUoMzg4MCwyNjE5KSI+PHVzZSB4bGluazpocmVmPSIjcmVjdC0wIi8+PC9nPgo8ZyB0cmFuc2Zvcm09InRyYW5zbGF0ZSg5NywyNzE2KSI+PHVzZSB4bGluazpocmVmPSIjZW1wdHktMCIvPjwvZz4KPGcgdHJhbnNmb3JtPSJ0cmFuc2xhdGUoMjkxLDI3MTYpIj48dXNlIHhsaW5rOmhyZWY9IiNuX3JiLTAiLz48L2c+CjxnIHRyYW5zZm9ybT0idHJhbnNsYXRlKDM4OCwyNzE2KSI+PHVzZSB4bGluazpocmVmPSIjcmVjdC0wIi8+PC9nPgo8ZyB0cmFuc2Zvcm09InRyYW5zbGF0ZSg1ODIsMjcxNikiPjx1c2UgeGxpbms6aHJlZj0iI3ItMCIvPjwvZz4KPGcgdHJhbnNmb3JtPSJ0cmFuc2xhdGUoNjc5LDI3MTYpIj48dXNlIHhsaW5rOmhyZWY9IiNyZWN0LTAiLz48L2c+CjxnIHRyYW5zZm9ybT0idHJhbnNsYXRlKDc3NiwyNzE2KSI+PHVzZSB4bGluazpocmVmPSIjcmVjdC0wIi8+PC9nPgo8ZyB0cmFuc2Zvcm09InRyYW5zbGF0ZSg4NzMsMjcxNikiPjx1c2UgeGxpbms6aHJlZj0iI2x0LTAiLz48L2c+CjxnIHRyYW5zZm9ybT0idHJhbnNsYXRlKDExNjQsMjcxNikiPjx1c2UgeGxpbms6aHJlZj0iI3JlY3QtMCIvPjwvZz4KPGcgdHJhbnNmb3JtPSJ0cmFuc2xhdGUoMTQ1NSwyNzE2KSI+PHVzZSB4bGluazpocmVmPSIjcmItMCIvPjwvZz4KPGcgdHJhbnNmb3JtPSJ0cmFuc2xhdGUoMTU1MiwyNzE2KSI+PHVzZSB4bGluazpocmVmPSIjbHQtMCIvPjwvZz4KPGcgdHJhbnNmb3JtPSJ0cmFuc2xhdGUoMTk0MCwyNzE2KSI+PHVzZSB4bGluazpocmVmPSIjcnQtMCIvPjwvZz4KPGcgdHJhbnNmb3JtPSJ0cmFuc2xhdGUoMjAzNywyNzE2KSI+PHVzZSB4bGluazpocmVmPSIjbHQtMCIvPjwvZz4KPGcgdHJhbnNmb3JtPSJ0cmFuc2xhdGUoMjIzMSwyNzE2KSI+PHVzZSB4bGluazpocmVmPSIjYi0wIi8+PC9nPgo8ZyB0cmFuc2Zvcm09InRyYW5zbGF0ZSgyNjE5LDI3MTYpIj48dXNlIHhsaW5rOmhyZWY9IiNyYi0wIi8+PC9nPgo8ZyB0cmFuc2Zvcm09InRyYW5zbGF0ZSgyNzE2LDI3MTYpIj48dXNlIHhsaW5rOmhyZWY9IiNyZWN0LTAiLz48L2c+CjxnIHRyYW5zZm9ybT0idHJhbnNsYXRlKDI4MTMsMjcxNikiPjx1c2UgeGxpbms6aHJlZj0iI2x0LTAiLz48L2c+CjxnIHRyYW5zZm9ybT0idHJhbnNsYXRlKDMwMDcsMjcxNikiPjx1c2UgeGxpbms6aHJlZj0iI3JiLTAiLz48L2c+CjxnIHRyYW5zZm9ybT0idHJhbnNsYXRlKDMxMDQsMjcxNikiPjx1c2UgeGxpbms6aHJlZj0iI3JlY3QtMCIvPjwvZz4KPGcgdHJhbnNmb3JtPSJ0cmFuc2xhdGUoMzIwMSwyNzE2KSI+PHVzZSB4bGluazpocmVmPSIjcmVjdC0wIi8+PC9nPgo8ZyB0cmFuc2Zvcm09InRyYW5zbGF0ZSgzMjk4LDI3MTYpIj48dXNlIHhsaW5rOmhyZWY9IiNyZWN0LTAiLz48L2c+CjxnIHRyYW5zZm9ybT0idHJhbnNsYXRlKDMzOTUsMjcxNikiPjx1c2UgeGxpbms6aHJlZj0iI2wtMCIvPjwvZz4KPGcgdHJhbnNmb3JtPSJ0cmFuc2xhdGUoMzU4OSwyNzE2KSI+PHVzZSB4bGluazpocmVmPSIjYi0wIi8+PC9nPgo8ZyB0cmFuc2Zvcm09InRyYW5zbGF0ZSgzODgwLDI3MTYpIj48dXNlIHhsaW5rOmhyZWY9IiNyZWN0LTAiLz48L2c+CjxnIHRyYW5zZm9ybT0idHJhbnNsYXRlKDE5NCwyODEzKSI+PHVzZSB4bGluazpocmVmPSIjci0wIi8+PC9nPgo8ZyB0cmFuc2Zvcm09InRyYW5zbGF0ZSgyOTEsMjgxMykiPjx1c2UgeGxpbms6aHJlZj0iI3JlY3QtMCIvPjwvZz4KPGcgdHJhbnNmb3JtPSJ0cmFuc2xhdGUoMzg4LDI4MTMpIj48dXNlIHhsaW5rOmhyZWY9IiNyZWN0LTAiLz48L2c+CjxnIHRyYW5zZm9ybT0idHJhbnNsYXRlKDQ4NSwyODEzKSI+PHVzZSB4bGluazpocmVmPSIjbGItMCIvPjwvZz4KPGcgdHJhbnNmb3JtPSJ0cmFuc2xhdGUoNzc2LDI4MTMpIj48dXNlIHhsaW5rOmhyZWY9IiN0LTAiLz48L2c+CjxnIHRyYW5zZm9ybT0idHJhbnNsYXRlKDEwNjcsMjgxMykiPjx1c2UgeGxpbms6aHJlZj0iI3ItMCIvPjwvZz4KPGcgdHJhbnNmb3JtPSJ0cmFuc2xhdGUoMTE2NCwyODEzKSI+PHVzZSB4bGluazpocmVmPSIjcmVjdC0wIi8+PC9nPgo8ZyB0cmFuc2Zvcm09InRyYW5zbGF0ZSgxMjYxLDI4MTMpIj48dXNlIHhsaW5rOmhyZWY9IiNsYi0wIi8+PC9nPgo8ZyB0cmFuc2Zvcm09InRyYW5zbGF0ZSgxNDU1LDI4MTMpIj48dXNlIHhsaW5rOmhyZWY9IiNyZWN0LTAiLz48L2c+CjxnIHRyYW5zZm9ybT0idHJhbnNsYXRlKDE2NDksMjgxMykiPjx1c2UgeGxpbms6aHJlZj0iI2VtcHR5LTAiLz48L2c+CjxnIHRyYW5zZm9ybT0idHJhbnNsYXRlKDE3NDYsMjgxMykiPjx1c2UgeGxpbms6aHJlZj0iI25fcmItMCIvPjwvZz4KPGcgdHJhbnNmb3JtPSJ0cmFuc2xhdGUoMTg0MywyODEzKSI+PHVzZSB4bGluazpocmVmPSIjYi0wIi8+PC9nPgo8ZyB0cmFuc2Zvcm09InRyYW5zbGF0ZSgyMTM0LDI4MTMpIj48dXNlIHhsaW5rOmhyZWY9IiNuX3JiLTAiLz48L2c+CjxnIHRyYW5zZm9ybT0idHJhbnNsYXRlKDIyMzEsMjgxMykiPjx1c2UgeGxpbms6aHJlZj0iI3JlY3QtMCIvPjwvZz4KPGcgdHJhbnNmb3JtPSJ0cmFuc2xhdGUoMjMyOCwyODEzKSI+PHVzZSB4bGluazpocmVmPSIjcmVjdC0wIi8+PC9nPgo8ZyB0cmFuc2Zvcm09InRyYW5zbGF0ZSgyNDI1LDI4MTMpIj48dXNlIHhsaW5rOmhyZWY9IiNsYi0wIi8+PC9nPgo8ZyB0cmFuc2Zvcm09InRyYW5zbGF0ZSgyNTIyLDI4MTMpIj48dXNlIHhsaW5rOmhyZWY9IiNuX3JiLTAiLz48L2c+CjxnIHRyYW5zZm9ybT0idHJhbnNsYXRlKDI2MTksMjgxMykiPjx1c2UgeGxpbms6aHJlZj0iI3JlY3QtMCIvPjwvZz4KPGcgdHJhbnNmb3JtPSJ0cmFuc2xhdGUoMjcxNiwyODEzKSI+PHVzZSB4bGluazpocmVmPSIjcmVjdC0wIi8+PC9nPgo8ZyB0cmFuc2Zvcm09InRyYW5zbGF0ZSgzMDA3LDI4MTMpIj48dXNlIHhsaW5rOmhyZWY9IiN0LTAiLz48L2c+CjxnIHRyYW5zZm9ybT0idHJhbnNsYXRlKDMyMDEsMjgxMykiPjx1c2UgeGxpbms6aHJlZj0iI3JlY3QtMCIvPjwvZz4KPGcgdHJhbnNmb3JtPSJ0cmFuc2xhdGUoMzU4OSwyODEzKSI+PHVzZSB4bGluazpocmVmPSIjcmVjdC0wIi8+PC9nPgo8ZyB0cmFuc2Zvcm09InRyYW5zbGF0ZSgzNjg2LDI4MTMpIj48dXNlIHhsaW5rOmhyZWY9IiNuX3JiLTAiLz48L2c+CjxnIHRyYW5zZm9ybT0idHJhbnNsYXRlKDM3ODMsMjgxMykiPjx1c2UgeGxpbms6aHJlZj0iI3JiLTAiLz48L2c+CjxnIHRyYW5zZm9ybT0idHJhbnNsYXRlKDM4ODAsMjgxMykiPjx1c2UgeGxpbms6aHJlZj0iI3JlY3QtMCIvPjwvZz4KPGcgdHJhbnNmb3JtPSJ0cmFuc2xhdGUoMCwyOTEwKSI+PHVzZSB4bGluazpocmVmPSIjZW1wdHktMCIvPjwvZz4KPGcgdHJhbnNmb3JtPSJ0cmFuc2xhdGUoMjkxLDI5MTApIj48dXNlIHhsaW5rOmhyZWY9IiNydC0wIi8+PC9nPgo8ZyB0cmFuc2Zvcm09InRyYW5zbGF0ZSgzODgsMjkxMCkiPjx1c2UgeGxpbms6aHJlZj0iI3JlY3QtMCIvPjwvZz4KPGcgdHJhbnNmb3JtPSJ0cmFuc2xhdGUoNDg1LDI5MTApIj48dXNlIHhsaW5rOmhyZWY9IiNyZWN0LTAiLz48L2c+CjxnIHRyYW5zZm9ybT0idHJhbnNsYXRlKDU4MiwyOTEwKSI+PHVzZSB4bGluazpocmVmPSIjbC0wIi8+PC9nPgo8ZyB0cmFuc2Zvcm09InRyYW5zbGF0ZSg4NzMsMjkxMCkiPjx1c2UgeGxpbms6aHJlZj0iI2VtcHR5LTAiLz48L2c+CjxnIHRyYW5zZm9ybT0idHJhbnNsYXRlKDEyNjEsMjkxMCkiPjx1c2UgeGxpbms6aHJlZj0iI3QtMCIvPjwvZz4KPGcgdHJhbnNmb3JtPSJ0cmFuc2xhdGUoMTQ1NSwyOTEwKSI+PHVzZSB4bGluazpocmVmPSIjcmVjdC0wIi8+PC9nPgo8ZyB0cmFuc2Zvcm09InRyYW5zbGF0ZSgxNTUyLDI5MTApIj48dXNlIHhsaW5rOmhyZWY9IiNsYi0wIi8+PC9nPgo8ZyB0cmFuc2Zvcm09InRyYW5zbGF0ZSgxNzQ2LDI5MTApIj48dXNlIHhsaW5rOmhyZWY9IiNyLTAiLz48L2c+CjxnIHRyYW5zZm9ybT0idHJhbnNsYXRlKDE4NDMsMjkxMCkiPjx1c2UgeGxpbms6aHJlZj0iI2x0LTAiLz48L2c+CjxnIHRyYW5zZm9ybT0idHJhbnNsYXRlKDIwMzcsMjkxMCkiPjx1c2UgeGxpbms6aHJlZj0iI3ItMCIvPjwvZz4KPGcgdHJhbnNmb3JtPSJ0cmFuc2xhdGUoMjEzNCwyOTEwKSI+PHVzZSB4bGluazpocmVmPSIjcmVjdC0wIi8+PC9nPgo8ZyB0cmFuc2Zvcm09InRyYW5zbGF0ZSgyMjMxLDI5MTApIj48dXNlIHhsaW5rOmhyZWY9IiNsdC0wIi8+PC9nPgo8ZyB0cmFuc2Zvcm09InRyYW5zbGF0ZSgyNDI1LDI5MTApIj48dXNlIHhsaW5rOmhyZWY9IiNydC0wIi8+PC9nPgo8ZyB0cmFuc2Zvcm09InRyYW5zbGF0ZSgyNTIyLDI5MTApIj48dXNlIHhsaW5rOmhyZWY9IiNyZWN0LTAiLz48L2c+CjxnIHRyYW5zZm9ybT0idHJhbnNsYXRlKDI2MTksMjkxMCkiPjx1c2UgeGxpbms6aHJlZj0iI3JlY3QtMCIvPjwvZz4KPGcgdHJhbnNmb3JtPSJ0cmFuc2xhdGUoMjcxNiwyOTEwKSI+PHVzZSB4bGluazpocmVmPSIjcmVjdC0wIi8+PC9nPgo8ZyB0cmFuc2Zvcm09InRyYW5zbGF0ZSgzMjAxLDI5MTApIj48dXNlIHhsaW5rOmhyZWY9IiN0LTAiLz48L2c+CjxnIHRyYW5zZm9ybT0idHJhbnNsYXRlKDMyOTgsMjkxMCkiPjx1c2UgeGxpbms6aHJlZj0iI25fcmItMCIvPjwvZz4KPGcgdHJhbnNmb3JtPSJ0cmFuc2xhdGUoMzM5NSwyOTEwKSI+PHVzZSB4bGluazpocmVmPSIjYi0wIi8+PC9nPgo8ZyB0cmFuc2Zvcm09InRyYW5zbGF0ZSgzNTg5LDI5MTApIj48dXNlIHhsaW5rOmhyZWY9IiNydC0wIi8+PC9nPgo8ZyB0cmFuc2Zvcm09InRyYW5zbGF0ZSgzNjg2LDI5MTApIj48dXNlIHhsaW5rOmhyZWY9IiNyZWN0LTAiLz48L2c+CjxnIHRyYW5zZm9ybT0idHJhbnNsYXRlKDM3ODMsMjkxMCkiPjx1c2UgeGxpbms6aHJlZj0iI3JlY3QtMCIvPjwvZz4KPGcgdHJhbnNmb3JtPSJ0cmFuc2xhdGUoMzg4MCwyOTEwKSI+PHVzZSB4bGluazpocmVmPSIjbHQtMCIvPjwvZz4KPGcgdHJhbnNmb3JtPSJ0cmFuc2xhdGUoOTcsMzAwNykiPjx1c2UgeGxpbms6aHJlZj0iI2VtcHR5LTAiLz48L2c+CjxnIHRyYW5zZm9ybT0idHJhbnNsYXRlKDQ4NSwzMDA3KSI+PHVzZSB4bGluazpocmVmPSIjcmVjdC0wIi8+PC9nPgo8ZyB0cmFuc2Zvcm09InRyYW5zbGF0ZSg2NzksMzAwNykiPjx1c2UgeGxpbms6aHJlZj0iI3ItMCIvPjwvZz4KPGcgdHJhbnNmb3JtPSJ0cmFuc2xhdGUoNzc2LDMwMDcpIj48dXNlIHhsaW5rOmhyZWY9IiNsLTAiLz48L2c+CjxnIHRyYW5zZm9ybT0idHJhbnNsYXRlKDk3MCwzMDA3KSI+PHVzZSB4bGluazpocmVmPSIjci0wIi8+PC9nPgo8ZyB0cmFuc2Zvcm09InRyYW5zbGF0ZSgxMDY3LDMwMDcpIj48dXNlIHhsaW5rOmhyZWY9IiNyZWN0LTAiLz48L2c+CjxnIHRyYW5zZm9ybT0idHJhbnNsYXRlKDExNjQsMzAwNykiPjx1c2UgeGxpbms6aHJlZj0iI2xiLTAiLz48L2c+CjxnIHRyYW5zZm9ybT0idHJhbnNsYXRlKDE0NTUsMzAwNykiPjx1c2UgeGxpbms6aHJlZj0iI3J0LTAiLz48L2c+CjxnIHRyYW5zZm9ybT0idHJhbnNsYXRlKDE1NTIsMzAwNykiPjx1c2UgeGxpbms6aHJlZj0iI3JlY3QtMCIvPjwvZz4KPGcgdHJhbnNmb3JtPSJ0cmFuc2xhdGUoMTk0MCwzMDA3KSI+PHVzZSB4bGluazpocmVmPSIjYi0wIi8+PC9nPgo8ZyB0cmFuc2Zvcm09InRyYW5zbGF0ZSgyNzE2LDMwMDcpIj48dXNlIHhsaW5rOmhyZWY9IiNydC0wIi8+PC9nPgo8ZyB0cmFuc2Zvcm09InRyYW5zbGF0ZSgyODEzLDMwMDcpIj48dXNlIHhsaW5rOmhyZWY9IiNyZWN0LTAiLz48L2c+CjxnIHRyYW5zZm9ybT0idHJhbnNsYXRlKDI5MTAsMzAwNykiPjx1c2UgeGxpbms6aHJlZj0iI2wtMCIvPjwvZz4KPGcgdHJhbnNmb3JtPSJ0cmFuc2xhdGUoMzIwMSwzMDA3KSI+PHVzZSB4bGluazpocmVmPSIjbl9yYi0wIi8+PC9nPgo8ZyB0cmFuc2Zvcm09InRyYW5zbGF0ZSgzMjk4LDMwMDcpIj48dXNlIHhsaW5rOmhyZWY9IiNyYi0wIi8+PC9nPgo8ZyB0cmFuc2Zvcm09InRyYW5zbGF0ZSgzMzk1LDMwMDcpIj48dXNlIHhsaW5rOmhyZWY9IiNyZWN0LTAiLz48L2c+CjxnIHRyYW5zZm9ybT0idHJhbnNsYXRlKDAsMzEwNCkiPjx1c2UgeGxpbms6aHJlZj0iI2VtcHR5LTAiLz48L2c+CjxnIHRyYW5zZm9ybT0idHJhbnNsYXRlKDE5NCwzMTA0KSI+PHVzZSB4bGluazpocmVmPSIjZW1wdHktMCIvPjwvZz4KPGcgdHJhbnNmb3JtPSJ0cmFuc2xhdGUoMzg4LDMxMDQpIj48dXNlIHhsaW5rOmhyZWY9IiNyLTAiLz48L2c+CjxnIHRyYW5zZm9ybT0idHJhbnNsYXRlKDQ4NSwzMTA0KSI+PHVzZSB4bGluazpocmVmPSIjcmVjdC0wIi8+PC9nPgo8ZyB0cmFuc2Zvcm09InRyYW5zbGF0ZSg1ODIsMzEwNCkiPjx1c2UgeGxpbms6aHJlZj0iI2wtMCIvPjwvZz4KPGcgdHJhbnNmb3JtPSJ0cmFuc2xhdGUoMTE2NCwzMTA0KSI+PHVzZSB4bGluazpocmVmPSIjdC0wIi8+PC9nPgo8ZyB0cmFuc2Zvcm09InRyYW5zbGF0ZSgxNTUyLDMxMDQpIj48dXNlIHhsaW5rOmhyZWY9IiN0LTAiLz48L2c+CjxnIHRyYW5zZm9ybT0idHJhbnNsYXRlKDE5NDAsMzEwNCkiPjx1c2UgeGxpbms6aHJlZj0iI3J0LTAiLz48L2c+CjxnIHRyYW5zZm9ybT0idHJhbnNsYXRlKDIwMzcsMzEwNCkiPjx1c2UgeGxpbms6aHJlZj0iI3JlY3QtMCIvPjwvZz4KPGcgdHJhbnNmb3JtPSJ0cmFuc2xhdGUoMjEzNCwzMTA0KSI+PHVzZSB4bGluazpocmVmPSIjbC0wIi8+PC9nPgo8ZyB0cmFuc2Zvcm09InRyYW5zbGF0ZSgyMzI4LDMxMDQpIj48dXNlIHhsaW5rOmhyZWY9IiNlbXB0eS0wIi8+PC9nPgo8ZyB0cmFuc2Zvcm09InRyYW5zbGF0ZSgyNTIyLDMxMDQpIj48dXNlIHhsaW5rOmhyZWY9IiNuX3JiLTAiLz48L2c+CjxnIHRyYW5zZm9ybT0idHJhbnNsYXRlKDI2MTksMzEwNCkiPjx1c2UgeGxpbms6aHJlZj0iI2ItMCIvPjwvZz4KPGcgdHJhbnNmb3JtPSJ0cmFuc2xhdGUoMzAwNywzMTA0KSI+PHVzZSB4bGluazpocmVmPSIjci0wIi8+PC9nPgo8ZyB0cmFuc2Zvcm09InRyYW5zbGF0ZSgzMTA0LDMxMDQpIj48dXNlIHhsaW5rOmhyZWY9IiNyZWN0LTAiLz48L2c+CjxnIHRyYW5zZm9ybT0idHJhbnNsYXRlKDMyMDEsMzEwNCkiPjx1c2UgeGxpbms6aHJlZj0iI3JlY3QtMCIvPjwvZz4KPGcgdHJhbnNmb3JtPSJ0cmFuc2xhdGUoMzI5OCwzMTA0KSI+PHVzZSB4bGluazpocmVmPSIjcmVjdC0wIi8+PC9nPgo8ZyB0cmFuc2Zvcm09InRyYW5zbGF0ZSgzMzk1LDMxMDQpIj48dXNlIHhsaW5rOmhyZWY9IiNyZWN0LTAiLz48L2c+CjxnIHRyYW5zZm9ybT0idHJhbnNsYXRlKDM0OTIsMzEwNCkiPjx1c2UgeGxpbms6aHJlZj0iI2xiLTAiLz48L2c+CjxnIHRyYW5zZm9ybT0idHJhbnNsYXRlKDM4ODAsMzEwNCkiPjx1c2UgeGxpbms6aHJlZj0iI2ItMCIvPjwvZz4KPGcgdHJhbnNmb3JtPSJ0cmFuc2xhdGUoNzc2LDMyMDEpIj48dXNlIHhsaW5rOmhyZWY9IiNlbXB0eS0wIi8+PC9nPgo8ZyB0cmFuc2Zvcm09InRyYW5zbGF0ZSg5NzAsMzIwMSkiPjx1c2UgeGxpbms6aHJlZj0iI3JiLTAiLz48L2c+CjxnIHRyYW5zZm9ybT0idHJhbnNsYXRlKDEwNjcsMzIwMSkiPjx1c2UgeGxpbms6aHJlZj0iI2xiLTAiLz48L2c+CjxnIHRyYW5zZm9ybT0idHJhbnNsYXRlKDEyNjEsMzIwMSkiPjx1c2UgeGxpbms6aHJlZj0iI3ItMCIvPjwvZz4KPGcgdHJhbnNmb3JtPSJ0cmFuc2xhdGUoMTM1OCwzMjAxKSI+PHVzZSB4bGluazpocmVmPSIjbC0wIi8+PC9nPgo8ZyB0cmFuc2Zvcm09InRyYW5zbGF0ZSgxNzQ2LDMyMDEpIj48dXNlIHhsaW5rOmhyZWY9IiNuX3JiLTAiLz48L2c+CjxnIHRyYW5zZm9ybT0idHJhbnNsYXRlKDE4NDMsMzIwMSkiPjx1c2UgeGxpbms6aHJlZj0iI2ItMCIvPjwvZz4KPGcgdHJhbnNmb3JtPSJ0cmFuc2xhdGUoMjIzMSwzMjAxKSI+PHVzZSB4bGluazpocmVmPSIjYi0wIi8+PC9nPgo8ZyB0cmFuc2Zvcm09InRyYW5zbGF0ZSgyMzI4LDMyMDEpIj48dXNlIHhsaW5rOmhyZWY9IiNuX3JiLTAiLz48L2c+CjxnIHRyYW5zZm9ybT0idHJhbnNsYXRlKDI0MjUsMzIwMSkiPjx1c2UgeGxpbms6aHJlZj0iI3JiLTAiLz48L2c+CjxnIHRyYW5zZm9ybT0idHJhbnNsYXRlKDI1MjIsMzIwMSkiPjx1c2UgeGxpbms6aHJlZj0iI3JlY3QtMCIvPjwvZz4KPGcgdHJhbnNmb3JtPSJ0cmFuc2xhdGUoMjYxOSwzMjAxKSI+PHVzZSB4bGluazpocmVmPSIjcmVjdC0wIi8+PC9nPgo8ZyB0cmFuc2Zvcm09InRyYW5zbGF0ZSgyNzE2LDMyMDEpIj48dXNlIHhsaW5rOmhyZWY9IiNyZWN0LTAiLz48L2c+CjxnIHRyYW5zZm9ybT0idHJhbnNsYXRlKDI4MTMsMzIwMSkiPjx1c2UgeGxpbms6aHJlZj0iI2wtMCIvPjwvZz4KPGcgdHJhbnNmb3JtPSJ0cmFuc2xhdGUoMzEwNCwzMjAxKSI+PHVzZSB4bGluazpocmVmPSIjcmVjdC0wIi8+PC9nPgo8ZyB0cmFuc2Zvcm09InRyYW5zbGF0ZSgzNDkyLDMyMDEpIj48dXNlIHhsaW5rOmhyZWY9IiNyZWN0LTAiLz48L2c+CjxnIHRyYW5zZm9ybT0idHJhbnNsYXRlKDM3ODMsMzIwMSkiPjx1c2UgeGxpbms6aHJlZj0iI25fcmItMCIvPjwvZz4KPGcgdHJhbnNmb3JtPSJ0cmFuc2xhdGUoMzg4MCwzMjAxKSI+PHVzZSB4bGluazpocmVmPSIjcmVjdC0wIi8+PC9nPgo8ZyB0cmFuc2Zvcm09InRyYW5zbGF0ZSg5NzAsMzI5OCkiPjx1c2UgeGxpbms6aHJlZj0iI3J0LTAiLz48L2c+CjxnIHRyYW5zZm9ybT0idHJhbnNsYXRlKDEwNjcsMzI5OCkiPjx1c2UgeGxpbms6aHJlZj0iI3JlY3QtMCIvPjwvZz4KPGcgdHJhbnNmb3JtPSJ0cmFuc2xhdGUoMTE2NCwzMjk4KSI+PHVzZSB4bGluazpocmVmPSIjbC0wIi8+PC9nPgo8ZyB0cmFuc2Zvcm09InRyYW5zbGF0ZSgxNTUyLDMyOTgpIj48dXNlIHhsaW5rOmhyZWY9IiNyLTAiLz48L2c+CjxnIHRyYW5zZm9ybT0idHJhbnNsYXRlKDE2NDksMzI5OCkiPjx1c2UgeGxpbms6aHJlZj0iI3JlY3QtMCIvPjwvZz4KPGcgdHJhbnNmb3JtPSJ0cmFuc2xhdGUoMTc0NiwzMjk4KSI+PHVzZSB4bGluazpocmVmPSIjcmVjdC0wIi8+PC9nPgo8ZyB0cmFuc2Zvcm09InRyYW5zbGF0ZSgxODQzLDMyOTgpIj48dXNlIHhsaW5rOmhyZWY9IiNsdC0wIi8+PC9nPgo8ZyB0cmFuc2Zvcm09InRyYW5zbGF0ZSgyMjMxLDMyOTgpIj48dXNlIHhsaW5rOmhyZWY9IiNydC0wIi8+PC9nPgo8ZyB0cmFuc2Zvcm09InRyYW5zbGF0ZSgyMzI4LDMyOTgpIj48dXNlIHhsaW5rOmhyZWY9IiNyZWN0LTAiLz48L2c+CjxnIHRyYW5zZm9ybT0idHJhbnNsYXRlKDI0MjUsMzI5OCkiPjx1c2UgeGxpbms6aHJlZj0iI3JlY3QtMCIvPjwvZz4KPGcgdHJhbnNmb3JtPSJ0cmFuc2xhdGUoMjgxMywzMjk4KSI+PHVzZSB4bGluazpocmVmPSIjbl9yYi0wIi8+PC9nPgo8ZyB0cmFuc2Zvcm09InRyYW5zbGF0ZSgyOTEwLDMyOTgpIj48dXNlIHhsaW5rOmhyZWY9IiNyYi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Tg5LDMyOTgpIj48dXNlIHhsaW5rOmhyZWY9IiNyZWN0LTAiLz48L2c+CjxnIHRyYW5zZm9ybT0idHJhbnNsYXRlKDM2ODYsMzI5OCkiPjx1c2UgeGxpbms6aHJlZj0iI3JlY3QtMCIvPjwvZz4KPGcgdHJhbnNmb3JtPSJ0cmFuc2xhdGUoMzc4MywzMjk4KSI+PHVzZSB4bGluazpocmVmPSIjcmVjdC0wIi8+PC9nPgo8ZyB0cmFuc2Zvcm09InRyYW5zbGF0ZSgzODgwLDMyOTgpIj48dXNlIHhsaW5rOmhyZWY9IiNyZWN0LTAiLz48L2c+CjxnIHRyYW5zZm9ybT0idHJhbnNsYXRlKDc3NiwzMzk1KSI+PHVzZSB4bGluazpocmVmPSIjcmItMCIvPjwvZz4KPGcgdHJhbnNmb3JtPSJ0cmFuc2xhdGUoODczLDMzOTUpIj48dXNlIHhsaW5rOmhyZWY9IiNsYi0wIi8+PC9nPgo8ZyB0cmFuc2Zvcm09InRyYW5zbGF0ZSgxMDY3LDMzOTUpIj48dXNlIHhsaW5rOmhyZWY9IiNyZWN0LTAiLz48L2c+CjxnIHRyYW5zZm9ybT0idHJhbnNsYXRlKDEyNjEsMzM5NSkiPjx1c2UgeGxpbms6aHJlZj0iI3ItMCIvPjwvZz4KPGcgdHJhbnNmb3JtPSJ0cmFuc2xhdGUoMTM1OCwzMzk1KSI+PHVzZSB4bGluazpocmVmPSIjbC0wIi8+PC9nPgo8ZyB0cmFuc2Zvcm09InRyYW5zbGF0ZSgxOTQwLDMzOTUpIj48dXNlIHhsaW5rOmhyZWY9IiNyLTAiLz48L2c+CjxnIHRyYW5zZm9ybT0idHJhbnNsYXRlKDIwMzcsMzM5NSkiPjx1c2UgeGxpbms6aHJlZj0iI2xiLTAiLz48L2c+CjxnIHRyYW5zZm9ybT0idHJhbnNsYXRlKDIzMjgsMzM5NSkiPjx1c2UgeGxpbms6aHJlZj0iI3JlY3QtMCIvPjwvZz4KPGcgdHJhbnNmb3JtPSJ0cmFuc2xhdGUoMjQyNSwzMzk1KSI+PHVzZSB4bGluazpocmVmPSIjcmVjdC0wIi8+PC9nPgo8ZyB0cmFuc2Zvcm09InRyYW5zbGF0ZSgyNTIyLDMzOTUpIj48dXNlIHhsaW5rOmhyZWY9IiNsYi0wIi8+PC9nPgo8ZyB0cmFuc2Zvcm09InRyYW5zbGF0ZSgyODEzLDMzOTUpIj48dXNlIHhsaW5rOmhyZWY9IiNyLTAiLz48L2c+CjxnIHRyYW5zZm9ybT0idHJhbnNsYXRlKDI5MTAsMzM5NSkiPjx1c2UgeGxpbms6aHJlZj0iI3JlY3QtMCIvPjwvZz4KPGcgdHJhbnNmb3JtPSJ0cmFuc2xhdGUoMzEwNCwzMzk1KSI+PHVzZSB4bGluazpocmVmPSIjcmVjdC0wIi8+PC9nPgo8ZyB0cmFuc2Zvcm09InRyYW5zbGF0ZSgzMzk1LDMzOTUpIj48dXNlIHhsaW5rOmhyZWY9IiNuX3JiLTAiLz48L2c+CjxnIHRyYW5zZm9ybT0idHJhbnNsYXRlKDM0OTIsMzM5NSkiPjx1c2UgeGxpbms6aHJlZj0iI3JlY3QtMCIvPjwvZz4KPGcgdHJhbnNmb3JtPSJ0cmFuc2xhdGUoMzU4OSwzMzk1KSI+PHVzZSB4bGluazpocmVmPSIjbHQtMCIvPjwvZz4KPGcgdHJhbnNmb3JtPSJ0cmFuc2xhdGUoMzc4MywzMzk1KSI+PHVzZSB4bGluazpocmVmPSIjcnQtMCIvPjwvZz4KPGcgdHJhbnNmb3JtPSJ0cmFuc2xhdGUoMzg4MCwzMzk1KSI+PHVzZSB4bGluazpocmVmPSIjcmVjdC0wIi8+PC9nPgo8ZyB0cmFuc2Zvcm09InRyYW5zbGF0ZSg3NzYsMzQ5MikiPjx1c2UgeGxpbms6aHJlZj0iI3J0LTAiLz48L2c+CjxnIHRyYW5zZm9ybT0idHJhbnNsYXRlKDg3MywzNDkyKSI+PHVzZSB4bGluazpocmVmPSIjbHQtMCIvPjwvZz4KPGcgdHJhbnNmb3JtPSJ0cmFuc2xhdGUoMTA2NywzNDkyKSI+PHVzZSB4bGluazpocmVmPSIjcmVjdC0wIi8+PC9nPgo8ZyB0cmFuc2Zvcm09InRyYW5zbGF0ZSgxNjQ5LDM0OTIpIj48dXNlIHhsaW5rOmhyZWY9IiNyLTAiLz48L2c+CjxnIHRyYW5zZm9ybT0idHJhbnNsYXRlKDE3NDYsMzQ5MikiPjx1c2UgeGxpbms6aHJlZj0iI2wtMCIvPjwvZz4KPGcgdHJhbnNmb3JtPSJ0cmFuc2xhdGUoMjAzNywzNDkyKSI+PHVzZSB4bGluazpocmVmPSIjdC0wIi8+PC9nPgo8ZyB0cmFuc2Zvcm09InRyYW5zbGF0ZSgyMTM0LDM0OTIpIj48dXNlIHhsaW5rOmhyZWY9IiNuX3JiLTAiLz48L2c+CjxnIHRyYW5zZm9ybT0idHJhbnNsYXRlKDIyMzEsMzQ5MikiPjx1c2UgeGxpbms6aHJlZj0iI3JiLTAiLz48L2c+CjxnIHRyYW5zZm9ybT0idHJhbnNsYXRlKDIzMjgsMzQ5MikiPjx1c2UgeGxpbms6aHJlZj0iI3JlY3QtMCIvPjwvZz4KPGcgdHJhbnNmb3JtPSJ0cmFuc2xhdGUoMjQyNSwzNDkyKSI+PHVzZSB4bGluazpocmVmPSIjcmVjdC0wIi8+PC9nPgo8ZyB0cmFuc2Zvcm09InRyYW5zbGF0ZSgyNTIyLDM0OTIpIj48dXNlIHhsaW5rOmhyZWY9IiNyZWN0LTAiLz48L2c+CjxnIHRyYW5zZm9ybT0idHJhbnNsYXRlKDI3MTYsMzQ5MikiPjx1c2UgeGxpbms6aHJlZj0iI2ItMCIvPjwvZz4KPGcgdHJhbnNmb3JtPSJ0cmFuc2xhdGUoMjkxMCwzNDkyKSI+PHVzZSB4bGluazpocmVmPSIjcmVjdC0wIi8+PC9nPgo8ZyB0cmFuc2Zvcm09InRyYW5zbGF0ZSgzMTA0LDM0OTIpIj48dXNlIHhsaW5rOmhyZWY9IiNy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3JlY3QtMCIvPjwvZz4KPGcgdHJhbnNmb3JtPSJ0cmFuc2xhdGUoMTA2NywzNTg5KSI+PHVzZSB4bGluazpocmVmPSIjdC0wIi8+PC9nPgo8ZyB0cmFuc2Zvcm09InRyYW5zbGF0ZSgxNDU1LDM1ODkpIj48dXNlIHhsaW5rOmhyZWY9IiNuX3JiLTAiLz48L2c+CjxnIHRyYW5zZm9ybT0idHJhbnNsYXRlKDE1NTIsMzU4OSkiPjx1c2UgeGxpbms6aHJlZj0iI2ItMCIvPjwvZz4KPGcgdHJhbnNmb3JtPSJ0cmFuc2xhdGUoMTg0MywzNTg5KSI+PHVzZSB4bGluazpocmVmPSIjci0wIi8+PC9nPgo8ZyB0cmFuc2Zvcm09InRyYW5zbGF0ZSgxOTQwLDM1ODkpIj48dXNlIHhsaW5rOmhyZWY9IiNsLTAiLz48L2c+CjxnIHRyYW5zZm9ybT0idHJhbnNsYXRlKDIwMzcsMzU4OSkiPjx1c2UgeGxpbms6aHJlZj0iI25fcmItMCIvPjwvZz4KPGcgdHJhbnNmb3JtPSJ0cmFuc2xhdGUoMjEzNCwzNTg5KSI+PHVzZSB4bGluazpocmVmPSIjcmItMCIvPjwvZz4KPGcgdHJhbnNmb3JtPSJ0cmFuc2xhdGUoMjIzMSwzNTg5KSI+PHVzZSB4bGluazpocmVmPSIjcmVjdC0wIi8+PC9nPgo8ZyB0cmFuc2Zvcm09InRyYW5zbGF0ZSgyMzI4LDM1ODkpIj48dXNlIHhsaW5rOmhyZWY9IiNyZWN0LTAiLz48L2c+CjxnIHRyYW5zZm9ybT0idHJhbnNsYXRlKDI1MjIsMzU4OSkiPjx1c2UgeGxpbms6aHJlZj0iI3JlY3QtMCIvPjwvZz4KPGcgdHJhbnNmb3JtPSJ0cmFuc2xhdGUoMjcxNiwzNTg5KSI+PHVzZSB4bGluazpocmVmPSIjcmVjdC0wIi8+PC9nPgo8ZyB0cmFuc2Zvcm09InRyYW5zbGF0ZSgyOTEwLDM1ODkpIj48dXNlIHhsaW5rOmhyZWY9IiN0LTAiLz48L2c+CjxnIHRyYW5zZm9ybT0idHJhbnNsYXRlKDMyMDEsMzU4OSkiPjx1c2UgeGxpbms6aHJlZj0iI3QtMCIvPjwvZz4KPGcgdHJhbnNmb3JtPSJ0cmFuc2xhdGUoMzQ5MiwzNTg5KSI+PHVzZSB4bGluazpocmVmPSIjcmVjdC0wIi8+PC9nPgo8ZyB0cmFuc2Zvcm09InRyYW5zbGF0ZSgzODgwLDM1ODkpIj48dXNlIHhsaW5rOmhyZWY9IiNyZWN0LTAiLz48L2c+CjxnIHRyYW5zZm9ybT0idHJhbnNsYXRlKDc3NiwzNjg2KSI+PHVzZSB4bGluazpocmVmPSIjci0wIi8+PC9nPgo8ZyB0cmFuc2Zvcm09InRyYW5zbGF0ZSg4NzMsMzY4NikiPjx1c2UgeGxpbms6aHJlZj0iI2xiLTAiLz48L2c+CjxnIHRyYW5zZm9ybT0idHJhbnNsYXRlKDEzNTgsMzY4NikiPjx1c2UgeGxpbms6aHJlZj0iI3ItMCIvPjwvZz4KPGcgdHJhbnNmb3JtPSJ0cmFuc2xhdGUoMTQ1NSwzNjg2KSI+PHVzZSB4bGluazpocmVmPSIjcmVjdC0wIi8+PC9nPgo8ZyB0cmFuc2Zvcm09InRyYW5zbGF0ZSgxNTUyLDM2ODYpIj48dXNlIHhsaW5rOmhyZWY9IiNyZWN0LTAiLz48L2c+CjxnIHRyYW5zZm9ybT0idHJhbnNsYXRlKDE2NDksMzY4NikiPjx1c2UgeGxpbms6aHJlZj0iI2wtMCIvPjwvZz4KPGcgdHJhbnNmb3JtPSJ0cmFuc2xhdGUoMTk0MCwzNjg2KSI+PHVzZSB4bGluazpocmVmPSIjbl9yYi0wIi8+PC9nPgo8ZyB0cmFuc2Zvcm09InRyYW5zbGF0ZSgyMDM3LDM2ODYpIj48dXNlIHhsaW5rOmhyZWY9IiNyYi0wIi8+PC9nPgo8ZyB0cmFuc2Zvcm09InRyYW5zbGF0ZSgyMTM0LDM2ODYpIj48dXNlIHhsaW5rOmhyZWY9IiNyZWN0LTAiLz48L2c+CjxnIHRyYW5zZm9ybT0idHJhbnNsYXRlKDIzMjgsMzY4NikiPjx1c2UgeGxpbms6aHJlZj0iI3JlY3QtMCIvPjwvZz4KPGcgdHJhbnNmb3JtPSJ0cmFuc2xhdGUoMjQyNSwzNjg2KSI+PHVzZSB4bGluazpocmVmPSIjcmVjdC0wIi8+PC9nPgo8ZyB0cmFuc2Zvcm09InRyYW5zbGF0ZSgyNTIyLDM2ODYpIj48dXNlIHhsaW5rOmhyZWY9IiNsdC0wIi8+PC9nPgo8ZyB0cmFuc2Zvcm09InRyYW5zbGF0ZSgyNzE2LDM2ODYpIj48dXNlIHhsaW5rOmhyZWY9IiNyZWN0LTAiLz48L2c+CjxnIHRyYW5zZm9ybT0idHJhbnNsYXRlKDMwMDcsMzY4NikiPjx1c2UgeGxpbms6aHJlZj0iI25fcmItMCIvPjwvZz4KPGcgdHJhbnNmb3JtPSJ0cmFuc2xhdGUoMzEwNCwzNjg2KSI+PHVzZSB4bGluazpocmVmPSIjYi0wIi8+PC9nPgo8ZyB0cmFuc2Zvcm09InRyYW5zbGF0ZSgzMzk1LDM2ODYpIj48dXNlIHhsaW5rOmhyZWY9IiNyYi0wIi8+PC9nPgo8ZyB0cmFuc2Zvcm09InRyYW5zbGF0ZSgzNDkyLDM2ODYpIj48dXNlIHhsaW5rOmhyZWY9IiNyZWN0LTAiLz48L2c+CjxnIHRyYW5zZm9ybT0idHJhbnNsYXRlKDM1ODksMzY4NikiPjx1c2UgeGxpbms6aHJlZj0iI3JlY3QtMCIvPjwvZz4KPGcgdHJhbnNmb3JtPSJ0cmFuc2xhdGUoMzY4NiwzNjg2KSI+PHVzZSB4bGluazpocmVmPSIjbC0wIi8+PC9nPgo8ZyB0cmFuc2Zvcm09InRyYW5zbGF0ZSgzODgwLDM2ODYpIj48dXNlIHhsaW5rOmhyZWY9IiN0LTAiLz48L2c+CjxnIHRyYW5zZm9ybT0idHJhbnNsYXRlKDg3MywzNzgzKSI+PHVzZSB4bGluazpocmVmPSIjdC0wIi8+PC9nPgo8ZyB0cmFuc2Zvcm09InRyYW5zbGF0ZSgxMDY3LDM3ODMpIj48dXNlIHhsaW5rOmhyZWY9IiNiLTAiLz48L2c+CjxnIHRyYW5zZm9ybT0idHJhbnNsYXRlKDEyNjEsMzc4MykiPjx1c2UgeGxpbms6aHJlZj0iI2VtcHR5LTAiLz48L2c+CjxnIHRyYW5zZm9ybT0idHJhbnNsYXRlKDE0NTUsMzc4MykiPjx1c2UgeGxpbms6aHJlZj0iI3JlY3QtMCIvPjwvZz4KPGcgdHJhbnNmb3JtPSJ0cmFuc2xhdGUoMTc0NiwzNzgzKSI+PHVzZSB4bGluazpocmVmPSIjZW1wdHktMCIvPjwvZz4KPGcgdHJhbnNmb3JtPSJ0cmFuc2xhdGUoMTk0MCwzNzgzKSI+PHVzZSB4bGluazpocmVmPSIjcmItMCIvPjwvZz4KPGcgdHJhbnNmb3JtPSJ0cmFuc2xhdGUoMjAzNywzNzgzKSI+PHVzZSB4bGluazpocmVmPSIjcmVjdC0wIi8+PC9nPgo8ZyB0cmFuc2Zvcm09InRyYW5zbGF0ZSgyMTM0LDM3ODMpIj48dXNlIHhsaW5rOmhyZWY9IiNyZWN0LTAiLz48L2c+CjxnIHRyYW5zZm9ybT0idHJhbnNsYXRlKDIyMzEsMzc4MykiPjx1c2UgeGxpbms6aHJlZj0iI3JlY3QtMCIvPjwvZz4KPGcgdHJhbnNmb3JtPSJ0cmFuc2xhdGUoMjMyOCwzNzgzKSI+PHVzZSB4bGluazpocmVmPSIjbHQtMCIvPjwvZz4KPGcgdHJhbnNmb3JtPSJ0cmFuc2xhdGUoMjcxNiwzNzgzKSI+PHVzZSB4bGluazpocmVmPSIjcmVjdC0wIi8+PC9nPgo8ZyB0cmFuc2Zvcm09InRyYW5zbGF0ZSgyODEzLDM3ODMpIj48dXNlIHhsaW5rOmhyZWY9IiNsYi0wIi8+PC9nPgo8ZyB0cmFuc2Zvcm09InRyYW5zbGF0ZSgzMDA3LDM3ODMpIj48dXNlIHhsaW5rOmhyZWY9IiNyYi0wIi8+PC9nPgo8ZyB0cmFuc2Zvcm09InRyYW5zbGF0ZSgzMTA0LDM3ODMpIj48dXNlIHhsaW5rOmhyZWY9IiNyZWN0LTAiLz48L2c+CjxnIHRyYW5zZm9ybT0idHJhbnNsYXRlKDMzOTUsMzc4MykiPjx1c2UgeGxpbms6aHJlZj0iI3JlY3QtMCIvPjwvZz4KPGcgdHJhbnNmb3JtPSJ0cmFuc2xhdGUoMzc4MywzNzgzKSI+PHVzZSB4bGluazpocmVmPSIjYi0wIi8+PC9nPgo8ZyB0cmFuc2Zvcm09InRyYW5zbGF0ZSgxMDY3LDM4ODApIj48dXNlIHhsaW5rOmhyZWY9IiNydC0wIi8+PC9nPgo8ZyB0cmFuc2Zvcm09InRyYW5zbGF0ZSgxMTY0LDM4ODApIj48dXNlIHhsaW5rOmhyZWY9IiNsLTAiLz48L2c+CjxnIHRyYW5zZm9ybT0idHJhbnNsYXRlKDEzNTgsMzg4MCkiPjx1c2UgeGxpbms6aHJlZj0iI3ItMCIvPjwvZz4KPGcgdHJhbnNmb3JtPSJ0cmFuc2xhdGUoMTQ1NSwzODgwKSI+PHVzZSB4bGluazpocmVmPSIjbHQtMCIvPjwvZz4KPGcgdHJhbnNmb3JtPSJ0cmFuc2xhdGUoMTk0MCwzODgwKSI+PHVzZSB4bGluazpocmVmPSIjdC0wIi8+PC9nPgo8ZyB0cmFuc2Zvcm09InRyYW5zbGF0ZSgyMTM0LDM4ODApIj48dXNlIHhsaW5rOmhyZWY9IiNydC0wIi8+PC9nPgo8ZyB0cmFuc2Zvcm09InRyYW5zbGF0ZSgyMjMxLDM4ODApIj48dXNlIHhsaW5rOmhyZWY9IiNsdC0wIi8+PC9nPgo8ZyB0cmFuc2Zvcm09InRyYW5zbGF0ZSgyNzE2LDM4ODApIj48dXNlIHhsaW5rOmhyZWY9IiNydC0wIi8+PC9nPgo8ZyB0cmFuc2Zvcm09InRyYW5zbGF0ZSgyODEzLDM4ODApIj48dXNlIHhsaW5rOmhyZWY9IiNsdC0wIi8+PC9nPgo8ZyB0cmFuc2Zvcm09InRyYW5zbGF0ZSgzMDA3LDM4ODApIj48dXNlIHhsaW5rOmhyZWY9IiNydC0wIi8+PC9nPgo8ZyB0cmFuc2Zvcm09InRyYW5zbGF0ZSgzMTA0LDM4ODApIj48dXNlIHhsaW5rOmhyZWY9IiNsdC0wIi8+PC9nPgo8ZyB0cmFuc2Zvcm09InRyYW5zbGF0ZSgzMzk1LDM4ODApIj48dXNlIHhsaW5rOmhyZWY9IiNydC0wIi8+PC9nPgo8ZyB0cmFuc2Zvcm09InRyYW5zbGF0ZSgzNDkyLDM4ODApIj48dXNlIHhsaW5rOmhyZWY9IiNsLTAiLz48L2c+CjxnIHRyYW5zZm9ybT0idHJhbnNsYXRlKDM3ODMsMzg4MCkiPjx1c2UgeGxpbms6aHJlZj0iI3J0LTAiLz48L2c+CjxnIHRyYW5zZm9ybT0idHJhbnNsYXRlKDM4ODAsMzg4MCkiPjx1c2UgeGxpbms6aHJlZj0iI2wtMCIvPjwvZz4KPHVzZSBmaWxsLXJ1bGU9ImV2ZW5vZGQiIHRyYW5zZm9ybT0idHJhbnNsYXRlKDAsMCkiIHhsaW5rOmhyZWY9IiNwb2ludC0wIi8+Cjx1c2UgZmlsbC1ydWxlPSJldmVub2RkIiB0cmFuc2Zvcm09InRyYW5zbGF0ZSgzMjY0LDApIiB4bGluazpocmVmPSIjcG9pbnQtMCIvPgo8dXNlIGZpbGwtcnVsZT0iZXZlbm9kZCIgdHJhbnNmb3JtPSJ0cmFuc2xhdGUoMCwzMjY0KSIgeGxpbms6aHJlZj0iI3BvaW50LTAiLz4KICAgIDwvZz4KICA8L3N2Zz4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9081C4A9-3FC4-416B-A4ED-E934BB7A1A07}"/>
              </a:ext>
            </a:extLst>
          </p:cNvPr>
          <p:cNvGrpSpPr/>
          <p:nvPr/>
        </p:nvGrpSpPr>
        <p:grpSpPr>
          <a:xfrm>
            <a:off x="11696294" y="6381328"/>
            <a:ext cx="408557" cy="360040"/>
            <a:chOff x="568875" y="1935831"/>
            <a:chExt cx="2185725" cy="2257792"/>
          </a:xfrm>
        </p:grpSpPr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5656938B-8F64-4D4A-8CD2-EC8287339433}"/>
                </a:ext>
              </a:extLst>
            </p:cNvPr>
            <p:cNvGrpSpPr/>
            <p:nvPr/>
          </p:nvGrpSpPr>
          <p:grpSpPr>
            <a:xfrm>
              <a:off x="647486" y="1935831"/>
              <a:ext cx="2028514" cy="2257792"/>
              <a:chOff x="647486" y="1935831"/>
              <a:chExt cx="2028514" cy="2257792"/>
            </a:xfrm>
          </p:grpSpPr>
          <p:sp>
            <p:nvSpPr>
              <p:cNvPr id="22" name="Полилиния: фигура 6">
                <a:extLst>
                  <a:ext uri="{FF2B5EF4-FFF2-40B4-BE49-F238E27FC236}">
                    <a16:creationId xmlns:a16="http://schemas.microsoft.com/office/drawing/2014/main" id="{5A8D5A46-A55D-4E44-AD1F-1449E7A7B6FA}"/>
                  </a:ext>
                </a:extLst>
              </p:cNvPr>
              <p:cNvSpPr/>
              <p:nvPr/>
            </p:nvSpPr>
            <p:spPr>
              <a:xfrm rot="10800000">
                <a:off x="911117" y="2152141"/>
                <a:ext cx="1501247" cy="1670932"/>
              </a:xfrm>
              <a:custGeom>
                <a:avLst/>
                <a:gdLst>
                  <a:gd name="connsiteX0" fmla="*/ 1147500 w 2297028"/>
                  <a:gd name="connsiteY0" fmla="*/ 0 h 2556656"/>
                  <a:gd name="connsiteX1" fmla="*/ 2295000 w 2297028"/>
                  <a:gd name="connsiteY1" fmla="*/ 765000 h 2556656"/>
                  <a:gd name="connsiteX2" fmla="*/ 2297028 w 2297028"/>
                  <a:gd name="connsiteY2" fmla="*/ 765000 h 2556656"/>
                  <a:gd name="connsiteX3" fmla="*/ 2297028 w 2297028"/>
                  <a:gd name="connsiteY3" fmla="*/ 1710000 h 2556656"/>
                  <a:gd name="connsiteX4" fmla="*/ 2295000 w 2297028"/>
                  <a:gd name="connsiteY4" fmla="*/ 1710000 h 2556656"/>
                  <a:gd name="connsiteX5" fmla="*/ 2295000 w 2297028"/>
                  <a:gd name="connsiteY5" fmla="*/ 1996989 h 2556656"/>
                  <a:gd name="connsiteX6" fmla="*/ 1735333 w 2297028"/>
                  <a:gd name="connsiteY6" fmla="*/ 2556656 h 2556656"/>
                  <a:gd name="connsiteX7" fmla="*/ 559667 w 2297028"/>
                  <a:gd name="connsiteY7" fmla="*/ 2556656 h 2556656"/>
                  <a:gd name="connsiteX8" fmla="*/ 0 w 2297028"/>
                  <a:gd name="connsiteY8" fmla="*/ 1996989 h 2556656"/>
                  <a:gd name="connsiteX9" fmla="*/ 0 w 2297028"/>
                  <a:gd name="connsiteY9" fmla="*/ 1710000 h 2556656"/>
                  <a:gd name="connsiteX10" fmla="*/ 0 w 2297028"/>
                  <a:gd name="connsiteY10" fmla="*/ 1631323 h 2556656"/>
                  <a:gd name="connsiteX11" fmla="*/ 0 w 2297028"/>
                  <a:gd name="connsiteY11" fmla="*/ 765000 h 255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97028" h="2556656">
                    <a:moveTo>
                      <a:pt x="1147500" y="0"/>
                    </a:moveTo>
                    <a:lnTo>
                      <a:pt x="2295000" y="765000"/>
                    </a:lnTo>
                    <a:lnTo>
                      <a:pt x="2297028" y="765000"/>
                    </a:lnTo>
                    <a:lnTo>
                      <a:pt x="2297028" y="1710000"/>
                    </a:lnTo>
                    <a:lnTo>
                      <a:pt x="2295000" y="1710000"/>
                    </a:lnTo>
                    <a:lnTo>
                      <a:pt x="2295000" y="1996989"/>
                    </a:lnTo>
                    <a:cubicBezTo>
                      <a:pt x="2295000" y="2306085"/>
                      <a:pt x="2044429" y="2556656"/>
                      <a:pt x="1735333" y="2556656"/>
                    </a:cubicBezTo>
                    <a:lnTo>
                      <a:pt x="559667" y="2556656"/>
                    </a:lnTo>
                    <a:cubicBezTo>
                      <a:pt x="250571" y="2556656"/>
                      <a:pt x="0" y="2306085"/>
                      <a:pt x="0" y="1996989"/>
                    </a:cubicBezTo>
                    <a:lnTo>
                      <a:pt x="0" y="1710000"/>
                    </a:lnTo>
                    <a:lnTo>
                      <a:pt x="0" y="1631323"/>
                    </a:lnTo>
                    <a:lnTo>
                      <a:pt x="0" y="76500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Полилиния: фигура 12">
                <a:extLst>
                  <a:ext uri="{FF2B5EF4-FFF2-40B4-BE49-F238E27FC236}">
                    <a16:creationId xmlns:a16="http://schemas.microsoft.com/office/drawing/2014/main" id="{E23E0B46-5895-4E95-8007-FBA745E3933D}"/>
                  </a:ext>
                </a:extLst>
              </p:cNvPr>
              <p:cNvSpPr/>
              <p:nvPr/>
            </p:nvSpPr>
            <p:spPr>
              <a:xfrm rot="10800000">
                <a:off x="647486" y="1935831"/>
                <a:ext cx="2028514" cy="2257792"/>
              </a:xfrm>
              <a:custGeom>
                <a:avLst/>
                <a:gdLst>
                  <a:gd name="connsiteX0" fmla="*/ 1617970 w 2293451"/>
                  <a:gd name="connsiteY0" fmla="*/ 2350103 h 2552675"/>
                  <a:gd name="connsiteX1" fmla="*/ 2067410 w 2293451"/>
                  <a:gd name="connsiteY1" fmla="*/ 1900663 h 2552675"/>
                  <a:gd name="connsiteX2" fmla="*/ 2067410 w 2293451"/>
                  <a:gd name="connsiteY2" fmla="*/ 1670197 h 2552675"/>
                  <a:gd name="connsiteX3" fmla="*/ 2069039 w 2293451"/>
                  <a:gd name="connsiteY3" fmla="*/ 1670197 h 2552675"/>
                  <a:gd name="connsiteX4" fmla="*/ 2069039 w 2293451"/>
                  <a:gd name="connsiteY4" fmla="*/ 911316 h 2552675"/>
                  <a:gd name="connsiteX5" fmla="*/ 2067410 w 2293451"/>
                  <a:gd name="connsiteY5" fmla="*/ 911316 h 2552675"/>
                  <a:gd name="connsiteX6" fmla="*/ 1145912 w 2293451"/>
                  <a:gd name="connsiteY6" fmla="*/ 296983 h 2552675"/>
                  <a:gd name="connsiteX7" fmla="*/ 224413 w 2293451"/>
                  <a:gd name="connsiteY7" fmla="*/ 911316 h 2552675"/>
                  <a:gd name="connsiteX8" fmla="*/ 224413 w 2293451"/>
                  <a:gd name="connsiteY8" fmla="*/ 1607015 h 2552675"/>
                  <a:gd name="connsiteX9" fmla="*/ 224413 w 2293451"/>
                  <a:gd name="connsiteY9" fmla="*/ 1670197 h 2552675"/>
                  <a:gd name="connsiteX10" fmla="*/ 224413 w 2293451"/>
                  <a:gd name="connsiteY10" fmla="*/ 1900663 h 2552675"/>
                  <a:gd name="connsiteX11" fmla="*/ 673853 w 2293451"/>
                  <a:gd name="connsiteY11" fmla="*/ 2350103 h 2552675"/>
                  <a:gd name="connsiteX12" fmla="*/ 1732631 w 2293451"/>
                  <a:gd name="connsiteY12" fmla="*/ 2552675 h 2552675"/>
                  <a:gd name="connsiteX13" fmla="*/ 558795 w 2293451"/>
                  <a:gd name="connsiteY13" fmla="*/ 2552675 h 2552675"/>
                  <a:gd name="connsiteX14" fmla="*/ 0 w 2293451"/>
                  <a:gd name="connsiteY14" fmla="*/ 1993880 h 2552675"/>
                  <a:gd name="connsiteX15" fmla="*/ 0 w 2293451"/>
                  <a:gd name="connsiteY15" fmla="*/ 1707338 h 2552675"/>
                  <a:gd name="connsiteX16" fmla="*/ 0 w 2293451"/>
                  <a:gd name="connsiteY16" fmla="*/ 1628783 h 2552675"/>
                  <a:gd name="connsiteX17" fmla="*/ 0 w 2293451"/>
                  <a:gd name="connsiteY17" fmla="*/ 763809 h 2552675"/>
                  <a:gd name="connsiteX18" fmla="*/ 1145713 w 2293451"/>
                  <a:gd name="connsiteY18" fmla="*/ 0 h 2552675"/>
                  <a:gd name="connsiteX19" fmla="*/ 2291426 w 2293451"/>
                  <a:gd name="connsiteY19" fmla="*/ 763809 h 2552675"/>
                  <a:gd name="connsiteX20" fmla="*/ 2293451 w 2293451"/>
                  <a:gd name="connsiteY20" fmla="*/ 763809 h 2552675"/>
                  <a:gd name="connsiteX21" fmla="*/ 2293451 w 2293451"/>
                  <a:gd name="connsiteY21" fmla="*/ 1707338 h 2552675"/>
                  <a:gd name="connsiteX22" fmla="*/ 2291426 w 2293451"/>
                  <a:gd name="connsiteY22" fmla="*/ 1707338 h 2552675"/>
                  <a:gd name="connsiteX23" fmla="*/ 2291426 w 2293451"/>
                  <a:gd name="connsiteY23" fmla="*/ 1993880 h 2552675"/>
                  <a:gd name="connsiteX24" fmla="*/ 1732631 w 2293451"/>
                  <a:gd name="connsiteY24" fmla="*/ 2552675 h 2552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293451" h="2552675">
                    <a:moveTo>
                      <a:pt x="1617970" y="2350103"/>
                    </a:moveTo>
                    <a:cubicBezTo>
                      <a:pt x="1866189" y="2350103"/>
                      <a:pt x="2067410" y="2148882"/>
                      <a:pt x="2067410" y="1900663"/>
                    </a:cubicBezTo>
                    <a:lnTo>
                      <a:pt x="2067410" y="1670197"/>
                    </a:lnTo>
                    <a:lnTo>
                      <a:pt x="2069039" y="1670197"/>
                    </a:lnTo>
                    <a:lnTo>
                      <a:pt x="2069039" y="911316"/>
                    </a:lnTo>
                    <a:lnTo>
                      <a:pt x="2067410" y="911316"/>
                    </a:lnTo>
                    <a:lnTo>
                      <a:pt x="1145912" y="296983"/>
                    </a:lnTo>
                    <a:lnTo>
                      <a:pt x="224413" y="911316"/>
                    </a:lnTo>
                    <a:lnTo>
                      <a:pt x="224413" y="1607015"/>
                    </a:lnTo>
                    <a:lnTo>
                      <a:pt x="224413" y="1670197"/>
                    </a:lnTo>
                    <a:lnTo>
                      <a:pt x="224413" y="1900663"/>
                    </a:lnTo>
                    <a:cubicBezTo>
                      <a:pt x="224413" y="2148882"/>
                      <a:pt x="425634" y="2350103"/>
                      <a:pt x="673853" y="2350103"/>
                    </a:cubicBezTo>
                    <a:close/>
                    <a:moveTo>
                      <a:pt x="1732631" y="2552675"/>
                    </a:moveTo>
                    <a:lnTo>
                      <a:pt x="558795" y="2552675"/>
                    </a:lnTo>
                    <a:cubicBezTo>
                      <a:pt x="250181" y="2552675"/>
                      <a:pt x="0" y="2302494"/>
                      <a:pt x="0" y="1993880"/>
                    </a:cubicBezTo>
                    <a:lnTo>
                      <a:pt x="0" y="1707338"/>
                    </a:lnTo>
                    <a:lnTo>
                      <a:pt x="0" y="1628783"/>
                    </a:lnTo>
                    <a:lnTo>
                      <a:pt x="0" y="763809"/>
                    </a:lnTo>
                    <a:lnTo>
                      <a:pt x="1145713" y="0"/>
                    </a:lnTo>
                    <a:lnTo>
                      <a:pt x="2291426" y="763809"/>
                    </a:lnTo>
                    <a:lnTo>
                      <a:pt x="2293451" y="763809"/>
                    </a:lnTo>
                    <a:lnTo>
                      <a:pt x="2293451" y="1707338"/>
                    </a:lnTo>
                    <a:lnTo>
                      <a:pt x="2291426" y="1707338"/>
                    </a:lnTo>
                    <a:lnTo>
                      <a:pt x="2291426" y="1993880"/>
                    </a:lnTo>
                    <a:cubicBezTo>
                      <a:pt x="2291426" y="2302494"/>
                      <a:pt x="2041245" y="2552675"/>
                      <a:pt x="1732631" y="2552675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A05E971A-5517-4876-9DD0-EF7A1DCE2CBB}"/>
                </a:ext>
              </a:extLst>
            </p:cNvPr>
            <p:cNvSpPr/>
            <p:nvPr/>
          </p:nvSpPr>
          <p:spPr>
            <a:xfrm>
              <a:off x="568875" y="2077147"/>
              <a:ext cx="2185725" cy="15440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1" dirty="0" smtClean="0">
                  <a:solidFill>
                    <a:prstClr val="white"/>
                  </a:solidFill>
                  <a:latin typeface="Calibri"/>
                </a:rPr>
                <a:t>20</a:t>
              </a:r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gerb.png" descr="gerb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2962" y="116632"/>
            <a:ext cx="933334" cy="117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icture 1" descr="C:\Users\mma-econ\Desktop\410px-Coat_of_Arms_of_Gatchina_rayon_(Leningrad_oblast).svg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29083" y="160337"/>
            <a:ext cx="905823" cy="113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5301561"/>
            <a:ext cx="891481" cy="89148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11" y="5301561"/>
            <a:ext cx="891481" cy="89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9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0321232" y="618769"/>
            <a:ext cx="13573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млн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 руб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9081C4A9-3FC4-416B-A4ED-E934BB7A1A07}"/>
              </a:ext>
            </a:extLst>
          </p:cNvPr>
          <p:cNvGrpSpPr/>
          <p:nvPr/>
        </p:nvGrpSpPr>
        <p:grpSpPr>
          <a:xfrm>
            <a:off x="11696294" y="6381328"/>
            <a:ext cx="408557" cy="360040"/>
            <a:chOff x="568875" y="1935831"/>
            <a:chExt cx="2185725" cy="2257792"/>
          </a:xfrm>
        </p:grpSpPr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5656938B-8F64-4D4A-8CD2-EC8287339433}"/>
                </a:ext>
              </a:extLst>
            </p:cNvPr>
            <p:cNvGrpSpPr/>
            <p:nvPr/>
          </p:nvGrpSpPr>
          <p:grpSpPr>
            <a:xfrm>
              <a:off x="647486" y="1935831"/>
              <a:ext cx="2028514" cy="2257792"/>
              <a:chOff x="647486" y="1935831"/>
              <a:chExt cx="2028514" cy="2257792"/>
            </a:xfrm>
          </p:grpSpPr>
          <p:sp>
            <p:nvSpPr>
              <p:cNvPr id="18" name="Полилиния: фигура 6">
                <a:extLst>
                  <a:ext uri="{FF2B5EF4-FFF2-40B4-BE49-F238E27FC236}">
                    <a16:creationId xmlns:a16="http://schemas.microsoft.com/office/drawing/2014/main" id="{5A8D5A46-A55D-4E44-AD1F-1449E7A7B6FA}"/>
                  </a:ext>
                </a:extLst>
              </p:cNvPr>
              <p:cNvSpPr/>
              <p:nvPr/>
            </p:nvSpPr>
            <p:spPr>
              <a:xfrm rot="10800000">
                <a:off x="911117" y="2152141"/>
                <a:ext cx="1501247" cy="1670932"/>
              </a:xfrm>
              <a:custGeom>
                <a:avLst/>
                <a:gdLst>
                  <a:gd name="connsiteX0" fmla="*/ 1147500 w 2297028"/>
                  <a:gd name="connsiteY0" fmla="*/ 0 h 2556656"/>
                  <a:gd name="connsiteX1" fmla="*/ 2295000 w 2297028"/>
                  <a:gd name="connsiteY1" fmla="*/ 765000 h 2556656"/>
                  <a:gd name="connsiteX2" fmla="*/ 2297028 w 2297028"/>
                  <a:gd name="connsiteY2" fmla="*/ 765000 h 2556656"/>
                  <a:gd name="connsiteX3" fmla="*/ 2297028 w 2297028"/>
                  <a:gd name="connsiteY3" fmla="*/ 1710000 h 2556656"/>
                  <a:gd name="connsiteX4" fmla="*/ 2295000 w 2297028"/>
                  <a:gd name="connsiteY4" fmla="*/ 1710000 h 2556656"/>
                  <a:gd name="connsiteX5" fmla="*/ 2295000 w 2297028"/>
                  <a:gd name="connsiteY5" fmla="*/ 1996989 h 2556656"/>
                  <a:gd name="connsiteX6" fmla="*/ 1735333 w 2297028"/>
                  <a:gd name="connsiteY6" fmla="*/ 2556656 h 2556656"/>
                  <a:gd name="connsiteX7" fmla="*/ 559667 w 2297028"/>
                  <a:gd name="connsiteY7" fmla="*/ 2556656 h 2556656"/>
                  <a:gd name="connsiteX8" fmla="*/ 0 w 2297028"/>
                  <a:gd name="connsiteY8" fmla="*/ 1996989 h 2556656"/>
                  <a:gd name="connsiteX9" fmla="*/ 0 w 2297028"/>
                  <a:gd name="connsiteY9" fmla="*/ 1710000 h 2556656"/>
                  <a:gd name="connsiteX10" fmla="*/ 0 w 2297028"/>
                  <a:gd name="connsiteY10" fmla="*/ 1631323 h 2556656"/>
                  <a:gd name="connsiteX11" fmla="*/ 0 w 2297028"/>
                  <a:gd name="connsiteY11" fmla="*/ 765000 h 255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97028" h="2556656">
                    <a:moveTo>
                      <a:pt x="1147500" y="0"/>
                    </a:moveTo>
                    <a:lnTo>
                      <a:pt x="2295000" y="765000"/>
                    </a:lnTo>
                    <a:lnTo>
                      <a:pt x="2297028" y="765000"/>
                    </a:lnTo>
                    <a:lnTo>
                      <a:pt x="2297028" y="1710000"/>
                    </a:lnTo>
                    <a:lnTo>
                      <a:pt x="2295000" y="1710000"/>
                    </a:lnTo>
                    <a:lnTo>
                      <a:pt x="2295000" y="1996989"/>
                    </a:lnTo>
                    <a:cubicBezTo>
                      <a:pt x="2295000" y="2306085"/>
                      <a:pt x="2044429" y="2556656"/>
                      <a:pt x="1735333" y="2556656"/>
                    </a:cubicBezTo>
                    <a:lnTo>
                      <a:pt x="559667" y="2556656"/>
                    </a:lnTo>
                    <a:cubicBezTo>
                      <a:pt x="250571" y="2556656"/>
                      <a:pt x="0" y="2306085"/>
                      <a:pt x="0" y="1996989"/>
                    </a:cubicBezTo>
                    <a:lnTo>
                      <a:pt x="0" y="1710000"/>
                    </a:lnTo>
                    <a:lnTo>
                      <a:pt x="0" y="1631323"/>
                    </a:lnTo>
                    <a:lnTo>
                      <a:pt x="0" y="76500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Полилиния: фигура 12">
                <a:extLst>
                  <a:ext uri="{FF2B5EF4-FFF2-40B4-BE49-F238E27FC236}">
                    <a16:creationId xmlns:a16="http://schemas.microsoft.com/office/drawing/2014/main" id="{E23E0B46-5895-4E95-8007-FBA745E3933D}"/>
                  </a:ext>
                </a:extLst>
              </p:cNvPr>
              <p:cNvSpPr/>
              <p:nvPr/>
            </p:nvSpPr>
            <p:spPr>
              <a:xfrm rot="10800000">
                <a:off x="647486" y="1935831"/>
                <a:ext cx="2028514" cy="2257792"/>
              </a:xfrm>
              <a:custGeom>
                <a:avLst/>
                <a:gdLst>
                  <a:gd name="connsiteX0" fmla="*/ 1617970 w 2293451"/>
                  <a:gd name="connsiteY0" fmla="*/ 2350103 h 2552675"/>
                  <a:gd name="connsiteX1" fmla="*/ 2067410 w 2293451"/>
                  <a:gd name="connsiteY1" fmla="*/ 1900663 h 2552675"/>
                  <a:gd name="connsiteX2" fmla="*/ 2067410 w 2293451"/>
                  <a:gd name="connsiteY2" fmla="*/ 1670197 h 2552675"/>
                  <a:gd name="connsiteX3" fmla="*/ 2069039 w 2293451"/>
                  <a:gd name="connsiteY3" fmla="*/ 1670197 h 2552675"/>
                  <a:gd name="connsiteX4" fmla="*/ 2069039 w 2293451"/>
                  <a:gd name="connsiteY4" fmla="*/ 911316 h 2552675"/>
                  <a:gd name="connsiteX5" fmla="*/ 2067410 w 2293451"/>
                  <a:gd name="connsiteY5" fmla="*/ 911316 h 2552675"/>
                  <a:gd name="connsiteX6" fmla="*/ 1145912 w 2293451"/>
                  <a:gd name="connsiteY6" fmla="*/ 296983 h 2552675"/>
                  <a:gd name="connsiteX7" fmla="*/ 224413 w 2293451"/>
                  <a:gd name="connsiteY7" fmla="*/ 911316 h 2552675"/>
                  <a:gd name="connsiteX8" fmla="*/ 224413 w 2293451"/>
                  <a:gd name="connsiteY8" fmla="*/ 1607015 h 2552675"/>
                  <a:gd name="connsiteX9" fmla="*/ 224413 w 2293451"/>
                  <a:gd name="connsiteY9" fmla="*/ 1670197 h 2552675"/>
                  <a:gd name="connsiteX10" fmla="*/ 224413 w 2293451"/>
                  <a:gd name="connsiteY10" fmla="*/ 1900663 h 2552675"/>
                  <a:gd name="connsiteX11" fmla="*/ 673853 w 2293451"/>
                  <a:gd name="connsiteY11" fmla="*/ 2350103 h 2552675"/>
                  <a:gd name="connsiteX12" fmla="*/ 1732631 w 2293451"/>
                  <a:gd name="connsiteY12" fmla="*/ 2552675 h 2552675"/>
                  <a:gd name="connsiteX13" fmla="*/ 558795 w 2293451"/>
                  <a:gd name="connsiteY13" fmla="*/ 2552675 h 2552675"/>
                  <a:gd name="connsiteX14" fmla="*/ 0 w 2293451"/>
                  <a:gd name="connsiteY14" fmla="*/ 1993880 h 2552675"/>
                  <a:gd name="connsiteX15" fmla="*/ 0 w 2293451"/>
                  <a:gd name="connsiteY15" fmla="*/ 1707338 h 2552675"/>
                  <a:gd name="connsiteX16" fmla="*/ 0 w 2293451"/>
                  <a:gd name="connsiteY16" fmla="*/ 1628783 h 2552675"/>
                  <a:gd name="connsiteX17" fmla="*/ 0 w 2293451"/>
                  <a:gd name="connsiteY17" fmla="*/ 763809 h 2552675"/>
                  <a:gd name="connsiteX18" fmla="*/ 1145713 w 2293451"/>
                  <a:gd name="connsiteY18" fmla="*/ 0 h 2552675"/>
                  <a:gd name="connsiteX19" fmla="*/ 2291426 w 2293451"/>
                  <a:gd name="connsiteY19" fmla="*/ 763809 h 2552675"/>
                  <a:gd name="connsiteX20" fmla="*/ 2293451 w 2293451"/>
                  <a:gd name="connsiteY20" fmla="*/ 763809 h 2552675"/>
                  <a:gd name="connsiteX21" fmla="*/ 2293451 w 2293451"/>
                  <a:gd name="connsiteY21" fmla="*/ 1707338 h 2552675"/>
                  <a:gd name="connsiteX22" fmla="*/ 2291426 w 2293451"/>
                  <a:gd name="connsiteY22" fmla="*/ 1707338 h 2552675"/>
                  <a:gd name="connsiteX23" fmla="*/ 2291426 w 2293451"/>
                  <a:gd name="connsiteY23" fmla="*/ 1993880 h 2552675"/>
                  <a:gd name="connsiteX24" fmla="*/ 1732631 w 2293451"/>
                  <a:gd name="connsiteY24" fmla="*/ 2552675 h 2552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293451" h="2552675">
                    <a:moveTo>
                      <a:pt x="1617970" y="2350103"/>
                    </a:moveTo>
                    <a:cubicBezTo>
                      <a:pt x="1866189" y="2350103"/>
                      <a:pt x="2067410" y="2148882"/>
                      <a:pt x="2067410" y="1900663"/>
                    </a:cubicBezTo>
                    <a:lnTo>
                      <a:pt x="2067410" y="1670197"/>
                    </a:lnTo>
                    <a:lnTo>
                      <a:pt x="2069039" y="1670197"/>
                    </a:lnTo>
                    <a:lnTo>
                      <a:pt x="2069039" y="911316"/>
                    </a:lnTo>
                    <a:lnTo>
                      <a:pt x="2067410" y="911316"/>
                    </a:lnTo>
                    <a:lnTo>
                      <a:pt x="1145912" y="296983"/>
                    </a:lnTo>
                    <a:lnTo>
                      <a:pt x="224413" y="911316"/>
                    </a:lnTo>
                    <a:lnTo>
                      <a:pt x="224413" y="1607015"/>
                    </a:lnTo>
                    <a:lnTo>
                      <a:pt x="224413" y="1670197"/>
                    </a:lnTo>
                    <a:lnTo>
                      <a:pt x="224413" y="1900663"/>
                    </a:lnTo>
                    <a:cubicBezTo>
                      <a:pt x="224413" y="2148882"/>
                      <a:pt x="425634" y="2350103"/>
                      <a:pt x="673853" y="2350103"/>
                    </a:cubicBezTo>
                    <a:close/>
                    <a:moveTo>
                      <a:pt x="1732631" y="2552675"/>
                    </a:moveTo>
                    <a:lnTo>
                      <a:pt x="558795" y="2552675"/>
                    </a:lnTo>
                    <a:cubicBezTo>
                      <a:pt x="250181" y="2552675"/>
                      <a:pt x="0" y="2302494"/>
                      <a:pt x="0" y="1993880"/>
                    </a:cubicBezTo>
                    <a:lnTo>
                      <a:pt x="0" y="1707338"/>
                    </a:lnTo>
                    <a:lnTo>
                      <a:pt x="0" y="1628783"/>
                    </a:lnTo>
                    <a:lnTo>
                      <a:pt x="0" y="763809"/>
                    </a:lnTo>
                    <a:lnTo>
                      <a:pt x="1145713" y="0"/>
                    </a:lnTo>
                    <a:lnTo>
                      <a:pt x="2291426" y="763809"/>
                    </a:lnTo>
                    <a:lnTo>
                      <a:pt x="2293451" y="763809"/>
                    </a:lnTo>
                    <a:lnTo>
                      <a:pt x="2293451" y="1707338"/>
                    </a:lnTo>
                    <a:lnTo>
                      <a:pt x="2291426" y="1707338"/>
                    </a:lnTo>
                    <a:lnTo>
                      <a:pt x="2291426" y="1993880"/>
                    </a:lnTo>
                    <a:cubicBezTo>
                      <a:pt x="2291426" y="2302494"/>
                      <a:pt x="2041245" y="2552675"/>
                      <a:pt x="1732631" y="2552675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A05E971A-5517-4876-9DD0-EF7A1DCE2CBB}"/>
                </a:ext>
              </a:extLst>
            </p:cNvPr>
            <p:cNvSpPr/>
            <p:nvPr/>
          </p:nvSpPr>
          <p:spPr>
            <a:xfrm>
              <a:off x="568875" y="2077147"/>
              <a:ext cx="2185725" cy="15440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Заголовок 1"/>
          <p:cNvSpPr txBox="1">
            <a:spLocks/>
          </p:cNvSpPr>
          <p:nvPr/>
        </p:nvSpPr>
        <p:spPr>
          <a:xfrm>
            <a:off x="459495" y="59536"/>
            <a:ext cx="11078951" cy="68335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ru-RU" sz="23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Доходы бюджета</a:t>
            </a:r>
            <a:br>
              <a:rPr lang="ru-RU" sz="23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3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Гатчинского муниципального района за 2024 год</a:t>
            </a:r>
            <a:endParaRPr lang="ru-RU" sz="23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007697"/>
              </p:ext>
            </p:extLst>
          </p:nvPr>
        </p:nvGraphicFramePr>
        <p:xfrm>
          <a:off x="792924" y="973971"/>
          <a:ext cx="10745522" cy="551882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440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8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7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9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97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4331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algn="ctr" fontAlgn="ctr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за 2023 год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 fontAlgn="ctr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на 2024 год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dirty="0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Исполнено за 2024 год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% исполнения к году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6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9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5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4 437,0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5 842,0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6 399,9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109,5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5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Налоговые доходы, в т. ч. </a:t>
                      </a:r>
                      <a:endParaRPr lang="ru-RU" sz="15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3 982,4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5 357,9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5 777,7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107,8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1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5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2 596,4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3 500,0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3 692,6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105,5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8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5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1 301,5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1 727,0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1 924,4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111,4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4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Неналоговые доходы, в т.ч. </a:t>
                      </a:r>
                      <a:endParaRPr lang="ru-RU" sz="15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454,6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484,1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622,2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128,5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0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Аренда земельных участков</a:t>
                      </a:r>
                      <a:endParaRPr lang="ru-RU" sz="15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159,0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149,1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177,2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118,8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04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Доходы от продажи земельных участков</a:t>
                      </a:r>
                      <a:endParaRPr lang="ru-RU" sz="15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182,1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175,2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263,5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150,4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5799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15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75,4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70,3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71,0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101,1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Безвозмездные поступления, в т.ч. </a:t>
                      </a:r>
                      <a:endParaRPr lang="ru-RU" sz="15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6 512,8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6 824,2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6 729,4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98,6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8869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Дотация на выравнивание бюджетной обеспеченности</a:t>
                      </a:r>
                      <a:endParaRPr lang="ru-RU" sz="15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260,3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277,5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277,5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75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5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1 773,6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1 481,7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1 441,0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97,3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l"/>
                      <a:r>
                        <a:rPr lang="ru-RU" sz="15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5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4 423,7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5 030,4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4 979,2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5888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ИТОГО: </a:t>
                      </a:r>
                      <a:endParaRPr lang="ru-RU" sz="16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10 949,8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12 666,2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13 129,3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103,7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3" name="Picture 1" descr="C:\Users\mma-econ\Desktop\410px-Coat_of_Arms_of_Gatchina_rayon_(Leningrad_oblast)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08" y="95683"/>
            <a:ext cx="695400" cy="86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3324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0857056" y="777321"/>
            <a:ext cx="1152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млн.руб.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081C4A9-3FC4-416B-A4ED-E934BB7A1A07}"/>
              </a:ext>
            </a:extLst>
          </p:cNvPr>
          <p:cNvGrpSpPr/>
          <p:nvPr/>
        </p:nvGrpSpPr>
        <p:grpSpPr>
          <a:xfrm>
            <a:off x="11696294" y="6381328"/>
            <a:ext cx="408557" cy="360040"/>
            <a:chOff x="568875" y="1935831"/>
            <a:chExt cx="2185725" cy="2257792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5656938B-8F64-4D4A-8CD2-EC8287339433}"/>
                </a:ext>
              </a:extLst>
            </p:cNvPr>
            <p:cNvGrpSpPr/>
            <p:nvPr/>
          </p:nvGrpSpPr>
          <p:grpSpPr>
            <a:xfrm>
              <a:off x="647486" y="1935831"/>
              <a:ext cx="2028514" cy="2257792"/>
              <a:chOff x="647486" y="1935831"/>
              <a:chExt cx="2028514" cy="2257792"/>
            </a:xfrm>
          </p:grpSpPr>
          <p:sp>
            <p:nvSpPr>
              <p:cNvPr id="19" name="Полилиния: фигура 6">
                <a:extLst>
                  <a:ext uri="{FF2B5EF4-FFF2-40B4-BE49-F238E27FC236}">
                    <a16:creationId xmlns:a16="http://schemas.microsoft.com/office/drawing/2014/main" id="{5A8D5A46-A55D-4E44-AD1F-1449E7A7B6FA}"/>
                  </a:ext>
                </a:extLst>
              </p:cNvPr>
              <p:cNvSpPr/>
              <p:nvPr/>
            </p:nvSpPr>
            <p:spPr>
              <a:xfrm rot="10800000">
                <a:off x="911117" y="2152141"/>
                <a:ext cx="1501247" cy="1670932"/>
              </a:xfrm>
              <a:custGeom>
                <a:avLst/>
                <a:gdLst>
                  <a:gd name="connsiteX0" fmla="*/ 1147500 w 2297028"/>
                  <a:gd name="connsiteY0" fmla="*/ 0 h 2556656"/>
                  <a:gd name="connsiteX1" fmla="*/ 2295000 w 2297028"/>
                  <a:gd name="connsiteY1" fmla="*/ 765000 h 2556656"/>
                  <a:gd name="connsiteX2" fmla="*/ 2297028 w 2297028"/>
                  <a:gd name="connsiteY2" fmla="*/ 765000 h 2556656"/>
                  <a:gd name="connsiteX3" fmla="*/ 2297028 w 2297028"/>
                  <a:gd name="connsiteY3" fmla="*/ 1710000 h 2556656"/>
                  <a:gd name="connsiteX4" fmla="*/ 2295000 w 2297028"/>
                  <a:gd name="connsiteY4" fmla="*/ 1710000 h 2556656"/>
                  <a:gd name="connsiteX5" fmla="*/ 2295000 w 2297028"/>
                  <a:gd name="connsiteY5" fmla="*/ 1996989 h 2556656"/>
                  <a:gd name="connsiteX6" fmla="*/ 1735333 w 2297028"/>
                  <a:gd name="connsiteY6" fmla="*/ 2556656 h 2556656"/>
                  <a:gd name="connsiteX7" fmla="*/ 559667 w 2297028"/>
                  <a:gd name="connsiteY7" fmla="*/ 2556656 h 2556656"/>
                  <a:gd name="connsiteX8" fmla="*/ 0 w 2297028"/>
                  <a:gd name="connsiteY8" fmla="*/ 1996989 h 2556656"/>
                  <a:gd name="connsiteX9" fmla="*/ 0 w 2297028"/>
                  <a:gd name="connsiteY9" fmla="*/ 1710000 h 2556656"/>
                  <a:gd name="connsiteX10" fmla="*/ 0 w 2297028"/>
                  <a:gd name="connsiteY10" fmla="*/ 1631323 h 2556656"/>
                  <a:gd name="connsiteX11" fmla="*/ 0 w 2297028"/>
                  <a:gd name="connsiteY11" fmla="*/ 765000 h 255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97028" h="2556656">
                    <a:moveTo>
                      <a:pt x="1147500" y="0"/>
                    </a:moveTo>
                    <a:lnTo>
                      <a:pt x="2295000" y="765000"/>
                    </a:lnTo>
                    <a:lnTo>
                      <a:pt x="2297028" y="765000"/>
                    </a:lnTo>
                    <a:lnTo>
                      <a:pt x="2297028" y="1710000"/>
                    </a:lnTo>
                    <a:lnTo>
                      <a:pt x="2295000" y="1710000"/>
                    </a:lnTo>
                    <a:lnTo>
                      <a:pt x="2295000" y="1996989"/>
                    </a:lnTo>
                    <a:cubicBezTo>
                      <a:pt x="2295000" y="2306085"/>
                      <a:pt x="2044429" y="2556656"/>
                      <a:pt x="1735333" y="2556656"/>
                    </a:cubicBezTo>
                    <a:lnTo>
                      <a:pt x="559667" y="2556656"/>
                    </a:lnTo>
                    <a:cubicBezTo>
                      <a:pt x="250571" y="2556656"/>
                      <a:pt x="0" y="2306085"/>
                      <a:pt x="0" y="1996989"/>
                    </a:cubicBezTo>
                    <a:lnTo>
                      <a:pt x="0" y="1710000"/>
                    </a:lnTo>
                    <a:lnTo>
                      <a:pt x="0" y="1631323"/>
                    </a:lnTo>
                    <a:lnTo>
                      <a:pt x="0" y="76500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Полилиния: фигура 12">
                <a:extLst>
                  <a:ext uri="{FF2B5EF4-FFF2-40B4-BE49-F238E27FC236}">
                    <a16:creationId xmlns:a16="http://schemas.microsoft.com/office/drawing/2014/main" id="{E23E0B46-5895-4E95-8007-FBA745E3933D}"/>
                  </a:ext>
                </a:extLst>
              </p:cNvPr>
              <p:cNvSpPr/>
              <p:nvPr/>
            </p:nvSpPr>
            <p:spPr>
              <a:xfrm rot="10800000">
                <a:off x="647486" y="1935831"/>
                <a:ext cx="2028514" cy="2257792"/>
              </a:xfrm>
              <a:custGeom>
                <a:avLst/>
                <a:gdLst>
                  <a:gd name="connsiteX0" fmla="*/ 1617970 w 2293451"/>
                  <a:gd name="connsiteY0" fmla="*/ 2350103 h 2552675"/>
                  <a:gd name="connsiteX1" fmla="*/ 2067410 w 2293451"/>
                  <a:gd name="connsiteY1" fmla="*/ 1900663 h 2552675"/>
                  <a:gd name="connsiteX2" fmla="*/ 2067410 w 2293451"/>
                  <a:gd name="connsiteY2" fmla="*/ 1670197 h 2552675"/>
                  <a:gd name="connsiteX3" fmla="*/ 2069039 w 2293451"/>
                  <a:gd name="connsiteY3" fmla="*/ 1670197 h 2552675"/>
                  <a:gd name="connsiteX4" fmla="*/ 2069039 w 2293451"/>
                  <a:gd name="connsiteY4" fmla="*/ 911316 h 2552675"/>
                  <a:gd name="connsiteX5" fmla="*/ 2067410 w 2293451"/>
                  <a:gd name="connsiteY5" fmla="*/ 911316 h 2552675"/>
                  <a:gd name="connsiteX6" fmla="*/ 1145912 w 2293451"/>
                  <a:gd name="connsiteY6" fmla="*/ 296983 h 2552675"/>
                  <a:gd name="connsiteX7" fmla="*/ 224413 w 2293451"/>
                  <a:gd name="connsiteY7" fmla="*/ 911316 h 2552675"/>
                  <a:gd name="connsiteX8" fmla="*/ 224413 w 2293451"/>
                  <a:gd name="connsiteY8" fmla="*/ 1607015 h 2552675"/>
                  <a:gd name="connsiteX9" fmla="*/ 224413 w 2293451"/>
                  <a:gd name="connsiteY9" fmla="*/ 1670197 h 2552675"/>
                  <a:gd name="connsiteX10" fmla="*/ 224413 w 2293451"/>
                  <a:gd name="connsiteY10" fmla="*/ 1900663 h 2552675"/>
                  <a:gd name="connsiteX11" fmla="*/ 673853 w 2293451"/>
                  <a:gd name="connsiteY11" fmla="*/ 2350103 h 2552675"/>
                  <a:gd name="connsiteX12" fmla="*/ 1732631 w 2293451"/>
                  <a:gd name="connsiteY12" fmla="*/ 2552675 h 2552675"/>
                  <a:gd name="connsiteX13" fmla="*/ 558795 w 2293451"/>
                  <a:gd name="connsiteY13" fmla="*/ 2552675 h 2552675"/>
                  <a:gd name="connsiteX14" fmla="*/ 0 w 2293451"/>
                  <a:gd name="connsiteY14" fmla="*/ 1993880 h 2552675"/>
                  <a:gd name="connsiteX15" fmla="*/ 0 w 2293451"/>
                  <a:gd name="connsiteY15" fmla="*/ 1707338 h 2552675"/>
                  <a:gd name="connsiteX16" fmla="*/ 0 w 2293451"/>
                  <a:gd name="connsiteY16" fmla="*/ 1628783 h 2552675"/>
                  <a:gd name="connsiteX17" fmla="*/ 0 w 2293451"/>
                  <a:gd name="connsiteY17" fmla="*/ 763809 h 2552675"/>
                  <a:gd name="connsiteX18" fmla="*/ 1145713 w 2293451"/>
                  <a:gd name="connsiteY18" fmla="*/ 0 h 2552675"/>
                  <a:gd name="connsiteX19" fmla="*/ 2291426 w 2293451"/>
                  <a:gd name="connsiteY19" fmla="*/ 763809 h 2552675"/>
                  <a:gd name="connsiteX20" fmla="*/ 2293451 w 2293451"/>
                  <a:gd name="connsiteY20" fmla="*/ 763809 h 2552675"/>
                  <a:gd name="connsiteX21" fmla="*/ 2293451 w 2293451"/>
                  <a:gd name="connsiteY21" fmla="*/ 1707338 h 2552675"/>
                  <a:gd name="connsiteX22" fmla="*/ 2291426 w 2293451"/>
                  <a:gd name="connsiteY22" fmla="*/ 1707338 h 2552675"/>
                  <a:gd name="connsiteX23" fmla="*/ 2291426 w 2293451"/>
                  <a:gd name="connsiteY23" fmla="*/ 1993880 h 2552675"/>
                  <a:gd name="connsiteX24" fmla="*/ 1732631 w 2293451"/>
                  <a:gd name="connsiteY24" fmla="*/ 2552675 h 2552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293451" h="2552675">
                    <a:moveTo>
                      <a:pt x="1617970" y="2350103"/>
                    </a:moveTo>
                    <a:cubicBezTo>
                      <a:pt x="1866189" y="2350103"/>
                      <a:pt x="2067410" y="2148882"/>
                      <a:pt x="2067410" y="1900663"/>
                    </a:cubicBezTo>
                    <a:lnTo>
                      <a:pt x="2067410" y="1670197"/>
                    </a:lnTo>
                    <a:lnTo>
                      <a:pt x="2069039" y="1670197"/>
                    </a:lnTo>
                    <a:lnTo>
                      <a:pt x="2069039" y="911316"/>
                    </a:lnTo>
                    <a:lnTo>
                      <a:pt x="2067410" y="911316"/>
                    </a:lnTo>
                    <a:lnTo>
                      <a:pt x="1145912" y="296983"/>
                    </a:lnTo>
                    <a:lnTo>
                      <a:pt x="224413" y="911316"/>
                    </a:lnTo>
                    <a:lnTo>
                      <a:pt x="224413" y="1607015"/>
                    </a:lnTo>
                    <a:lnTo>
                      <a:pt x="224413" y="1670197"/>
                    </a:lnTo>
                    <a:lnTo>
                      <a:pt x="224413" y="1900663"/>
                    </a:lnTo>
                    <a:cubicBezTo>
                      <a:pt x="224413" y="2148882"/>
                      <a:pt x="425634" y="2350103"/>
                      <a:pt x="673853" y="2350103"/>
                    </a:cubicBezTo>
                    <a:close/>
                    <a:moveTo>
                      <a:pt x="1732631" y="2552675"/>
                    </a:moveTo>
                    <a:lnTo>
                      <a:pt x="558795" y="2552675"/>
                    </a:lnTo>
                    <a:cubicBezTo>
                      <a:pt x="250181" y="2552675"/>
                      <a:pt x="0" y="2302494"/>
                      <a:pt x="0" y="1993880"/>
                    </a:cubicBezTo>
                    <a:lnTo>
                      <a:pt x="0" y="1707338"/>
                    </a:lnTo>
                    <a:lnTo>
                      <a:pt x="0" y="1628783"/>
                    </a:lnTo>
                    <a:lnTo>
                      <a:pt x="0" y="763809"/>
                    </a:lnTo>
                    <a:lnTo>
                      <a:pt x="1145713" y="0"/>
                    </a:lnTo>
                    <a:lnTo>
                      <a:pt x="2291426" y="763809"/>
                    </a:lnTo>
                    <a:lnTo>
                      <a:pt x="2293451" y="763809"/>
                    </a:lnTo>
                    <a:lnTo>
                      <a:pt x="2293451" y="1707338"/>
                    </a:lnTo>
                    <a:lnTo>
                      <a:pt x="2291426" y="1707338"/>
                    </a:lnTo>
                    <a:lnTo>
                      <a:pt x="2291426" y="1993880"/>
                    </a:lnTo>
                    <a:cubicBezTo>
                      <a:pt x="2291426" y="2302494"/>
                      <a:pt x="2041245" y="2552675"/>
                      <a:pt x="1732631" y="2552675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A05E971A-5517-4876-9DD0-EF7A1DCE2CBB}"/>
                </a:ext>
              </a:extLst>
            </p:cNvPr>
            <p:cNvSpPr/>
            <p:nvPr/>
          </p:nvSpPr>
          <p:spPr>
            <a:xfrm>
              <a:off x="568875" y="2077147"/>
              <a:ext cx="2185725" cy="15440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1" dirty="0">
                  <a:solidFill>
                    <a:prstClr val="white"/>
                  </a:solidFill>
                  <a:latin typeface="Calibri"/>
                </a:rPr>
                <a:t>4</a:t>
              </a:r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442257"/>
              </p:ext>
            </p:extLst>
          </p:nvPr>
        </p:nvGraphicFramePr>
        <p:xfrm>
          <a:off x="491234" y="1115875"/>
          <a:ext cx="11254340" cy="559518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916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2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716019552"/>
                    </a:ext>
                  </a:extLst>
                </a:gridCol>
                <a:gridCol w="1473110">
                  <a:extLst>
                    <a:ext uri="{9D8B030D-6E8A-4147-A177-3AD203B41FA5}">
                      <a16:colId xmlns:a16="http://schemas.microsoft.com/office/drawing/2014/main" val="2423200569"/>
                    </a:ext>
                  </a:extLst>
                </a:gridCol>
              </a:tblGrid>
              <a:tr h="728949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Наименование муниципальных программ</a:t>
                      </a:r>
                      <a:endParaRPr lang="ru-RU" sz="16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algn="ctr" fontAlgn="ctr"/>
                      <a:r>
                        <a:rPr lang="ru-RU" sz="16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на 202</a:t>
                      </a:r>
                      <a:r>
                        <a:rPr lang="en-US" sz="16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 fontAlgn="ctr"/>
                      <a:r>
                        <a:rPr lang="ru-RU" sz="16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algn="ctr" fontAlgn="ctr"/>
                      <a:r>
                        <a:rPr lang="ru-RU" sz="1600" b="1" i="0" u="none" strike="noStrike" kern="1200" dirty="0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за 2024 год</a:t>
                      </a:r>
                      <a:endParaRPr lang="ru-RU" sz="1600" b="1" i="0" u="none" strike="noStrike" kern="120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pPr algn="ctr" fontAlgn="ctr"/>
                      <a:r>
                        <a:rPr lang="ru-RU" sz="16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6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Удельный вес, (%)</a:t>
                      </a:r>
                      <a:endParaRPr lang="ru-RU" sz="16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8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Современное образование</a:t>
                      </a:r>
                      <a:endParaRPr lang="ru-RU" sz="14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7 321,6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8 264,1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8 175,7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98,9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62,0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32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Обеспечение устойчивого функционирования коммунальной, инженерной и транспортной инфраструктуры и повышение энергоэффективности</a:t>
                      </a:r>
                      <a:endParaRPr lang="ru-RU" sz="14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780,9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1 550,8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1 485,2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95,8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11,4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9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Развитие культуры</a:t>
                      </a:r>
                      <a:endParaRPr lang="ru-RU" sz="14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601,3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806,9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806,7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8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Эффективное управление финансами</a:t>
                      </a:r>
                      <a:endParaRPr lang="ru-RU" sz="14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455,8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519,8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519,8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4196849"/>
                  </a:ext>
                </a:extLst>
              </a:tr>
              <a:tr h="3013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Развитие физической культуры и спорта</a:t>
                      </a:r>
                      <a:endParaRPr lang="ru-RU" sz="14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100,9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448,3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417,1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93,0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63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Создание условий для обеспечения определенных категорий граждан жилыми помещениями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179,9</a:t>
                      </a:r>
                      <a:endParaRPr lang="ru-RU" sz="1800" b="0" i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220,8</a:t>
                      </a:r>
                      <a:endParaRPr lang="ru-RU" sz="1800" b="0" i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212,7</a:t>
                      </a:r>
                      <a:endParaRPr lang="ru-RU" sz="1800" b="1" i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96,3</a:t>
                      </a:r>
                      <a:endParaRPr lang="ru-RU" sz="1800" b="0" i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4946396"/>
                  </a:ext>
                </a:extLst>
              </a:tr>
              <a:tr h="2826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Обеспечение комплексной безопасности</a:t>
                      </a:r>
                      <a:endParaRPr lang="ru-RU" sz="14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81,9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118,2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116,6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98,6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32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Стимулирование экономической активности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123,7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72,7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66,4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91,3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7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Устойчивое общественное развитие</a:t>
                      </a:r>
                      <a:endParaRPr lang="ru-RU" sz="14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37,2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51,0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50,4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98,8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6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Развитие сельского хозяйства</a:t>
                      </a:r>
                      <a:endParaRPr lang="ru-RU" sz="14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34,8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39,3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39,3</a:t>
                      </a:r>
                      <a:endParaRPr lang="ru-RU" sz="1800" b="1" i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8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1025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Итого: Программные расходы </a:t>
                      </a:r>
                      <a:endParaRPr lang="ru-RU" sz="14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9 718,0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12 091,9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11 889,9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98,3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90,2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Итого: Непрограммные расходы</a:t>
                      </a:r>
                      <a:endParaRPr lang="ru-RU" sz="14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698,7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1 328,5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1 286,0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96,8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9,8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ВСЕГО расходы:</a:t>
                      </a:r>
                      <a:endParaRPr lang="ru-RU" sz="14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10 416,7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13 420,4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13 175,9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98,2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914424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968654" y="56732"/>
            <a:ext cx="80405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Гатчинского муниципального района в разрезе  муниципальных программ за </a:t>
            </a:r>
            <a:r>
              <a:rPr lang="ru-RU" sz="2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2024 год</a:t>
            </a:r>
          </a:p>
        </p:txBody>
      </p:sp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C1D0FD1C-F474-C91A-FAB9-3808D39B73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5905419"/>
              </p:ext>
            </p:extLst>
          </p:nvPr>
        </p:nvGraphicFramePr>
        <p:xfrm>
          <a:off x="191344" y="116632"/>
          <a:ext cx="3654006" cy="108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0437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1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Прямая соединительная линия 125">
            <a:extLst>
              <a:ext uri="{FF2B5EF4-FFF2-40B4-BE49-F238E27FC236}">
                <a16:creationId xmlns:a16="http://schemas.microsoft.com/office/drawing/2014/main" id="{CFD8121B-74E6-B68B-6768-943EC5EFBA5E}"/>
              </a:ext>
            </a:extLst>
          </p:cNvPr>
          <p:cNvCxnSpPr>
            <a:cxnSpLocks/>
            <a:stCxn id="60" idx="2"/>
            <a:endCxn id="51" idx="2"/>
          </p:cNvCxnSpPr>
          <p:nvPr/>
        </p:nvCxnSpPr>
        <p:spPr>
          <a:xfrm>
            <a:off x="3414284" y="3702924"/>
            <a:ext cx="419249" cy="79631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>
            <a:extLst>
              <a:ext uri="{FF2B5EF4-FFF2-40B4-BE49-F238E27FC236}">
                <a16:creationId xmlns:a16="http://schemas.microsoft.com/office/drawing/2014/main" id="{CFD8121B-74E6-B68B-6768-943EC5EFBA5E}"/>
              </a:ext>
            </a:extLst>
          </p:cNvPr>
          <p:cNvCxnSpPr>
            <a:cxnSpLocks/>
            <a:stCxn id="51" idx="6"/>
            <a:endCxn id="105" idx="2"/>
          </p:cNvCxnSpPr>
          <p:nvPr/>
        </p:nvCxnSpPr>
        <p:spPr>
          <a:xfrm flipV="1">
            <a:off x="8548859" y="3702923"/>
            <a:ext cx="278408" cy="79632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:a16="http://schemas.microsoft.com/office/drawing/2014/main" id="{CFD8121B-74E6-B68B-6768-943EC5EFBA5E}"/>
              </a:ext>
            </a:extLst>
          </p:cNvPr>
          <p:cNvCxnSpPr>
            <a:cxnSpLocks/>
          </p:cNvCxnSpPr>
          <p:nvPr/>
        </p:nvCxnSpPr>
        <p:spPr>
          <a:xfrm flipH="1">
            <a:off x="3870370" y="4545213"/>
            <a:ext cx="520430" cy="442855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>
            <a:extLst>
              <a:ext uri="{FF2B5EF4-FFF2-40B4-BE49-F238E27FC236}">
                <a16:creationId xmlns:a16="http://schemas.microsoft.com/office/drawing/2014/main" id="{CFD8121B-74E6-B68B-6768-943EC5EFBA5E}"/>
              </a:ext>
            </a:extLst>
          </p:cNvPr>
          <p:cNvCxnSpPr>
            <a:cxnSpLocks/>
            <a:endCxn id="79" idx="4"/>
          </p:cNvCxnSpPr>
          <p:nvPr/>
        </p:nvCxnSpPr>
        <p:spPr>
          <a:xfrm>
            <a:off x="6260783" y="2243557"/>
            <a:ext cx="1" cy="390953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CFD8121B-74E6-B68B-6768-943EC5EFBA5E}"/>
              </a:ext>
            </a:extLst>
          </p:cNvPr>
          <p:cNvCxnSpPr>
            <a:cxnSpLocks/>
          </p:cNvCxnSpPr>
          <p:nvPr/>
        </p:nvCxnSpPr>
        <p:spPr>
          <a:xfrm>
            <a:off x="6275276" y="4891487"/>
            <a:ext cx="2666" cy="496094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CFD8121B-74E6-B68B-6768-943EC5EFBA5E}"/>
              </a:ext>
            </a:extLst>
          </p:cNvPr>
          <p:cNvCxnSpPr>
            <a:cxnSpLocks/>
          </p:cNvCxnSpPr>
          <p:nvPr/>
        </p:nvCxnSpPr>
        <p:spPr>
          <a:xfrm flipH="1">
            <a:off x="7871771" y="2351165"/>
            <a:ext cx="943946" cy="604147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CFD8121B-74E6-B68B-6768-943EC5EFBA5E}"/>
              </a:ext>
            </a:extLst>
          </p:cNvPr>
          <p:cNvCxnSpPr>
            <a:cxnSpLocks/>
          </p:cNvCxnSpPr>
          <p:nvPr/>
        </p:nvCxnSpPr>
        <p:spPr>
          <a:xfrm>
            <a:off x="7846021" y="4568695"/>
            <a:ext cx="631405" cy="497534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"/>
          <p:cNvSpPr/>
          <p:nvPr/>
        </p:nvSpPr>
        <p:spPr>
          <a:xfrm>
            <a:off x="976715" y="974054"/>
            <a:ext cx="3539925" cy="1396535"/>
          </a:xfrm>
          <a:prstGeom prst="roundRect">
            <a:avLst/>
          </a:prstGeom>
          <a:solidFill>
            <a:schemeClr val="bg1">
              <a:lumMod val="85000"/>
              <a:alpha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Дошкольное образование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2 524,5 млн.руб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r>
              <a:rPr lang="ru-RU" sz="1500" dirty="0">
                <a:solidFill>
                  <a:srgbClr val="44546A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38 детских садов</a:t>
            </a:r>
          </a:p>
          <a:p>
            <a:pPr algn="ctr">
              <a:defRPr/>
            </a:pPr>
            <a:r>
              <a:rPr lang="ru-RU" sz="1500" dirty="0">
                <a:solidFill>
                  <a:srgbClr val="44546A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14 подразделений в школах</a:t>
            </a:r>
          </a:p>
          <a:p>
            <a:pPr algn="ctr">
              <a:defRPr/>
            </a:pPr>
            <a:r>
              <a:rPr lang="ru-RU" sz="1500" dirty="0">
                <a:solidFill>
                  <a:srgbClr val="44546A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9 385 воспитанников</a:t>
            </a:r>
          </a:p>
          <a:p>
            <a:pPr algn="ctr">
              <a:defRPr/>
            </a:pPr>
            <a:r>
              <a:rPr lang="ru-RU" sz="1500" dirty="0">
                <a:solidFill>
                  <a:srgbClr val="44546A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1714 работников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912314" y="2537016"/>
            <a:ext cx="3230131" cy="2195272"/>
          </a:xfrm>
          <a:prstGeom prst="roundRect">
            <a:avLst/>
          </a:prstGeom>
          <a:solidFill>
            <a:schemeClr val="bg1">
              <a:lumMod val="85000"/>
              <a:alpha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Отраслевые</a:t>
            </a:r>
            <a:r>
              <a:rPr kumimoji="0" lang="ru-RU" sz="1500" b="1" i="0" u="none" strike="noStrike" kern="1200" cap="none" spc="0" normalizeH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проекты: </a:t>
            </a:r>
            <a:r>
              <a:rPr lang="ru-RU" sz="1500" b="1" dirty="0" smtClean="0">
                <a:solidFill>
                  <a:srgbClr val="44546A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Укрепление материально-технической </a:t>
            </a:r>
            <a:r>
              <a:rPr lang="ru-RU" sz="1500" b="1" dirty="0">
                <a:solidFill>
                  <a:srgbClr val="44546A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базы: </a:t>
            </a:r>
            <a:endParaRPr lang="ru-RU" sz="1500" b="1" dirty="0" smtClean="0">
              <a:solidFill>
                <a:srgbClr val="44546A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дошкольного образования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</a:t>
            </a:r>
            <a:r>
              <a:rPr lang="ru-RU" sz="1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164,4 млн.руб.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дополнительного образования 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 </a:t>
            </a:r>
            <a:r>
              <a:rPr lang="ru-RU" sz="1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366,3 млн.руб. 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02366" y="4982267"/>
            <a:ext cx="4568563" cy="1594167"/>
          </a:xfrm>
          <a:prstGeom prst="roundRect">
            <a:avLst/>
          </a:prstGeom>
          <a:solidFill>
            <a:schemeClr val="bg1">
              <a:lumMod val="85000"/>
              <a:alpha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Региональные проекты: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dirty="0" smtClean="0">
                <a:solidFill>
                  <a:srgbClr val="44546A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«Современная школа» - </a:t>
            </a:r>
            <a:r>
              <a:rPr lang="ru-RU" sz="1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1 073,0 </a:t>
            </a:r>
            <a:r>
              <a:rPr lang="ru-RU" sz="15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м.р</a:t>
            </a:r>
            <a:r>
              <a:rPr lang="ru-RU" sz="1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dirty="0" smtClean="0">
                <a:solidFill>
                  <a:srgbClr val="44546A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</a:t>
            </a:r>
            <a:r>
              <a:rPr lang="ru-RU" sz="1500" dirty="0">
                <a:solidFill>
                  <a:srgbClr val="44546A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Успех каждого ребенка» – </a:t>
            </a:r>
            <a:r>
              <a:rPr lang="ru-RU" sz="15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997,8м.р</a:t>
            </a:r>
            <a:r>
              <a:rPr lang="ru-RU" sz="1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ru-RU" sz="1500" dirty="0" smtClean="0">
                <a:solidFill>
                  <a:srgbClr val="44546A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«Цифровая образовательная среда» - </a:t>
            </a:r>
            <a:r>
              <a:rPr lang="ru-RU" sz="15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14,2м.р</a:t>
            </a:r>
            <a:r>
              <a:rPr lang="ru-RU" sz="1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dirty="0" smtClean="0">
                <a:solidFill>
                  <a:srgbClr val="44546A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«Патриотическое воспитание граждан РФ» - </a:t>
            </a:r>
            <a:r>
              <a:rPr lang="ru-RU" sz="15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12,4м.р</a:t>
            </a:r>
            <a:r>
              <a:rPr lang="ru-RU" sz="1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082068" y="5428104"/>
            <a:ext cx="2454092" cy="1070470"/>
          </a:xfrm>
          <a:prstGeom prst="roundRect">
            <a:avLst/>
          </a:prstGeom>
          <a:solidFill>
            <a:schemeClr val="bg1">
              <a:lumMod val="85000"/>
              <a:alpha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Содействие развитию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181,2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млн.руб.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853172" y="4982267"/>
            <a:ext cx="4191356" cy="1568704"/>
          </a:xfrm>
          <a:prstGeom prst="roundRect">
            <a:avLst/>
          </a:prstGeom>
          <a:solidFill>
            <a:schemeClr val="bg1">
              <a:lumMod val="85000"/>
              <a:alpha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Социальная защита прав детей сирот и детей,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оставшихся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без попечения родителей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132,4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млн.руб.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468249" y="965693"/>
            <a:ext cx="3288247" cy="1356699"/>
          </a:xfrm>
          <a:prstGeom prst="roundRect">
            <a:avLst/>
          </a:prstGeom>
          <a:solidFill>
            <a:schemeClr val="bg1">
              <a:lumMod val="85000"/>
              <a:alpha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Дополнительное образование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494,8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млн.руб.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учреждений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19 581обучающихся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254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работников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76390" y="2606246"/>
            <a:ext cx="3322367" cy="2140364"/>
          </a:xfrm>
          <a:prstGeom prst="roundRect">
            <a:avLst/>
          </a:prstGeom>
          <a:solidFill>
            <a:schemeClr val="bg1">
              <a:lumMod val="85000"/>
              <a:alpha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Организация отдыха и оздоровление детей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71,8 млн.руб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(МАУ ДОЛ «Лесная сказка»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723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отдыхающих; дневные лагеря на базе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школ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2 531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ребенок;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дети-инвалиды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 8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человек, 250 детей участников СВО)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682342" y="777031"/>
            <a:ext cx="3491883" cy="1442731"/>
          </a:xfrm>
          <a:prstGeom prst="roundRect">
            <a:avLst/>
          </a:prstGeom>
          <a:solidFill>
            <a:schemeClr val="bg1">
              <a:lumMod val="85000"/>
              <a:alpha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Начальное, основное,</a:t>
            </a:r>
            <a:r>
              <a:rPr kumimoji="0" lang="ru-RU" sz="1500" b="1" i="0" u="none" strike="noStrike" kern="1200" cap="none" spc="0" normalizeH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среднее общее образование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3 139,6 млн.руб.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dirty="0">
                <a:solidFill>
                  <a:srgbClr val="44546A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39 школ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dirty="0">
                <a:solidFill>
                  <a:srgbClr val="44546A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22 621 обучающийся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dirty="0">
                <a:solidFill>
                  <a:srgbClr val="44546A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2 179 работников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871864" y="-7799"/>
            <a:ext cx="727310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Расходы на </a:t>
            </a: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современное образование в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Гатчинском муниципальном районе составили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 </a:t>
            </a:r>
            <a:r>
              <a:rPr lang="ru-RU" sz="25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175,7 </a:t>
            </a:r>
            <a:r>
              <a:rPr lang="ru-RU" sz="25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44" name="Пятиугольник 43"/>
          <p:cNvSpPr/>
          <p:nvPr/>
        </p:nvSpPr>
        <p:spPr>
          <a:xfrm>
            <a:off x="932843" y="54863"/>
            <a:ext cx="3308010" cy="676322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СОВРЕМЕННОЕ ОБРАЗОВАНИЕ</a:t>
            </a:r>
            <a:endParaRPr lang="ru-RU" sz="20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CFD8121B-74E6-B68B-6768-943EC5EFBA5E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3891362" y="2466214"/>
            <a:ext cx="393363" cy="359546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4">
            <a:extLst>
              <a:ext uri="{FF2B5EF4-FFF2-40B4-BE49-F238E27FC236}">
                <a16:creationId xmlns:a16="http://schemas.microsoft.com/office/drawing/2014/main" id="{BBD88DC5-F838-59F5-D230-6E0143478252}"/>
              </a:ext>
            </a:extLst>
          </p:cNvPr>
          <p:cNvSpPr/>
          <p:nvPr/>
        </p:nvSpPr>
        <p:spPr>
          <a:xfrm>
            <a:off x="3833533" y="2617139"/>
            <a:ext cx="4715326" cy="2330831"/>
          </a:xfrm>
          <a:prstGeom prst="ellipse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2" name="Oval 5">
            <a:extLst>
              <a:ext uri="{FF2B5EF4-FFF2-40B4-BE49-F238E27FC236}">
                <a16:creationId xmlns:a16="http://schemas.microsoft.com/office/drawing/2014/main" id="{EF0F1D20-E2D4-0480-582F-4B997082EA04}"/>
              </a:ext>
            </a:extLst>
          </p:cNvPr>
          <p:cNvSpPr/>
          <p:nvPr/>
        </p:nvSpPr>
        <p:spPr>
          <a:xfrm>
            <a:off x="4071044" y="2785337"/>
            <a:ext cx="4258591" cy="1972416"/>
          </a:xfrm>
          <a:prstGeom prst="ellipse">
            <a:avLst/>
          </a:prstGeom>
          <a:solidFill>
            <a:schemeClr val="bg1">
              <a:alpha val="70000"/>
            </a:schemeClr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58" name="Group 11">
            <a:extLst>
              <a:ext uri="{FF2B5EF4-FFF2-40B4-BE49-F238E27FC236}">
                <a16:creationId xmlns:a16="http://schemas.microsoft.com/office/drawing/2014/main" id="{AF2BE79D-31BB-B58F-1B90-7AF80B0597B2}"/>
              </a:ext>
            </a:extLst>
          </p:cNvPr>
          <p:cNvGrpSpPr/>
          <p:nvPr/>
        </p:nvGrpSpPr>
        <p:grpSpPr>
          <a:xfrm>
            <a:off x="3353320" y="3558908"/>
            <a:ext cx="292021" cy="288032"/>
            <a:chOff x="6657557" y="1620255"/>
            <a:chExt cx="911927" cy="91192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Oval 12">
              <a:extLst>
                <a:ext uri="{FF2B5EF4-FFF2-40B4-BE49-F238E27FC236}">
                  <a16:creationId xmlns:a16="http://schemas.microsoft.com/office/drawing/2014/main" id="{23D9326E-9DBA-92D6-5159-5E12870CAEF4}"/>
                </a:ext>
              </a:extLst>
            </p:cNvPr>
            <p:cNvSpPr/>
            <p:nvPr/>
          </p:nvSpPr>
          <p:spPr>
            <a:xfrm>
              <a:off x="6657557" y="1620255"/>
              <a:ext cx="911927" cy="911927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0" name="Oval 13">
              <a:extLst>
                <a:ext uri="{FF2B5EF4-FFF2-40B4-BE49-F238E27FC236}">
                  <a16:creationId xmlns:a16="http://schemas.microsoft.com/office/drawing/2014/main" id="{BAFDA86B-2852-55D8-E25D-6BAA04E6A8C6}"/>
                </a:ext>
              </a:extLst>
            </p:cNvPr>
            <p:cNvSpPr/>
            <p:nvPr/>
          </p:nvSpPr>
          <p:spPr>
            <a:xfrm>
              <a:off x="6847937" y="1806661"/>
              <a:ext cx="503161" cy="53911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57200" indent="-457200" algn="ctr">
                <a:buFont typeface="Wingdings" panose="05000000000000000000" pitchFamily="2" charset="2"/>
                <a:buChar char="ü"/>
              </a:pPr>
              <a:endParaRPr lang="ko-KR" altLang="en-US" sz="2700" dirty="0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8052B341-D0FD-337D-3637-75D64112902B}"/>
              </a:ext>
            </a:extLst>
          </p:cNvPr>
          <p:cNvSpPr txBox="1"/>
          <p:nvPr/>
        </p:nvSpPr>
        <p:spPr>
          <a:xfrm>
            <a:off x="4217754" y="2951674"/>
            <a:ext cx="3943969" cy="14311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2500" b="1" dirty="0" smtClean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8 </a:t>
            </a:r>
            <a:r>
              <a:rPr lang="ru-RU" altLang="ko-KR" sz="2500" b="1" dirty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175,7 млн.руб. </a:t>
            </a:r>
          </a:p>
          <a:p>
            <a:pPr algn="ctr"/>
            <a:r>
              <a:rPr lang="ru-RU" altLang="ko-KR" sz="1400" b="1" dirty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в </a:t>
            </a:r>
            <a:r>
              <a:rPr lang="ru-RU" altLang="ko-KR" sz="1400" b="1" dirty="0" err="1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т.ч</a:t>
            </a:r>
            <a:r>
              <a:rPr lang="ru-RU" altLang="ko-KR" sz="1400" b="1" dirty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. за счет средств:</a:t>
            </a:r>
          </a:p>
          <a:p>
            <a:pPr algn="ctr"/>
            <a:r>
              <a:rPr lang="ru-RU" altLang="ko-KR" sz="1600" b="1" dirty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ФБ – 410,3 млн.руб. (5,0%) </a:t>
            </a:r>
          </a:p>
          <a:p>
            <a:pPr algn="ctr"/>
            <a:r>
              <a:rPr lang="ru-RU" altLang="ko-KR" sz="1600" b="1" dirty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ОБ – 5 283,9 млн.руб.(64,6%)</a:t>
            </a:r>
          </a:p>
          <a:p>
            <a:pPr algn="ctr"/>
            <a:r>
              <a:rPr lang="ru-RU" altLang="ko-KR" sz="1600" b="1" dirty="0">
                <a:solidFill>
                  <a:srgbClr val="5F443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МБ – 2 481,6 млн.руб. (30,4%)</a:t>
            </a:r>
          </a:p>
        </p:txBody>
      </p:sp>
      <p:sp>
        <p:nvSpPr>
          <p:cNvPr id="39" name="Oval 7">
            <a:extLst>
              <a:ext uri="{FF2B5EF4-FFF2-40B4-BE49-F238E27FC236}">
                <a16:creationId xmlns:a16="http://schemas.microsoft.com/office/drawing/2014/main" id="{58F071B2-52DC-BF85-0894-D6ECFF96A61B}"/>
              </a:ext>
            </a:extLst>
          </p:cNvPr>
          <p:cNvSpPr/>
          <p:nvPr/>
        </p:nvSpPr>
        <p:spPr>
          <a:xfrm>
            <a:off x="4244935" y="2787110"/>
            <a:ext cx="271705" cy="26392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Oval 7">
            <a:extLst>
              <a:ext uri="{FF2B5EF4-FFF2-40B4-BE49-F238E27FC236}">
                <a16:creationId xmlns:a16="http://schemas.microsoft.com/office/drawing/2014/main" id="{58F071B2-52DC-BF85-0894-D6ECFF96A61B}"/>
              </a:ext>
            </a:extLst>
          </p:cNvPr>
          <p:cNvSpPr/>
          <p:nvPr/>
        </p:nvSpPr>
        <p:spPr>
          <a:xfrm>
            <a:off x="6124931" y="2370589"/>
            <a:ext cx="271705" cy="26392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Oval 7">
            <a:extLst>
              <a:ext uri="{FF2B5EF4-FFF2-40B4-BE49-F238E27FC236}">
                <a16:creationId xmlns:a16="http://schemas.microsoft.com/office/drawing/2014/main" id="{58F071B2-52DC-BF85-0894-D6ECFF96A61B}"/>
              </a:ext>
            </a:extLst>
          </p:cNvPr>
          <p:cNvSpPr/>
          <p:nvPr/>
        </p:nvSpPr>
        <p:spPr>
          <a:xfrm>
            <a:off x="7739694" y="2795201"/>
            <a:ext cx="271705" cy="26392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Oval 7">
            <a:extLst>
              <a:ext uri="{FF2B5EF4-FFF2-40B4-BE49-F238E27FC236}">
                <a16:creationId xmlns:a16="http://schemas.microsoft.com/office/drawing/2014/main" id="{58F071B2-52DC-BF85-0894-D6ECFF96A61B}"/>
              </a:ext>
            </a:extLst>
          </p:cNvPr>
          <p:cNvSpPr/>
          <p:nvPr/>
        </p:nvSpPr>
        <p:spPr>
          <a:xfrm>
            <a:off x="7717319" y="4437748"/>
            <a:ext cx="271705" cy="26392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Oval 7">
            <a:extLst>
              <a:ext uri="{FF2B5EF4-FFF2-40B4-BE49-F238E27FC236}">
                <a16:creationId xmlns:a16="http://schemas.microsoft.com/office/drawing/2014/main" id="{58F071B2-52DC-BF85-0894-D6ECFF96A61B}"/>
              </a:ext>
            </a:extLst>
          </p:cNvPr>
          <p:cNvSpPr/>
          <p:nvPr/>
        </p:nvSpPr>
        <p:spPr>
          <a:xfrm>
            <a:off x="6156579" y="4792155"/>
            <a:ext cx="271705" cy="26392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Oval 7">
            <a:extLst>
              <a:ext uri="{FF2B5EF4-FFF2-40B4-BE49-F238E27FC236}">
                <a16:creationId xmlns:a16="http://schemas.microsoft.com/office/drawing/2014/main" id="{58F071B2-52DC-BF85-0894-D6ECFF96A61B}"/>
              </a:ext>
            </a:extLst>
          </p:cNvPr>
          <p:cNvSpPr/>
          <p:nvPr/>
        </p:nvSpPr>
        <p:spPr>
          <a:xfrm>
            <a:off x="4309727" y="4400746"/>
            <a:ext cx="271705" cy="26392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94" name="Group 11">
            <a:extLst>
              <a:ext uri="{FF2B5EF4-FFF2-40B4-BE49-F238E27FC236}">
                <a16:creationId xmlns:a16="http://schemas.microsoft.com/office/drawing/2014/main" id="{AF2BE79D-31BB-B58F-1B90-7AF80B0597B2}"/>
              </a:ext>
            </a:extLst>
          </p:cNvPr>
          <p:cNvGrpSpPr/>
          <p:nvPr/>
        </p:nvGrpSpPr>
        <p:grpSpPr>
          <a:xfrm>
            <a:off x="3692553" y="2230768"/>
            <a:ext cx="292021" cy="288032"/>
            <a:chOff x="6657557" y="1620255"/>
            <a:chExt cx="911927" cy="91192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95" name="Oval 12">
              <a:extLst>
                <a:ext uri="{FF2B5EF4-FFF2-40B4-BE49-F238E27FC236}">
                  <a16:creationId xmlns:a16="http://schemas.microsoft.com/office/drawing/2014/main" id="{23D9326E-9DBA-92D6-5159-5E12870CAEF4}"/>
                </a:ext>
              </a:extLst>
            </p:cNvPr>
            <p:cNvSpPr/>
            <p:nvPr/>
          </p:nvSpPr>
          <p:spPr>
            <a:xfrm>
              <a:off x="6657557" y="1620255"/>
              <a:ext cx="911927" cy="911927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96" name="Oval 13">
              <a:extLst>
                <a:ext uri="{FF2B5EF4-FFF2-40B4-BE49-F238E27FC236}">
                  <a16:creationId xmlns:a16="http://schemas.microsoft.com/office/drawing/2014/main" id="{BAFDA86B-2852-55D8-E25D-6BAA04E6A8C6}"/>
                </a:ext>
              </a:extLst>
            </p:cNvPr>
            <p:cNvSpPr/>
            <p:nvPr/>
          </p:nvSpPr>
          <p:spPr>
            <a:xfrm>
              <a:off x="6847937" y="1806661"/>
              <a:ext cx="503161" cy="53911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57200" indent="-457200" algn="ctr">
                <a:buFont typeface="Wingdings" panose="05000000000000000000" pitchFamily="2" charset="2"/>
                <a:buChar char="ü"/>
              </a:pPr>
              <a:endParaRPr lang="ko-KR" altLang="en-US" sz="2700" dirty="0"/>
            </a:p>
          </p:txBody>
        </p:sp>
      </p:grpSp>
      <p:grpSp>
        <p:nvGrpSpPr>
          <p:cNvPr id="100" name="Group 11">
            <a:extLst>
              <a:ext uri="{FF2B5EF4-FFF2-40B4-BE49-F238E27FC236}">
                <a16:creationId xmlns:a16="http://schemas.microsoft.com/office/drawing/2014/main" id="{AF2BE79D-31BB-B58F-1B90-7AF80B0597B2}"/>
              </a:ext>
            </a:extLst>
          </p:cNvPr>
          <p:cNvGrpSpPr/>
          <p:nvPr/>
        </p:nvGrpSpPr>
        <p:grpSpPr>
          <a:xfrm>
            <a:off x="8731532" y="2165525"/>
            <a:ext cx="292021" cy="288032"/>
            <a:chOff x="6657557" y="1620255"/>
            <a:chExt cx="911927" cy="91192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01" name="Oval 12">
              <a:extLst>
                <a:ext uri="{FF2B5EF4-FFF2-40B4-BE49-F238E27FC236}">
                  <a16:creationId xmlns:a16="http://schemas.microsoft.com/office/drawing/2014/main" id="{23D9326E-9DBA-92D6-5159-5E12870CAEF4}"/>
                </a:ext>
              </a:extLst>
            </p:cNvPr>
            <p:cNvSpPr/>
            <p:nvPr/>
          </p:nvSpPr>
          <p:spPr>
            <a:xfrm>
              <a:off x="6657557" y="1620255"/>
              <a:ext cx="911927" cy="911927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02" name="Oval 13">
              <a:extLst>
                <a:ext uri="{FF2B5EF4-FFF2-40B4-BE49-F238E27FC236}">
                  <a16:creationId xmlns:a16="http://schemas.microsoft.com/office/drawing/2014/main" id="{BAFDA86B-2852-55D8-E25D-6BAA04E6A8C6}"/>
                </a:ext>
              </a:extLst>
            </p:cNvPr>
            <p:cNvSpPr/>
            <p:nvPr/>
          </p:nvSpPr>
          <p:spPr>
            <a:xfrm>
              <a:off x="6847937" y="1806661"/>
              <a:ext cx="503161" cy="53911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57200" indent="-457200" algn="ctr">
                <a:buFont typeface="Wingdings" panose="05000000000000000000" pitchFamily="2" charset="2"/>
                <a:buChar char="ü"/>
              </a:pPr>
              <a:endParaRPr lang="ko-KR" altLang="en-US" sz="2700" dirty="0"/>
            </a:p>
          </p:txBody>
        </p:sp>
      </p:grpSp>
      <p:grpSp>
        <p:nvGrpSpPr>
          <p:cNvPr id="103" name="Group 11">
            <a:extLst>
              <a:ext uri="{FF2B5EF4-FFF2-40B4-BE49-F238E27FC236}">
                <a16:creationId xmlns:a16="http://schemas.microsoft.com/office/drawing/2014/main" id="{AF2BE79D-31BB-B58F-1B90-7AF80B0597B2}"/>
              </a:ext>
            </a:extLst>
          </p:cNvPr>
          <p:cNvGrpSpPr/>
          <p:nvPr/>
        </p:nvGrpSpPr>
        <p:grpSpPr>
          <a:xfrm>
            <a:off x="8766303" y="3558907"/>
            <a:ext cx="292021" cy="288032"/>
            <a:chOff x="6657557" y="1620255"/>
            <a:chExt cx="911927" cy="91192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04" name="Oval 12">
              <a:extLst>
                <a:ext uri="{FF2B5EF4-FFF2-40B4-BE49-F238E27FC236}">
                  <a16:creationId xmlns:a16="http://schemas.microsoft.com/office/drawing/2014/main" id="{23D9326E-9DBA-92D6-5159-5E12870CAEF4}"/>
                </a:ext>
              </a:extLst>
            </p:cNvPr>
            <p:cNvSpPr/>
            <p:nvPr/>
          </p:nvSpPr>
          <p:spPr>
            <a:xfrm>
              <a:off x="6657557" y="1620255"/>
              <a:ext cx="911927" cy="911927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05" name="Oval 13">
              <a:extLst>
                <a:ext uri="{FF2B5EF4-FFF2-40B4-BE49-F238E27FC236}">
                  <a16:creationId xmlns:a16="http://schemas.microsoft.com/office/drawing/2014/main" id="{BAFDA86B-2852-55D8-E25D-6BAA04E6A8C6}"/>
                </a:ext>
              </a:extLst>
            </p:cNvPr>
            <p:cNvSpPr/>
            <p:nvPr/>
          </p:nvSpPr>
          <p:spPr>
            <a:xfrm>
              <a:off x="6847936" y="1806660"/>
              <a:ext cx="503160" cy="53911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57200" indent="-457200" algn="ctr">
                <a:buFont typeface="Wingdings" panose="05000000000000000000" pitchFamily="2" charset="2"/>
                <a:buChar char="ü"/>
              </a:pPr>
              <a:endParaRPr lang="ko-KR" altLang="en-US" sz="2700" dirty="0"/>
            </a:p>
          </p:txBody>
        </p:sp>
      </p:grpSp>
      <p:grpSp>
        <p:nvGrpSpPr>
          <p:cNvPr id="106" name="Group 11">
            <a:extLst>
              <a:ext uri="{FF2B5EF4-FFF2-40B4-BE49-F238E27FC236}">
                <a16:creationId xmlns:a16="http://schemas.microsoft.com/office/drawing/2014/main" id="{AF2BE79D-31BB-B58F-1B90-7AF80B0597B2}"/>
              </a:ext>
            </a:extLst>
          </p:cNvPr>
          <p:cNvGrpSpPr/>
          <p:nvPr/>
        </p:nvGrpSpPr>
        <p:grpSpPr>
          <a:xfrm>
            <a:off x="8299183" y="4854797"/>
            <a:ext cx="292021" cy="288032"/>
            <a:chOff x="6657557" y="1620255"/>
            <a:chExt cx="911927" cy="91192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07" name="Oval 12">
              <a:extLst>
                <a:ext uri="{FF2B5EF4-FFF2-40B4-BE49-F238E27FC236}">
                  <a16:creationId xmlns:a16="http://schemas.microsoft.com/office/drawing/2014/main" id="{23D9326E-9DBA-92D6-5159-5E12870CAEF4}"/>
                </a:ext>
              </a:extLst>
            </p:cNvPr>
            <p:cNvSpPr/>
            <p:nvPr/>
          </p:nvSpPr>
          <p:spPr>
            <a:xfrm>
              <a:off x="6657557" y="1620255"/>
              <a:ext cx="911927" cy="911927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08" name="Oval 13">
              <a:extLst>
                <a:ext uri="{FF2B5EF4-FFF2-40B4-BE49-F238E27FC236}">
                  <a16:creationId xmlns:a16="http://schemas.microsoft.com/office/drawing/2014/main" id="{BAFDA86B-2852-55D8-E25D-6BAA04E6A8C6}"/>
                </a:ext>
              </a:extLst>
            </p:cNvPr>
            <p:cNvSpPr/>
            <p:nvPr/>
          </p:nvSpPr>
          <p:spPr>
            <a:xfrm>
              <a:off x="6847937" y="1806661"/>
              <a:ext cx="503161" cy="53911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57200" indent="-457200" algn="ctr">
                <a:buFont typeface="Wingdings" panose="05000000000000000000" pitchFamily="2" charset="2"/>
                <a:buChar char="ü"/>
              </a:pPr>
              <a:endParaRPr lang="ko-KR" altLang="en-US" sz="2700" dirty="0"/>
            </a:p>
          </p:txBody>
        </p:sp>
      </p:grpSp>
      <p:grpSp>
        <p:nvGrpSpPr>
          <p:cNvPr id="109" name="Group 11">
            <a:extLst>
              <a:ext uri="{FF2B5EF4-FFF2-40B4-BE49-F238E27FC236}">
                <a16:creationId xmlns:a16="http://schemas.microsoft.com/office/drawing/2014/main" id="{AF2BE79D-31BB-B58F-1B90-7AF80B0597B2}"/>
              </a:ext>
            </a:extLst>
          </p:cNvPr>
          <p:cNvGrpSpPr/>
          <p:nvPr/>
        </p:nvGrpSpPr>
        <p:grpSpPr>
          <a:xfrm>
            <a:off x="6136957" y="5337379"/>
            <a:ext cx="292021" cy="288032"/>
            <a:chOff x="6657557" y="1620255"/>
            <a:chExt cx="911927" cy="91192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0" name="Oval 12">
              <a:extLst>
                <a:ext uri="{FF2B5EF4-FFF2-40B4-BE49-F238E27FC236}">
                  <a16:creationId xmlns:a16="http://schemas.microsoft.com/office/drawing/2014/main" id="{23D9326E-9DBA-92D6-5159-5E12870CAEF4}"/>
                </a:ext>
              </a:extLst>
            </p:cNvPr>
            <p:cNvSpPr/>
            <p:nvPr/>
          </p:nvSpPr>
          <p:spPr>
            <a:xfrm>
              <a:off x="6657557" y="1620255"/>
              <a:ext cx="911927" cy="911927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11" name="Oval 13">
              <a:extLst>
                <a:ext uri="{FF2B5EF4-FFF2-40B4-BE49-F238E27FC236}">
                  <a16:creationId xmlns:a16="http://schemas.microsoft.com/office/drawing/2014/main" id="{BAFDA86B-2852-55D8-E25D-6BAA04E6A8C6}"/>
                </a:ext>
              </a:extLst>
            </p:cNvPr>
            <p:cNvSpPr/>
            <p:nvPr/>
          </p:nvSpPr>
          <p:spPr>
            <a:xfrm>
              <a:off x="6861939" y="1796877"/>
              <a:ext cx="503160" cy="53911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57200" indent="-457200" algn="ctr">
                <a:buFont typeface="Wingdings" panose="05000000000000000000" pitchFamily="2" charset="2"/>
                <a:buChar char="ü"/>
              </a:pPr>
              <a:endParaRPr lang="ko-KR" altLang="en-US" sz="2700" dirty="0"/>
            </a:p>
          </p:txBody>
        </p:sp>
      </p:grpSp>
      <p:grpSp>
        <p:nvGrpSpPr>
          <p:cNvPr id="114" name="Group 11">
            <a:extLst>
              <a:ext uri="{FF2B5EF4-FFF2-40B4-BE49-F238E27FC236}">
                <a16:creationId xmlns:a16="http://schemas.microsoft.com/office/drawing/2014/main" id="{AF2BE79D-31BB-B58F-1B90-7AF80B0597B2}"/>
              </a:ext>
            </a:extLst>
          </p:cNvPr>
          <p:cNvGrpSpPr/>
          <p:nvPr/>
        </p:nvGrpSpPr>
        <p:grpSpPr>
          <a:xfrm>
            <a:off x="3692553" y="4863261"/>
            <a:ext cx="292021" cy="288032"/>
            <a:chOff x="6657557" y="1620255"/>
            <a:chExt cx="911927" cy="91192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5" name="Oval 12">
              <a:extLst>
                <a:ext uri="{FF2B5EF4-FFF2-40B4-BE49-F238E27FC236}">
                  <a16:creationId xmlns:a16="http://schemas.microsoft.com/office/drawing/2014/main" id="{23D9326E-9DBA-92D6-5159-5E12870CAEF4}"/>
                </a:ext>
              </a:extLst>
            </p:cNvPr>
            <p:cNvSpPr/>
            <p:nvPr/>
          </p:nvSpPr>
          <p:spPr>
            <a:xfrm>
              <a:off x="6657557" y="1620255"/>
              <a:ext cx="911927" cy="911927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16" name="Oval 13">
              <a:extLst>
                <a:ext uri="{FF2B5EF4-FFF2-40B4-BE49-F238E27FC236}">
                  <a16:creationId xmlns:a16="http://schemas.microsoft.com/office/drawing/2014/main" id="{BAFDA86B-2852-55D8-E25D-6BAA04E6A8C6}"/>
                </a:ext>
              </a:extLst>
            </p:cNvPr>
            <p:cNvSpPr/>
            <p:nvPr/>
          </p:nvSpPr>
          <p:spPr>
            <a:xfrm>
              <a:off x="6847937" y="1806661"/>
              <a:ext cx="503161" cy="53911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57200" indent="-457200" algn="ctr">
                <a:buFont typeface="Wingdings" panose="05000000000000000000" pitchFamily="2" charset="2"/>
                <a:buChar char="ü"/>
              </a:pPr>
              <a:endParaRPr lang="ko-KR" altLang="en-US" sz="2700" dirty="0"/>
            </a:p>
          </p:txBody>
        </p:sp>
      </p:grpSp>
      <p:pic>
        <p:nvPicPr>
          <p:cNvPr id="56" name="Picture 1" descr="C:\Users\mma-econ\Desktop\410px-Coat_of_Arms_of_Gatchina_rayon_(Leningrad_oblast)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08" y="95683"/>
            <a:ext cx="695400" cy="86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9081C4A9-3FC4-416B-A4ED-E934BB7A1A07}"/>
              </a:ext>
            </a:extLst>
          </p:cNvPr>
          <p:cNvGrpSpPr/>
          <p:nvPr/>
        </p:nvGrpSpPr>
        <p:grpSpPr>
          <a:xfrm>
            <a:off x="11696294" y="6381328"/>
            <a:ext cx="408557" cy="360040"/>
            <a:chOff x="568875" y="1935831"/>
            <a:chExt cx="2185725" cy="2257792"/>
          </a:xfrm>
        </p:grpSpPr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id="{5656938B-8F64-4D4A-8CD2-EC8287339433}"/>
                </a:ext>
              </a:extLst>
            </p:cNvPr>
            <p:cNvGrpSpPr/>
            <p:nvPr/>
          </p:nvGrpSpPr>
          <p:grpSpPr>
            <a:xfrm>
              <a:off x="647486" y="1935831"/>
              <a:ext cx="2028514" cy="2257792"/>
              <a:chOff x="647486" y="1935831"/>
              <a:chExt cx="2028514" cy="2257792"/>
            </a:xfrm>
          </p:grpSpPr>
          <p:sp>
            <p:nvSpPr>
              <p:cNvPr id="63" name="Полилиния: фигура 6">
                <a:extLst>
                  <a:ext uri="{FF2B5EF4-FFF2-40B4-BE49-F238E27FC236}">
                    <a16:creationId xmlns:a16="http://schemas.microsoft.com/office/drawing/2014/main" id="{5A8D5A46-A55D-4E44-AD1F-1449E7A7B6FA}"/>
                  </a:ext>
                </a:extLst>
              </p:cNvPr>
              <p:cNvSpPr/>
              <p:nvPr/>
            </p:nvSpPr>
            <p:spPr>
              <a:xfrm rot="10800000">
                <a:off x="911117" y="2152141"/>
                <a:ext cx="1501247" cy="1670932"/>
              </a:xfrm>
              <a:custGeom>
                <a:avLst/>
                <a:gdLst>
                  <a:gd name="connsiteX0" fmla="*/ 1147500 w 2297028"/>
                  <a:gd name="connsiteY0" fmla="*/ 0 h 2556656"/>
                  <a:gd name="connsiteX1" fmla="*/ 2295000 w 2297028"/>
                  <a:gd name="connsiteY1" fmla="*/ 765000 h 2556656"/>
                  <a:gd name="connsiteX2" fmla="*/ 2297028 w 2297028"/>
                  <a:gd name="connsiteY2" fmla="*/ 765000 h 2556656"/>
                  <a:gd name="connsiteX3" fmla="*/ 2297028 w 2297028"/>
                  <a:gd name="connsiteY3" fmla="*/ 1710000 h 2556656"/>
                  <a:gd name="connsiteX4" fmla="*/ 2295000 w 2297028"/>
                  <a:gd name="connsiteY4" fmla="*/ 1710000 h 2556656"/>
                  <a:gd name="connsiteX5" fmla="*/ 2295000 w 2297028"/>
                  <a:gd name="connsiteY5" fmla="*/ 1996989 h 2556656"/>
                  <a:gd name="connsiteX6" fmla="*/ 1735333 w 2297028"/>
                  <a:gd name="connsiteY6" fmla="*/ 2556656 h 2556656"/>
                  <a:gd name="connsiteX7" fmla="*/ 559667 w 2297028"/>
                  <a:gd name="connsiteY7" fmla="*/ 2556656 h 2556656"/>
                  <a:gd name="connsiteX8" fmla="*/ 0 w 2297028"/>
                  <a:gd name="connsiteY8" fmla="*/ 1996989 h 2556656"/>
                  <a:gd name="connsiteX9" fmla="*/ 0 w 2297028"/>
                  <a:gd name="connsiteY9" fmla="*/ 1710000 h 2556656"/>
                  <a:gd name="connsiteX10" fmla="*/ 0 w 2297028"/>
                  <a:gd name="connsiteY10" fmla="*/ 1631323 h 2556656"/>
                  <a:gd name="connsiteX11" fmla="*/ 0 w 2297028"/>
                  <a:gd name="connsiteY11" fmla="*/ 765000 h 255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97028" h="2556656">
                    <a:moveTo>
                      <a:pt x="1147500" y="0"/>
                    </a:moveTo>
                    <a:lnTo>
                      <a:pt x="2295000" y="765000"/>
                    </a:lnTo>
                    <a:lnTo>
                      <a:pt x="2297028" y="765000"/>
                    </a:lnTo>
                    <a:lnTo>
                      <a:pt x="2297028" y="1710000"/>
                    </a:lnTo>
                    <a:lnTo>
                      <a:pt x="2295000" y="1710000"/>
                    </a:lnTo>
                    <a:lnTo>
                      <a:pt x="2295000" y="1996989"/>
                    </a:lnTo>
                    <a:cubicBezTo>
                      <a:pt x="2295000" y="2306085"/>
                      <a:pt x="2044429" y="2556656"/>
                      <a:pt x="1735333" y="2556656"/>
                    </a:cubicBezTo>
                    <a:lnTo>
                      <a:pt x="559667" y="2556656"/>
                    </a:lnTo>
                    <a:cubicBezTo>
                      <a:pt x="250571" y="2556656"/>
                      <a:pt x="0" y="2306085"/>
                      <a:pt x="0" y="1996989"/>
                    </a:cubicBezTo>
                    <a:lnTo>
                      <a:pt x="0" y="1710000"/>
                    </a:lnTo>
                    <a:lnTo>
                      <a:pt x="0" y="1631323"/>
                    </a:lnTo>
                    <a:lnTo>
                      <a:pt x="0" y="76500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Полилиния: фигура 12">
                <a:extLst>
                  <a:ext uri="{FF2B5EF4-FFF2-40B4-BE49-F238E27FC236}">
                    <a16:creationId xmlns:a16="http://schemas.microsoft.com/office/drawing/2014/main" id="{E23E0B46-5895-4E95-8007-FBA745E3933D}"/>
                  </a:ext>
                </a:extLst>
              </p:cNvPr>
              <p:cNvSpPr/>
              <p:nvPr/>
            </p:nvSpPr>
            <p:spPr>
              <a:xfrm rot="10800000">
                <a:off x="647486" y="1935831"/>
                <a:ext cx="2028514" cy="2257792"/>
              </a:xfrm>
              <a:custGeom>
                <a:avLst/>
                <a:gdLst>
                  <a:gd name="connsiteX0" fmla="*/ 1617970 w 2293451"/>
                  <a:gd name="connsiteY0" fmla="*/ 2350103 h 2552675"/>
                  <a:gd name="connsiteX1" fmla="*/ 2067410 w 2293451"/>
                  <a:gd name="connsiteY1" fmla="*/ 1900663 h 2552675"/>
                  <a:gd name="connsiteX2" fmla="*/ 2067410 w 2293451"/>
                  <a:gd name="connsiteY2" fmla="*/ 1670197 h 2552675"/>
                  <a:gd name="connsiteX3" fmla="*/ 2069039 w 2293451"/>
                  <a:gd name="connsiteY3" fmla="*/ 1670197 h 2552675"/>
                  <a:gd name="connsiteX4" fmla="*/ 2069039 w 2293451"/>
                  <a:gd name="connsiteY4" fmla="*/ 911316 h 2552675"/>
                  <a:gd name="connsiteX5" fmla="*/ 2067410 w 2293451"/>
                  <a:gd name="connsiteY5" fmla="*/ 911316 h 2552675"/>
                  <a:gd name="connsiteX6" fmla="*/ 1145912 w 2293451"/>
                  <a:gd name="connsiteY6" fmla="*/ 296983 h 2552675"/>
                  <a:gd name="connsiteX7" fmla="*/ 224413 w 2293451"/>
                  <a:gd name="connsiteY7" fmla="*/ 911316 h 2552675"/>
                  <a:gd name="connsiteX8" fmla="*/ 224413 w 2293451"/>
                  <a:gd name="connsiteY8" fmla="*/ 1607015 h 2552675"/>
                  <a:gd name="connsiteX9" fmla="*/ 224413 w 2293451"/>
                  <a:gd name="connsiteY9" fmla="*/ 1670197 h 2552675"/>
                  <a:gd name="connsiteX10" fmla="*/ 224413 w 2293451"/>
                  <a:gd name="connsiteY10" fmla="*/ 1900663 h 2552675"/>
                  <a:gd name="connsiteX11" fmla="*/ 673853 w 2293451"/>
                  <a:gd name="connsiteY11" fmla="*/ 2350103 h 2552675"/>
                  <a:gd name="connsiteX12" fmla="*/ 1732631 w 2293451"/>
                  <a:gd name="connsiteY12" fmla="*/ 2552675 h 2552675"/>
                  <a:gd name="connsiteX13" fmla="*/ 558795 w 2293451"/>
                  <a:gd name="connsiteY13" fmla="*/ 2552675 h 2552675"/>
                  <a:gd name="connsiteX14" fmla="*/ 0 w 2293451"/>
                  <a:gd name="connsiteY14" fmla="*/ 1993880 h 2552675"/>
                  <a:gd name="connsiteX15" fmla="*/ 0 w 2293451"/>
                  <a:gd name="connsiteY15" fmla="*/ 1707338 h 2552675"/>
                  <a:gd name="connsiteX16" fmla="*/ 0 w 2293451"/>
                  <a:gd name="connsiteY16" fmla="*/ 1628783 h 2552675"/>
                  <a:gd name="connsiteX17" fmla="*/ 0 w 2293451"/>
                  <a:gd name="connsiteY17" fmla="*/ 763809 h 2552675"/>
                  <a:gd name="connsiteX18" fmla="*/ 1145713 w 2293451"/>
                  <a:gd name="connsiteY18" fmla="*/ 0 h 2552675"/>
                  <a:gd name="connsiteX19" fmla="*/ 2291426 w 2293451"/>
                  <a:gd name="connsiteY19" fmla="*/ 763809 h 2552675"/>
                  <a:gd name="connsiteX20" fmla="*/ 2293451 w 2293451"/>
                  <a:gd name="connsiteY20" fmla="*/ 763809 h 2552675"/>
                  <a:gd name="connsiteX21" fmla="*/ 2293451 w 2293451"/>
                  <a:gd name="connsiteY21" fmla="*/ 1707338 h 2552675"/>
                  <a:gd name="connsiteX22" fmla="*/ 2291426 w 2293451"/>
                  <a:gd name="connsiteY22" fmla="*/ 1707338 h 2552675"/>
                  <a:gd name="connsiteX23" fmla="*/ 2291426 w 2293451"/>
                  <a:gd name="connsiteY23" fmla="*/ 1993880 h 2552675"/>
                  <a:gd name="connsiteX24" fmla="*/ 1732631 w 2293451"/>
                  <a:gd name="connsiteY24" fmla="*/ 2552675 h 2552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293451" h="2552675">
                    <a:moveTo>
                      <a:pt x="1617970" y="2350103"/>
                    </a:moveTo>
                    <a:cubicBezTo>
                      <a:pt x="1866189" y="2350103"/>
                      <a:pt x="2067410" y="2148882"/>
                      <a:pt x="2067410" y="1900663"/>
                    </a:cubicBezTo>
                    <a:lnTo>
                      <a:pt x="2067410" y="1670197"/>
                    </a:lnTo>
                    <a:lnTo>
                      <a:pt x="2069039" y="1670197"/>
                    </a:lnTo>
                    <a:lnTo>
                      <a:pt x="2069039" y="911316"/>
                    </a:lnTo>
                    <a:lnTo>
                      <a:pt x="2067410" y="911316"/>
                    </a:lnTo>
                    <a:lnTo>
                      <a:pt x="1145912" y="296983"/>
                    </a:lnTo>
                    <a:lnTo>
                      <a:pt x="224413" y="911316"/>
                    </a:lnTo>
                    <a:lnTo>
                      <a:pt x="224413" y="1607015"/>
                    </a:lnTo>
                    <a:lnTo>
                      <a:pt x="224413" y="1670197"/>
                    </a:lnTo>
                    <a:lnTo>
                      <a:pt x="224413" y="1900663"/>
                    </a:lnTo>
                    <a:cubicBezTo>
                      <a:pt x="224413" y="2148882"/>
                      <a:pt x="425634" y="2350103"/>
                      <a:pt x="673853" y="2350103"/>
                    </a:cubicBezTo>
                    <a:close/>
                    <a:moveTo>
                      <a:pt x="1732631" y="2552675"/>
                    </a:moveTo>
                    <a:lnTo>
                      <a:pt x="558795" y="2552675"/>
                    </a:lnTo>
                    <a:cubicBezTo>
                      <a:pt x="250181" y="2552675"/>
                      <a:pt x="0" y="2302494"/>
                      <a:pt x="0" y="1993880"/>
                    </a:cubicBezTo>
                    <a:lnTo>
                      <a:pt x="0" y="1707338"/>
                    </a:lnTo>
                    <a:lnTo>
                      <a:pt x="0" y="1628783"/>
                    </a:lnTo>
                    <a:lnTo>
                      <a:pt x="0" y="763809"/>
                    </a:lnTo>
                    <a:lnTo>
                      <a:pt x="1145713" y="0"/>
                    </a:lnTo>
                    <a:lnTo>
                      <a:pt x="2291426" y="763809"/>
                    </a:lnTo>
                    <a:lnTo>
                      <a:pt x="2293451" y="763809"/>
                    </a:lnTo>
                    <a:lnTo>
                      <a:pt x="2293451" y="1707338"/>
                    </a:lnTo>
                    <a:lnTo>
                      <a:pt x="2291426" y="1707338"/>
                    </a:lnTo>
                    <a:lnTo>
                      <a:pt x="2291426" y="1993880"/>
                    </a:lnTo>
                    <a:cubicBezTo>
                      <a:pt x="2291426" y="2302494"/>
                      <a:pt x="2041245" y="2552675"/>
                      <a:pt x="1732631" y="2552675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id="{A05E971A-5517-4876-9DD0-EF7A1DCE2CBB}"/>
                </a:ext>
              </a:extLst>
            </p:cNvPr>
            <p:cNvSpPr/>
            <p:nvPr/>
          </p:nvSpPr>
          <p:spPr>
            <a:xfrm>
              <a:off x="568875" y="2077147"/>
              <a:ext cx="2185725" cy="15440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1" dirty="0">
                  <a:solidFill>
                    <a:prstClr val="white"/>
                  </a:solidFill>
                  <a:latin typeface="Calibri"/>
                </a:rPr>
                <a:t>5</a:t>
              </a:r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948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8471F1C2-118F-4D38-BEBD-DFD6B7B34E2E}"/>
              </a:ext>
            </a:extLst>
          </p:cNvPr>
          <p:cNvSpPr/>
          <p:nvPr/>
        </p:nvSpPr>
        <p:spPr>
          <a:xfrm>
            <a:off x="426882" y="1761909"/>
            <a:ext cx="7001769" cy="1742464"/>
          </a:xfrm>
          <a:prstGeom prst="rect">
            <a:avLst/>
          </a:prstGeom>
          <a:solidFill>
            <a:srgbClr val="F2F2F2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09781" y="94145"/>
            <a:ext cx="11305149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Региональный </a:t>
            </a: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проект «Современная школа»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- 1 073,0 млн. руб.</a:t>
            </a:r>
          </a:p>
        </p:txBody>
      </p:sp>
      <p:pic>
        <p:nvPicPr>
          <p:cNvPr id="1036" name="Picture 12" descr="https://sun9-11.userapi.com/impf/3aQxte5_OX_Nd8SE-0biUQ_263CBmJqcq_jgew/6S4Is82evag.jpg?size=1920x768&amp;quality=95&amp;crop=0,201,1604,640&amp;sign=9eb885bba7b1a8944608dd4b7a0afbab&amp;type=cover_grou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049" y="225148"/>
            <a:ext cx="2310304" cy="92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9" name="Диаграмма 48">
            <a:extLst>
              <a:ext uri="{FF2B5EF4-FFF2-40B4-BE49-F238E27FC236}">
                <a16:creationId xmlns:a16="http://schemas.microsoft.com/office/drawing/2014/main" id="{C1D0FD1C-F474-C91A-FAB9-3808D39B73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4253522"/>
              </p:ext>
            </p:extLst>
          </p:nvPr>
        </p:nvGraphicFramePr>
        <p:xfrm>
          <a:off x="909781" y="591795"/>
          <a:ext cx="4259791" cy="991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40" name="Picture 16" descr="https://gatchina-news.ru/images/cms/thumbs/f120956c56fe5478c7144c620bef7a406086e5c4/4777_900_auto_jpg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5"/>
          <a:stretch/>
        </p:blipFill>
        <p:spPr bwMode="auto">
          <a:xfrm>
            <a:off x="5359685" y="637385"/>
            <a:ext cx="2784369" cy="1406005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565944" y="1218691"/>
            <a:ext cx="2525412" cy="267765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2125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</a:t>
            </a:r>
            <a:r>
              <a:rPr lang="ru-RU" sz="1400" i="1" dirty="0" smtClean="0">
                <a:solidFill>
                  <a:srgbClr val="2125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центрах </a:t>
            </a:r>
            <a:r>
              <a:rPr lang="ru-RU" sz="1400" i="1" dirty="0">
                <a:solidFill>
                  <a:srgbClr val="2125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«Точка роста</a:t>
            </a:r>
            <a:r>
              <a:rPr lang="ru-RU" sz="1400" i="1" dirty="0" smtClean="0">
                <a:solidFill>
                  <a:srgbClr val="2125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 </a:t>
            </a:r>
            <a:r>
              <a:rPr lang="ru-RU" sz="1400" i="1" dirty="0">
                <a:solidFill>
                  <a:srgbClr val="2125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ребята будут изучать школьные предметы естественно-научной и технологической направленностей с использованием современного оборудования, а педагоги смогут использовать новые методы обучения и ранее недоступные формы работы. </a:t>
            </a:r>
            <a:endParaRPr lang="ru-RU" sz="14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42" name="Picture 18" descr="https://gtn-pravda.ru/static/2024/09/tochka2.jpg.c12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184" y="2073853"/>
            <a:ext cx="2444473" cy="1761754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gtn-pravda.ru/static/2024/09/tochka6.jpg.c12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701" y="813538"/>
            <a:ext cx="1261700" cy="1658007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141F444D-7189-4618-9E50-430882A60B28}"/>
              </a:ext>
            </a:extLst>
          </p:cNvPr>
          <p:cNvSpPr txBox="1"/>
          <p:nvPr/>
        </p:nvSpPr>
        <p:spPr>
          <a:xfrm>
            <a:off x="1788765" y="1745610"/>
            <a:ext cx="5201481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Растём с «Точкой роста</a:t>
            </a:r>
            <a:r>
              <a:rPr lang="ru-RU" b="1" kern="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»!</a:t>
            </a:r>
            <a:endParaRPr lang="ru-RU" b="1" kern="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16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Открыты центры </a:t>
            </a:r>
            <a:r>
              <a:rPr lang="ru-RU" sz="16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«Точка роста»  в пяти школах</a:t>
            </a:r>
            <a:r>
              <a:rPr lang="ru-RU" sz="16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ru-RU" sz="1600" b="1" kern="0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Таицкая</a:t>
            </a:r>
            <a:r>
              <a:rPr lang="ru-RU" sz="16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600" b="1" kern="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Пламенская</a:t>
            </a:r>
            <a:r>
              <a:rPr lang="ru-RU" sz="16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600" b="1" kern="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Сусанинская</a:t>
            </a:r>
            <a:r>
              <a:rPr lang="ru-RU" sz="16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600" b="1" kern="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Войсковицкая</a:t>
            </a:r>
            <a:r>
              <a:rPr lang="ru-RU" sz="16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школа №1 и </a:t>
            </a:r>
            <a:r>
              <a:rPr lang="ru-RU" sz="1600" b="1" kern="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Сиверская</a:t>
            </a:r>
            <a:r>
              <a:rPr lang="ru-RU" sz="16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гимназия.</a:t>
            </a:r>
            <a:r>
              <a:rPr lang="ru-RU" sz="16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1600" b="1" kern="0" dirty="0" smtClean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14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Обновление </a:t>
            </a:r>
            <a:r>
              <a:rPr lang="ru-RU" sz="14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материально-технической базы: наборы </a:t>
            </a:r>
            <a:r>
              <a:rPr lang="ru-RU" sz="1400" b="1" kern="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роботехники</a:t>
            </a:r>
            <a:r>
              <a:rPr lang="ru-RU" sz="14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поставка ноутбуков, цифровые лаборатории, многофункциональные </a:t>
            </a:r>
            <a:r>
              <a:rPr lang="ru-RU" sz="14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устройства.</a:t>
            </a:r>
            <a:endParaRPr lang="ru-RU" sz="1200" kern="0" dirty="0">
              <a:solidFill>
                <a:schemeClr val="accent4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7C7894A6-0A7B-491C-849E-00539A61BDEE}"/>
              </a:ext>
            </a:extLst>
          </p:cNvPr>
          <p:cNvSpPr/>
          <p:nvPr/>
        </p:nvSpPr>
        <p:spPr>
          <a:xfrm>
            <a:off x="455471" y="3934575"/>
            <a:ext cx="7016119" cy="1597277"/>
          </a:xfrm>
          <a:prstGeom prst="rect">
            <a:avLst/>
          </a:prstGeom>
          <a:solidFill>
            <a:srgbClr val="F2F2F2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Прямоугольник: скругленные верхние углы 174">
            <a:extLst>
              <a:ext uri="{FF2B5EF4-FFF2-40B4-BE49-F238E27FC236}">
                <a16:creationId xmlns:a16="http://schemas.microsoft.com/office/drawing/2014/main" id="{6F1E7D82-7F73-41B9-AA6C-616D59160EC0}"/>
              </a:ext>
            </a:extLst>
          </p:cNvPr>
          <p:cNvSpPr/>
          <p:nvPr/>
        </p:nvSpPr>
        <p:spPr>
          <a:xfrm rot="5400000">
            <a:off x="485587" y="3950778"/>
            <a:ext cx="1008040" cy="1611641"/>
          </a:xfrm>
          <a:prstGeom prst="round2SameRect">
            <a:avLst/>
          </a:prstGeom>
          <a:solidFill>
            <a:srgbClr val="9F2936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Прямоугольный треугольник 56">
            <a:extLst>
              <a:ext uri="{FF2B5EF4-FFF2-40B4-BE49-F238E27FC236}">
                <a16:creationId xmlns:a16="http://schemas.microsoft.com/office/drawing/2014/main" id="{7F74B4D6-F573-4701-AF80-D5FCA4ACBA19}"/>
              </a:ext>
            </a:extLst>
          </p:cNvPr>
          <p:cNvSpPr/>
          <p:nvPr/>
        </p:nvSpPr>
        <p:spPr>
          <a:xfrm rot="16200000">
            <a:off x="229215" y="4061862"/>
            <a:ext cx="154695" cy="244196"/>
          </a:xfrm>
          <a:prstGeom prst="rtTriangle">
            <a:avLst/>
          </a:prstGeom>
          <a:solidFill>
            <a:srgbClr val="9F293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Прямоугольный треугольник 57">
            <a:extLst>
              <a:ext uri="{FF2B5EF4-FFF2-40B4-BE49-F238E27FC236}">
                <a16:creationId xmlns:a16="http://schemas.microsoft.com/office/drawing/2014/main" id="{3A53953E-A683-4ECC-9576-3691B7518401}"/>
              </a:ext>
            </a:extLst>
          </p:cNvPr>
          <p:cNvSpPr/>
          <p:nvPr/>
        </p:nvSpPr>
        <p:spPr>
          <a:xfrm rot="5400000" flipV="1">
            <a:off x="227436" y="5215869"/>
            <a:ext cx="154695" cy="244196"/>
          </a:xfrm>
          <a:prstGeom prst="rtTriangle">
            <a:avLst/>
          </a:prstGeom>
          <a:solidFill>
            <a:srgbClr val="9F293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FA0A0961-293E-437A-93F4-7BA6A1E5323D}"/>
              </a:ext>
            </a:extLst>
          </p:cNvPr>
          <p:cNvSpPr/>
          <p:nvPr/>
        </p:nvSpPr>
        <p:spPr>
          <a:xfrm>
            <a:off x="182687" y="4261942"/>
            <a:ext cx="244196" cy="999310"/>
          </a:xfrm>
          <a:prstGeom prst="rect">
            <a:avLst/>
          </a:prstGeom>
          <a:gradFill>
            <a:gsLst>
              <a:gs pos="46000">
                <a:srgbClr val="9F2936"/>
              </a:gs>
              <a:gs pos="98000">
                <a:srgbClr val="9F2936"/>
              </a:gs>
              <a:gs pos="0">
                <a:srgbClr val="9F2936"/>
              </a:gs>
              <a:gs pos="25000">
                <a:srgbClr val="FDEDDD">
                  <a:alpha val="63000"/>
                </a:srgbClr>
              </a:gs>
              <a:gs pos="0">
                <a:srgbClr val="9F2936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41F444D-7189-4618-9E50-430882A60B28}"/>
              </a:ext>
            </a:extLst>
          </p:cNvPr>
          <p:cNvSpPr txBox="1"/>
          <p:nvPr/>
        </p:nvSpPr>
        <p:spPr>
          <a:xfrm>
            <a:off x="1826795" y="3954761"/>
            <a:ext cx="5550304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kern="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Продолжение строительства</a:t>
            </a:r>
            <a:r>
              <a:rPr lang="ru-RU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ru-RU" sz="16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школы </a:t>
            </a:r>
            <a:r>
              <a:rPr lang="ru-RU" sz="16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1175 мест в </a:t>
            </a:r>
            <a:r>
              <a:rPr lang="ru-RU" sz="1600" b="1" kern="0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мкр</a:t>
            </a:r>
            <a:r>
              <a:rPr lang="ru-RU" sz="16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.«Аэродром</a:t>
            </a:r>
            <a:r>
              <a:rPr lang="ru-RU" sz="16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»:</a:t>
            </a:r>
          </a:p>
          <a:p>
            <a:r>
              <a:rPr lang="ru-RU" sz="14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оплата строительно-монтажных работ, технологическое присоединение к сетям, оказание услуг по осуществлению строительного и авторского надзора, приобретение </a:t>
            </a:r>
            <a:r>
              <a:rPr lang="ru-RU" sz="1400" b="1" kern="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немонтируемого</a:t>
            </a:r>
            <a:r>
              <a:rPr lang="ru-RU" sz="14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оборудования.</a:t>
            </a:r>
          </a:p>
        </p:txBody>
      </p:sp>
      <p:sp>
        <p:nvSpPr>
          <p:cNvPr id="65" name="Прямоугольник: скругленные верхние углы 52">
            <a:extLst>
              <a:ext uri="{FF2B5EF4-FFF2-40B4-BE49-F238E27FC236}">
                <a16:creationId xmlns:a16="http://schemas.microsoft.com/office/drawing/2014/main" id="{7A4F8339-B66D-41AD-8E84-335226BA3074}"/>
              </a:ext>
            </a:extLst>
          </p:cNvPr>
          <p:cNvSpPr/>
          <p:nvPr/>
        </p:nvSpPr>
        <p:spPr>
          <a:xfrm rot="5400000">
            <a:off x="490785" y="1700883"/>
            <a:ext cx="1008038" cy="1604849"/>
          </a:xfrm>
          <a:prstGeom prst="round2SameRect">
            <a:avLst/>
          </a:pr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Прямоугольный треугольник 65">
            <a:extLst>
              <a:ext uri="{FF2B5EF4-FFF2-40B4-BE49-F238E27FC236}">
                <a16:creationId xmlns:a16="http://schemas.microsoft.com/office/drawing/2014/main" id="{24726CBE-F7EA-4638-8D4B-BD013E41A860}"/>
              </a:ext>
            </a:extLst>
          </p:cNvPr>
          <p:cNvSpPr/>
          <p:nvPr/>
        </p:nvSpPr>
        <p:spPr>
          <a:xfrm rot="16200000">
            <a:off x="223079" y="1805932"/>
            <a:ext cx="154693" cy="235735"/>
          </a:xfrm>
          <a:prstGeom prst="rtTriangle">
            <a:avLst/>
          </a:pr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Прямоугольный треугольник 66">
            <a:extLst>
              <a:ext uri="{FF2B5EF4-FFF2-40B4-BE49-F238E27FC236}">
                <a16:creationId xmlns:a16="http://schemas.microsoft.com/office/drawing/2014/main" id="{E1EAB89F-0246-4AE6-B12F-0DA57761CE81}"/>
              </a:ext>
            </a:extLst>
          </p:cNvPr>
          <p:cNvSpPr/>
          <p:nvPr/>
        </p:nvSpPr>
        <p:spPr>
          <a:xfrm rot="5400000" flipV="1">
            <a:off x="232901" y="2962305"/>
            <a:ext cx="154695" cy="235735"/>
          </a:xfrm>
          <a:prstGeom prst="rtTriangle">
            <a:avLst/>
          </a:pr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799C4655-9EE6-4C23-A6EF-591D3188E097}"/>
              </a:ext>
            </a:extLst>
          </p:cNvPr>
          <p:cNvSpPr/>
          <p:nvPr/>
        </p:nvSpPr>
        <p:spPr>
          <a:xfrm>
            <a:off x="191281" y="2008652"/>
            <a:ext cx="235735" cy="999310"/>
          </a:xfrm>
          <a:prstGeom prst="rect">
            <a:avLst/>
          </a:prstGeom>
          <a:gradFill>
            <a:gsLst>
              <a:gs pos="46000">
                <a:srgbClr val="F28D24"/>
              </a:gs>
              <a:gs pos="100000">
                <a:srgbClr val="F07F09"/>
              </a:gs>
              <a:gs pos="25000">
                <a:srgbClr val="FDEDDD">
                  <a:alpha val="63000"/>
                </a:srgbClr>
              </a:gs>
              <a:gs pos="0">
                <a:srgbClr val="F07F09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B3EB750-0341-42D3-BF21-A9886C25E02F}"/>
              </a:ext>
            </a:extLst>
          </p:cNvPr>
          <p:cNvSpPr txBox="1"/>
          <p:nvPr/>
        </p:nvSpPr>
        <p:spPr>
          <a:xfrm>
            <a:off x="435606" y="2031085"/>
            <a:ext cx="11149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schemeClr val="bg1"/>
                </a:solidFill>
                <a:latin typeface="Candara" panose="020E0502030303020204" pitchFamily="34" charset="0"/>
              </a:rPr>
              <a:t>11,6 </a:t>
            </a:r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МЛН.РУБ.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B3EB750-0341-42D3-BF21-A9886C25E02F}"/>
              </a:ext>
            </a:extLst>
          </p:cNvPr>
          <p:cNvSpPr txBox="1"/>
          <p:nvPr/>
        </p:nvSpPr>
        <p:spPr>
          <a:xfrm>
            <a:off x="224355" y="4330409"/>
            <a:ext cx="16410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1 061,4 </a:t>
            </a:r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МЛН.РУБ.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1048" name="Picture 24" descr="https://avatars.mds.yandex.net/i?id=c3885b3507955897346c567da67a5eda30489b52-10263577-images-thumbs&amp;n=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033" y="4215630"/>
            <a:ext cx="4499275" cy="2224923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82685" y="5665113"/>
            <a:ext cx="73774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2125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Строительство на объекте идет по </a:t>
            </a:r>
            <a:r>
              <a:rPr lang="ru-RU" sz="1400" i="1" dirty="0" smtClean="0">
                <a:solidFill>
                  <a:srgbClr val="2125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графику</a:t>
            </a:r>
            <a:r>
              <a:rPr lang="ru-RU" sz="1400" i="1" dirty="0">
                <a:solidFill>
                  <a:srgbClr val="2125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ru-RU" sz="1400" i="1" dirty="0" smtClean="0">
                <a:solidFill>
                  <a:srgbClr val="2125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i="1" dirty="0">
                <a:solidFill>
                  <a:srgbClr val="2125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Специалисты ведут работы по внутренней инженерии и завершают прокладку наружных сетей коммуникаций. В марте намерены приступить к внутренней отделке здания. Согласно контракту, ввод школы в эксплуатацию намечен на июнь 2025 года.</a:t>
            </a:r>
          </a:p>
        </p:txBody>
      </p:sp>
      <p:pic>
        <p:nvPicPr>
          <p:cNvPr id="31" name="Picture 1" descr="C:\Users\mma-econ\Desktop\410px-Coat_of_Arms_of_Gatchina_rayon_(Leningrad_oblast).sv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808" y="95683"/>
            <a:ext cx="695400" cy="86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9081C4A9-3FC4-416B-A4ED-E934BB7A1A07}"/>
              </a:ext>
            </a:extLst>
          </p:cNvPr>
          <p:cNvGrpSpPr/>
          <p:nvPr/>
        </p:nvGrpSpPr>
        <p:grpSpPr>
          <a:xfrm>
            <a:off x="11696294" y="6381328"/>
            <a:ext cx="408557" cy="360040"/>
            <a:chOff x="568875" y="1935831"/>
            <a:chExt cx="2185725" cy="2257792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5656938B-8F64-4D4A-8CD2-EC8287339433}"/>
                </a:ext>
              </a:extLst>
            </p:cNvPr>
            <p:cNvGrpSpPr/>
            <p:nvPr/>
          </p:nvGrpSpPr>
          <p:grpSpPr>
            <a:xfrm>
              <a:off x="647486" y="1935831"/>
              <a:ext cx="2028514" cy="2257792"/>
              <a:chOff x="647486" y="1935831"/>
              <a:chExt cx="2028514" cy="2257792"/>
            </a:xfrm>
          </p:grpSpPr>
          <p:sp>
            <p:nvSpPr>
              <p:cNvPr id="36" name="Полилиния: фигура 6">
                <a:extLst>
                  <a:ext uri="{FF2B5EF4-FFF2-40B4-BE49-F238E27FC236}">
                    <a16:creationId xmlns:a16="http://schemas.microsoft.com/office/drawing/2014/main" id="{5A8D5A46-A55D-4E44-AD1F-1449E7A7B6FA}"/>
                  </a:ext>
                </a:extLst>
              </p:cNvPr>
              <p:cNvSpPr/>
              <p:nvPr/>
            </p:nvSpPr>
            <p:spPr>
              <a:xfrm rot="10800000">
                <a:off x="911117" y="2152141"/>
                <a:ext cx="1501247" cy="1670932"/>
              </a:xfrm>
              <a:custGeom>
                <a:avLst/>
                <a:gdLst>
                  <a:gd name="connsiteX0" fmla="*/ 1147500 w 2297028"/>
                  <a:gd name="connsiteY0" fmla="*/ 0 h 2556656"/>
                  <a:gd name="connsiteX1" fmla="*/ 2295000 w 2297028"/>
                  <a:gd name="connsiteY1" fmla="*/ 765000 h 2556656"/>
                  <a:gd name="connsiteX2" fmla="*/ 2297028 w 2297028"/>
                  <a:gd name="connsiteY2" fmla="*/ 765000 h 2556656"/>
                  <a:gd name="connsiteX3" fmla="*/ 2297028 w 2297028"/>
                  <a:gd name="connsiteY3" fmla="*/ 1710000 h 2556656"/>
                  <a:gd name="connsiteX4" fmla="*/ 2295000 w 2297028"/>
                  <a:gd name="connsiteY4" fmla="*/ 1710000 h 2556656"/>
                  <a:gd name="connsiteX5" fmla="*/ 2295000 w 2297028"/>
                  <a:gd name="connsiteY5" fmla="*/ 1996989 h 2556656"/>
                  <a:gd name="connsiteX6" fmla="*/ 1735333 w 2297028"/>
                  <a:gd name="connsiteY6" fmla="*/ 2556656 h 2556656"/>
                  <a:gd name="connsiteX7" fmla="*/ 559667 w 2297028"/>
                  <a:gd name="connsiteY7" fmla="*/ 2556656 h 2556656"/>
                  <a:gd name="connsiteX8" fmla="*/ 0 w 2297028"/>
                  <a:gd name="connsiteY8" fmla="*/ 1996989 h 2556656"/>
                  <a:gd name="connsiteX9" fmla="*/ 0 w 2297028"/>
                  <a:gd name="connsiteY9" fmla="*/ 1710000 h 2556656"/>
                  <a:gd name="connsiteX10" fmla="*/ 0 w 2297028"/>
                  <a:gd name="connsiteY10" fmla="*/ 1631323 h 2556656"/>
                  <a:gd name="connsiteX11" fmla="*/ 0 w 2297028"/>
                  <a:gd name="connsiteY11" fmla="*/ 765000 h 255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97028" h="2556656">
                    <a:moveTo>
                      <a:pt x="1147500" y="0"/>
                    </a:moveTo>
                    <a:lnTo>
                      <a:pt x="2295000" y="765000"/>
                    </a:lnTo>
                    <a:lnTo>
                      <a:pt x="2297028" y="765000"/>
                    </a:lnTo>
                    <a:lnTo>
                      <a:pt x="2297028" y="1710000"/>
                    </a:lnTo>
                    <a:lnTo>
                      <a:pt x="2295000" y="1710000"/>
                    </a:lnTo>
                    <a:lnTo>
                      <a:pt x="2295000" y="1996989"/>
                    </a:lnTo>
                    <a:cubicBezTo>
                      <a:pt x="2295000" y="2306085"/>
                      <a:pt x="2044429" y="2556656"/>
                      <a:pt x="1735333" y="2556656"/>
                    </a:cubicBezTo>
                    <a:lnTo>
                      <a:pt x="559667" y="2556656"/>
                    </a:lnTo>
                    <a:cubicBezTo>
                      <a:pt x="250571" y="2556656"/>
                      <a:pt x="0" y="2306085"/>
                      <a:pt x="0" y="1996989"/>
                    </a:cubicBezTo>
                    <a:lnTo>
                      <a:pt x="0" y="1710000"/>
                    </a:lnTo>
                    <a:lnTo>
                      <a:pt x="0" y="1631323"/>
                    </a:lnTo>
                    <a:lnTo>
                      <a:pt x="0" y="76500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Полилиния: фигура 12">
                <a:extLst>
                  <a:ext uri="{FF2B5EF4-FFF2-40B4-BE49-F238E27FC236}">
                    <a16:creationId xmlns:a16="http://schemas.microsoft.com/office/drawing/2014/main" id="{E23E0B46-5895-4E95-8007-FBA745E3933D}"/>
                  </a:ext>
                </a:extLst>
              </p:cNvPr>
              <p:cNvSpPr/>
              <p:nvPr/>
            </p:nvSpPr>
            <p:spPr>
              <a:xfrm rot="10800000">
                <a:off x="647486" y="1935831"/>
                <a:ext cx="2028514" cy="2257792"/>
              </a:xfrm>
              <a:custGeom>
                <a:avLst/>
                <a:gdLst>
                  <a:gd name="connsiteX0" fmla="*/ 1617970 w 2293451"/>
                  <a:gd name="connsiteY0" fmla="*/ 2350103 h 2552675"/>
                  <a:gd name="connsiteX1" fmla="*/ 2067410 w 2293451"/>
                  <a:gd name="connsiteY1" fmla="*/ 1900663 h 2552675"/>
                  <a:gd name="connsiteX2" fmla="*/ 2067410 w 2293451"/>
                  <a:gd name="connsiteY2" fmla="*/ 1670197 h 2552675"/>
                  <a:gd name="connsiteX3" fmla="*/ 2069039 w 2293451"/>
                  <a:gd name="connsiteY3" fmla="*/ 1670197 h 2552675"/>
                  <a:gd name="connsiteX4" fmla="*/ 2069039 w 2293451"/>
                  <a:gd name="connsiteY4" fmla="*/ 911316 h 2552675"/>
                  <a:gd name="connsiteX5" fmla="*/ 2067410 w 2293451"/>
                  <a:gd name="connsiteY5" fmla="*/ 911316 h 2552675"/>
                  <a:gd name="connsiteX6" fmla="*/ 1145912 w 2293451"/>
                  <a:gd name="connsiteY6" fmla="*/ 296983 h 2552675"/>
                  <a:gd name="connsiteX7" fmla="*/ 224413 w 2293451"/>
                  <a:gd name="connsiteY7" fmla="*/ 911316 h 2552675"/>
                  <a:gd name="connsiteX8" fmla="*/ 224413 w 2293451"/>
                  <a:gd name="connsiteY8" fmla="*/ 1607015 h 2552675"/>
                  <a:gd name="connsiteX9" fmla="*/ 224413 w 2293451"/>
                  <a:gd name="connsiteY9" fmla="*/ 1670197 h 2552675"/>
                  <a:gd name="connsiteX10" fmla="*/ 224413 w 2293451"/>
                  <a:gd name="connsiteY10" fmla="*/ 1900663 h 2552675"/>
                  <a:gd name="connsiteX11" fmla="*/ 673853 w 2293451"/>
                  <a:gd name="connsiteY11" fmla="*/ 2350103 h 2552675"/>
                  <a:gd name="connsiteX12" fmla="*/ 1732631 w 2293451"/>
                  <a:gd name="connsiteY12" fmla="*/ 2552675 h 2552675"/>
                  <a:gd name="connsiteX13" fmla="*/ 558795 w 2293451"/>
                  <a:gd name="connsiteY13" fmla="*/ 2552675 h 2552675"/>
                  <a:gd name="connsiteX14" fmla="*/ 0 w 2293451"/>
                  <a:gd name="connsiteY14" fmla="*/ 1993880 h 2552675"/>
                  <a:gd name="connsiteX15" fmla="*/ 0 w 2293451"/>
                  <a:gd name="connsiteY15" fmla="*/ 1707338 h 2552675"/>
                  <a:gd name="connsiteX16" fmla="*/ 0 w 2293451"/>
                  <a:gd name="connsiteY16" fmla="*/ 1628783 h 2552675"/>
                  <a:gd name="connsiteX17" fmla="*/ 0 w 2293451"/>
                  <a:gd name="connsiteY17" fmla="*/ 763809 h 2552675"/>
                  <a:gd name="connsiteX18" fmla="*/ 1145713 w 2293451"/>
                  <a:gd name="connsiteY18" fmla="*/ 0 h 2552675"/>
                  <a:gd name="connsiteX19" fmla="*/ 2291426 w 2293451"/>
                  <a:gd name="connsiteY19" fmla="*/ 763809 h 2552675"/>
                  <a:gd name="connsiteX20" fmla="*/ 2293451 w 2293451"/>
                  <a:gd name="connsiteY20" fmla="*/ 763809 h 2552675"/>
                  <a:gd name="connsiteX21" fmla="*/ 2293451 w 2293451"/>
                  <a:gd name="connsiteY21" fmla="*/ 1707338 h 2552675"/>
                  <a:gd name="connsiteX22" fmla="*/ 2291426 w 2293451"/>
                  <a:gd name="connsiteY22" fmla="*/ 1707338 h 2552675"/>
                  <a:gd name="connsiteX23" fmla="*/ 2291426 w 2293451"/>
                  <a:gd name="connsiteY23" fmla="*/ 1993880 h 2552675"/>
                  <a:gd name="connsiteX24" fmla="*/ 1732631 w 2293451"/>
                  <a:gd name="connsiteY24" fmla="*/ 2552675 h 2552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293451" h="2552675">
                    <a:moveTo>
                      <a:pt x="1617970" y="2350103"/>
                    </a:moveTo>
                    <a:cubicBezTo>
                      <a:pt x="1866189" y="2350103"/>
                      <a:pt x="2067410" y="2148882"/>
                      <a:pt x="2067410" y="1900663"/>
                    </a:cubicBezTo>
                    <a:lnTo>
                      <a:pt x="2067410" y="1670197"/>
                    </a:lnTo>
                    <a:lnTo>
                      <a:pt x="2069039" y="1670197"/>
                    </a:lnTo>
                    <a:lnTo>
                      <a:pt x="2069039" y="911316"/>
                    </a:lnTo>
                    <a:lnTo>
                      <a:pt x="2067410" y="911316"/>
                    </a:lnTo>
                    <a:lnTo>
                      <a:pt x="1145912" y="296983"/>
                    </a:lnTo>
                    <a:lnTo>
                      <a:pt x="224413" y="911316"/>
                    </a:lnTo>
                    <a:lnTo>
                      <a:pt x="224413" y="1607015"/>
                    </a:lnTo>
                    <a:lnTo>
                      <a:pt x="224413" y="1670197"/>
                    </a:lnTo>
                    <a:lnTo>
                      <a:pt x="224413" y="1900663"/>
                    </a:lnTo>
                    <a:cubicBezTo>
                      <a:pt x="224413" y="2148882"/>
                      <a:pt x="425634" y="2350103"/>
                      <a:pt x="673853" y="2350103"/>
                    </a:cubicBezTo>
                    <a:close/>
                    <a:moveTo>
                      <a:pt x="1732631" y="2552675"/>
                    </a:moveTo>
                    <a:lnTo>
                      <a:pt x="558795" y="2552675"/>
                    </a:lnTo>
                    <a:cubicBezTo>
                      <a:pt x="250181" y="2552675"/>
                      <a:pt x="0" y="2302494"/>
                      <a:pt x="0" y="1993880"/>
                    </a:cubicBezTo>
                    <a:lnTo>
                      <a:pt x="0" y="1707338"/>
                    </a:lnTo>
                    <a:lnTo>
                      <a:pt x="0" y="1628783"/>
                    </a:lnTo>
                    <a:lnTo>
                      <a:pt x="0" y="763809"/>
                    </a:lnTo>
                    <a:lnTo>
                      <a:pt x="1145713" y="0"/>
                    </a:lnTo>
                    <a:lnTo>
                      <a:pt x="2291426" y="763809"/>
                    </a:lnTo>
                    <a:lnTo>
                      <a:pt x="2293451" y="763809"/>
                    </a:lnTo>
                    <a:lnTo>
                      <a:pt x="2293451" y="1707338"/>
                    </a:lnTo>
                    <a:lnTo>
                      <a:pt x="2291426" y="1707338"/>
                    </a:lnTo>
                    <a:lnTo>
                      <a:pt x="2291426" y="1993880"/>
                    </a:lnTo>
                    <a:cubicBezTo>
                      <a:pt x="2291426" y="2302494"/>
                      <a:pt x="2041245" y="2552675"/>
                      <a:pt x="1732631" y="2552675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A05E971A-5517-4876-9DD0-EF7A1DCE2CBB}"/>
                </a:ext>
              </a:extLst>
            </p:cNvPr>
            <p:cNvSpPr/>
            <p:nvPr/>
          </p:nvSpPr>
          <p:spPr>
            <a:xfrm>
              <a:off x="568875" y="2077147"/>
              <a:ext cx="2185725" cy="15440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1" dirty="0">
                  <a:solidFill>
                    <a:prstClr val="white"/>
                  </a:solidFill>
                  <a:latin typeface="Calibri"/>
                </a:rPr>
                <a:t>6</a:t>
              </a:r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132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367" y="3058781"/>
            <a:ext cx="2012169" cy="1332983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8471F1C2-118F-4D38-BEBD-DFD6B7B34E2E}"/>
              </a:ext>
            </a:extLst>
          </p:cNvPr>
          <p:cNvSpPr/>
          <p:nvPr/>
        </p:nvSpPr>
        <p:spPr>
          <a:xfrm>
            <a:off x="5778060" y="631299"/>
            <a:ext cx="6331377" cy="1512670"/>
          </a:xfrm>
          <a:prstGeom prst="rect">
            <a:avLst/>
          </a:prstGeom>
          <a:solidFill>
            <a:srgbClr val="F2F2F2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86851" y="89579"/>
            <a:ext cx="11305149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Региональный </a:t>
            </a: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проект «Успех каждого ребенка»</a:t>
            </a:r>
            <a:endParaRPr lang="ru-RU" sz="2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70562" y="5019932"/>
            <a:ext cx="3738875" cy="160043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rgbClr val="2125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 </a:t>
            </a:r>
            <a:r>
              <a:rPr lang="ru-RU" sz="1400" i="1" dirty="0">
                <a:solidFill>
                  <a:srgbClr val="2125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всех общеобразовательных учреждениях Гатчинского района разработаны и внедрены рабочие программы воспитания и календарные планы госпитальной работы, еженедельно проводится церемония поднятия флага и исполнения гимна Российской Федерации.</a:t>
            </a:r>
            <a:endParaRPr lang="ru-RU" sz="14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41F444D-7189-4618-9E50-430882A60B28}"/>
              </a:ext>
            </a:extLst>
          </p:cNvPr>
          <p:cNvSpPr txBox="1"/>
          <p:nvPr/>
        </p:nvSpPr>
        <p:spPr>
          <a:xfrm>
            <a:off x="6801669" y="567716"/>
            <a:ext cx="5168625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kern="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Создание дополнительных мест</a:t>
            </a:r>
            <a:endParaRPr lang="ru-RU" b="1" kern="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16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расходы направлены на закупку </a:t>
            </a:r>
            <a:r>
              <a:rPr lang="ru-RU" sz="16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оборудования: </a:t>
            </a:r>
          </a:p>
          <a:p>
            <a:r>
              <a:rPr lang="ru-RU" sz="16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МБОУ </a:t>
            </a:r>
            <a:r>
              <a:rPr lang="ru-RU" sz="16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ru-RU" sz="1600" b="1" kern="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Большеколпанская</a:t>
            </a:r>
            <a:r>
              <a:rPr lang="ru-RU" sz="16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СОШ» </a:t>
            </a:r>
            <a:endParaRPr lang="ru-RU" sz="1600" b="1" kern="0" dirty="0" smtClean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1400" i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u-RU" sz="1400" i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 мест физкультурно-спортивной направленности</a:t>
            </a:r>
            <a:r>
              <a:rPr lang="ru-RU" sz="1400" i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),</a:t>
            </a:r>
          </a:p>
          <a:p>
            <a:r>
              <a:rPr lang="ru-RU" sz="16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МБОУ </a:t>
            </a:r>
            <a:r>
              <a:rPr lang="ru-RU" sz="16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ru-RU" sz="1600" b="1" kern="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Сиверская</a:t>
            </a:r>
            <a:r>
              <a:rPr lang="ru-RU" sz="16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СОШ №3» </a:t>
            </a:r>
            <a:endParaRPr lang="ru-RU" sz="1600" b="1" kern="0" dirty="0" smtClean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1400" i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u-RU" sz="1400" i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 мест художественной направленности).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7C7894A6-0A7B-491C-849E-00539A61BDEE}"/>
              </a:ext>
            </a:extLst>
          </p:cNvPr>
          <p:cNvSpPr/>
          <p:nvPr/>
        </p:nvSpPr>
        <p:spPr>
          <a:xfrm>
            <a:off x="370375" y="2882492"/>
            <a:ext cx="7063060" cy="1399862"/>
          </a:xfrm>
          <a:prstGeom prst="rect">
            <a:avLst/>
          </a:prstGeom>
          <a:solidFill>
            <a:srgbClr val="F2F2F2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Прямоугольник: скругленные верхние углы 174">
            <a:extLst>
              <a:ext uri="{FF2B5EF4-FFF2-40B4-BE49-F238E27FC236}">
                <a16:creationId xmlns:a16="http://schemas.microsoft.com/office/drawing/2014/main" id="{6F1E7D82-7F73-41B9-AA6C-616D59160EC0}"/>
              </a:ext>
            </a:extLst>
          </p:cNvPr>
          <p:cNvSpPr/>
          <p:nvPr/>
        </p:nvSpPr>
        <p:spPr>
          <a:xfrm rot="5400000">
            <a:off x="215179" y="2942016"/>
            <a:ext cx="1008040" cy="1248546"/>
          </a:xfrm>
          <a:prstGeom prst="round2SameRect">
            <a:avLst/>
          </a:prstGeom>
          <a:solidFill>
            <a:srgbClr val="9F2936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Прямоугольный треугольник 56">
            <a:extLst>
              <a:ext uri="{FF2B5EF4-FFF2-40B4-BE49-F238E27FC236}">
                <a16:creationId xmlns:a16="http://schemas.microsoft.com/office/drawing/2014/main" id="{7F74B4D6-F573-4701-AF80-D5FCA4ACBA19}"/>
              </a:ext>
            </a:extLst>
          </p:cNvPr>
          <p:cNvSpPr/>
          <p:nvPr/>
        </p:nvSpPr>
        <p:spPr>
          <a:xfrm rot="16200000">
            <a:off x="140354" y="2871552"/>
            <a:ext cx="154695" cy="244196"/>
          </a:xfrm>
          <a:prstGeom prst="rtTriangle">
            <a:avLst/>
          </a:prstGeom>
          <a:solidFill>
            <a:srgbClr val="9F293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Прямоугольный треугольник 57">
            <a:extLst>
              <a:ext uri="{FF2B5EF4-FFF2-40B4-BE49-F238E27FC236}">
                <a16:creationId xmlns:a16="http://schemas.microsoft.com/office/drawing/2014/main" id="{3A53953E-A683-4ECC-9576-3691B7518401}"/>
              </a:ext>
            </a:extLst>
          </p:cNvPr>
          <p:cNvSpPr/>
          <p:nvPr/>
        </p:nvSpPr>
        <p:spPr>
          <a:xfrm rot="5400000" flipV="1">
            <a:off x="138575" y="4025559"/>
            <a:ext cx="154695" cy="244196"/>
          </a:xfrm>
          <a:prstGeom prst="rtTriangle">
            <a:avLst/>
          </a:prstGeom>
          <a:solidFill>
            <a:srgbClr val="9F293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FA0A0961-293E-437A-93F4-7BA6A1E5323D}"/>
              </a:ext>
            </a:extLst>
          </p:cNvPr>
          <p:cNvSpPr/>
          <p:nvPr/>
        </p:nvSpPr>
        <p:spPr>
          <a:xfrm>
            <a:off x="93826" y="3071632"/>
            <a:ext cx="244196" cy="999310"/>
          </a:xfrm>
          <a:prstGeom prst="rect">
            <a:avLst/>
          </a:prstGeom>
          <a:gradFill>
            <a:gsLst>
              <a:gs pos="46000">
                <a:srgbClr val="9F2936"/>
              </a:gs>
              <a:gs pos="98000">
                <a:srgbClr val="9F2936"/>
              </a:gs>
              <a:gs pos="0">
                <a:srgbClr val="9F2936"/>
              </a:gs>
              <a:gs pos="25000">
                <a:srgbClr val="FDEDDD">
                  <a:alpha val="63000"/>
                </a:srgbClr>
              </a:gs>
              <a:gs pos="0">
                <a:srgbClr val="9F2936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41F444D-7189-4618-9E50-430882A60B28}"/>
              </a:ext>
            </a:extLst>
          </p:cNvPr>
          <p:cNvSpPr txBox="1"/>
          <p:nvPr/>
        </p:nvSpPr>
        <p:spPr>
          <a:xfrm>
            <a:off x="1374048" y="2892022"/>
            <a:ext cx="608996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</a:t>
            </a:r>
            <a:r>
              <a:rPr lang="ru-RU" b="1" kern="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бновление </a:t>
            </a:r>
            <a:r>
              <a:rPr lang="ru-RU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материально-технической </a:t>
            </a:r>
            <a:r>
              <a:rPr lang="ru-RU" b="1" kern="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базы </a:t>
            </a:r>
            <a:r>
              <a:rPr lang="ru-RU" sz="16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расходы </a:t>
            </a:r>
            <a:r>
              <a:rPr lang="ru-RU" sz="16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направлены на приобретение компьютерного </a:t>
            </a:r>
            <a:r>
              <a:rPr lang="ru-RU" sz="16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оборудования в : МБОУ </a:t>
            </a:r>
            <a:r>
              <a:rPr lang="ru-RU" sz="16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«Гатчинская СОШ №1</a:t>
            </a:r>
            <a:r>
              <a:rPr lang="ru-RU" sz="16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», </a:t>
            </a:r>
            <a:r>
              <a:rPr lang="ru-RU" sz="16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МБОУ «Гатчинская СОШ №</a:t>
            </a:r>
            <a:r>
              <a:rPr lang="ru-RU" sz="16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8», МБОУ </a:t>
            </a:r>
            <a:r>
              <a:rPr lang="ru-RU" sz="16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Коммунарская СОШ №2</a:t>
            </a:r>
            <a:r>
              <a:rPr lang="ru-RU" sz="16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», МБОУ </a:t>
            </a:r>
            <a:r>
              <a:rPr lang="ru-RU" sz="1600" b="1" kern="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Терволовская</a:t>
            </a:r>
            <a:r>
              <a:rPr lang="ru-RU" sz="16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ООШ».</a:t>
            </a:r>
          </a:p>
        </p:txBody>
      </p:sp>
      <p:sp>
        <p:nvSpPr>
          <p:cNvPr id="65" name="Прямоугольник: скругленные верхние углы 52">
            <a:extLst>
              <a:ext uri="{FF2B5EF4-FFF2-40B4-BE49-F238E27FC236}">
                <a16:creationId xmlns:a16="http://schemas.microsoft.com/office/drawing/2014/main" id="{7A4F8339-B66D-41AD-8E84-335226BA3074}"/>
              </a:ext>
            </a:extLst>
          </p:cNvPr>
          <p:cNvSpPr/>
          <p:nvPr/>
        </p:nvSpPr>
        <p:spPr>
          <a:xfrm rot="5400000">
            <a:off x="5664299" y="747937"/>
            <a:ext cx="1008038" cy="1249522"/>
          </a:xfrm>
          <a:prstGeom prst="round2SameRect">
            <a:avLst/>
          </a:pr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Прямоугольный треугольник 65">
            <a:extLst>
              <a:ext uri="{FF2B5EF4-FFF2-40B4-BE49-F238E27FC236}">
                <a16:creationId xmlns:a16="http://schemas.microsoft.com/office/drawing/2014/main" id="{24726CBE-F7EA-4638-8D4B-BD013E41A860}"/>
              </a:ext>
            </a:extLst>
          </p:cNvPr>
          <p:cNvSpPr/>
          <p:nvPr/>
        </p:nvSpPr>
        <p:spPr>
          <a:xfrm rot="16200000">
            <a:off x="5574256" y="675322"/>
            <a:ext cx="154693" cy="235735"/>
          </a:xfrm>
          <a:prstGeom prst="rtTriangle">
            <a:avLst/>
          </a:pr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Прямоугольный треугольник 66">
            <a:extLst>
              <a:ext uri="{FF2B5EF4-FFF2-40B4-BE49-F238E27FC236}">
                <a16:creationId xmlns:a16="http://schemas.microsoft.com/office/drawing/2014/main" id="{E1EAB89F-0246-4AE6-B12F-0DA57761CE81}"/>
              </a:ext>
            </a:extLst>
          </p:cNvPr>
          <p:cNvSpPr/>
          <p:nvPr/>
        </p:nvSpPr>
        <p:spPr>
          <a:xfrm rot="5400000" flipV="1">
            <a:off x="5584078" y="1831695"/>
            <a:ext cx="154695" cy="235735"/>
          </a:xfrm>
          <a:prstGeom prst="rtTriangle">
            <a:avLst/>
          </a:pr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799C4655-9EE6-4C23-A6EF-591D3188E097}"/>
              </a:ext>
            </a:extLst>
          </p:cNvPr>
          <p:cNvSpPr/>
          <p:nvPr/>
        </p:nvSpPr>
        <p:spPr>
          <a:xfrm>
            <a:off x="5542458" y="878042"/>
            <a:ext cx="235735" cy="999310"/>
          </a:xfrm>
          <a:prstGeom prst="rect">
            <a:avLst/>
          </a:prstGeom>
          <a:gradFill>
            <a:gsLst>
              <a:gs pos="46000">
                <a:srgbClr val="F28D24"/>
              </a:gs>
              <a:gs pos="100000">
                <a:srgbClr val="F07F09"/>
              </a:gs>
              <a:gs pos="25000">
                <a:srgbClr val="FDEDDD">
                  <a:alpha val="63000"/>
                </a:srgbClr>
              </a:gs>
              <a:gs pos="0">
                <a:srgbClr val="F07F09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B3EB750-0341-42D3-BF21-A9886C25E02F}"/>
              </a:ext>
            </a:extLst>
          </p:cNvPr>
          <p:cNvSpPr txBox="1"/>
          <p:nvPr/>
        </p:nvSpPr>
        <p:spPr>
          <a:xfrm>
            <a:off x="5678123" y="867875"/>
            <a:ext cx="11149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1,0 </a:t>
            </a:r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МЛН.РУБ.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B3EB750-0341-42D3-BF21-A9886C25E02F}"/>
              </a:ext>
            </a:extLst>
          </p:cNvPr>
          <p:cNvSpPr txBox="1"/>
          <p:nvPr/>
        </p:nvSpPr>
        <p:spPr>
          <a:xfrm>
            <a:off x="135494" y="3140099"/>
            <a:ext cx="12975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14,2 </a:t>
            </a:r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МЛН.РУБ.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765" y="189546"/>
            <a:ext cx="1000190" cy="79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79.userapi.com/s/v1/ig2/M3lq4razOL5SztVUj2K_keOg31djvk9lSVtksbwFbav6gFv6YII33c2P7F9NG5rXKvaQOJHHH66VUITh7eKseNzl.jpg?quality=95&amp;as=32x24,48x36,72x54,108x81,160x120,240x180,360x270,480x360,540x405,640x480,720x540,1080x810,1280x960&amp;from=bu&amp;u=7s1sDPnrh3zBlqVm-yoMbnxDU4NmPNBYQ6TY6EfF-Bk&amp;cs=807x60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4"/>
          <a:stretch/>
        </p:blipFill>
        <p:spPr bwMode="auto">
          <a:xfrm>
            <a:off x="949389" y="562723"/>
            <a:ext cx="2266291" cy="1427108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-36250" y="2315128"/>
            <a:ext cx="12259926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Региональный </a:t>
            </a: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проект «Цифровая образовательная среда</a:t>
            </a:r>
            <a:endParaRPr lang="ru-RU" sz="2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8" name="Picture 10" descr="https://sun9-33.userapi.com/s/v1/ig2/gYgPvdiFZx4RKy1J1-IPF2MVt0q9Roxk8Wnlv62Q-9ZAzkYjVU_FvENEAp4ZazFetwD9fLBwnXLzcnpZglnfZ128.jpg?quality=96&amp;as=32x15,48x23,72x34,108x51,160x75,240x113,360x170,480x226,540x255,640x302,720x340,831x392&amp;from=bu&amp;u=xFvft52JNs_R5AX9dzi-Ht5UhFb_liIZu_nszNiPQtc&amp;cs=807x38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"/>
          <a:stretch/>
        </p:blipFill>
        <p:spPr bwMode="auto">
          <a:xfrm>
            <a:off x="9258617" y="2810544"/>
            <a:ext cx="2820338" cy="144007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-25038" y="4430918"/>
            <a:ext cx="12217038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Региональный </a:t>
            </a: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проект «Патриотическое воспитание граждан РФ</a:t>
            </a:r>
            <a:endParaRPr lang="ru-RU" sz="2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8FC57294-E526-4B3D-A2A2-0619C8458C3D}"/>
              </a:ext>
            </a:extLst>
          </p:cNvPr>
          <p:cNvSpPr/>
          <p:nvPr/>
        </p:nvSpPr>
        <p:spPr>
          <a:xfrm>
            <a:off x="2926065" y="5031668"/>
            <a:ext cx="5330173" cy="1588702"/>
          </a:xfrm>
          <a:prstGeom prst="rect">
            <a:avLst/>
          </a:prstGeom>
          <a:solidFill>
            <a:srgbClr val="F2F2F2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82BB6D3-9AB8-4B30-87CD-E37FB53CE098}"/>
              </a:ext>
            </a:extLst>
          </p:cNvPr>
          <p:cNvSpPr txBox="1"/>
          <p:nvPr/>
        </p:nvSpPr>
        <p:spPr>
          <a:xfrm>
            <a:off x="4253646" y="5070147"/>
            <a:ext cx="4031579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Мероприятия по оплате советникам  директоров по воспитанию </a:t>
            </a:r>
            <a:r>
              <a:rPr lang="ru-RU" sz="14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взаимодействию с детскими общественными </a:t>
            </a:r>
            <a:r>
              <a:rPr lang="ru-RU" sz="14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объединениями -</a:t>
            </a:r>
          </a:p>
          <a:p>
            <a:pPr lvl="0">
              <a:defRPr/>
            </a:pPr>
            <a:r>
              <a:rPr lang="ru-RU" sz="1400" b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39 общеобразовательных учреждения.</a:t>
            </a:r>
            <a:endParaRPr lang="ru-RU" sz="1400" b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Прямоугольник: скругленные верхние углы 156">
            <a:extLst>
              <a:ext uri="{FF2B5EF4-FFF2-40B4-BE49-F238E27FC236}">
                <a16:creationId xmlns:a16="http://schemas.microsoft.com/office/drawing/2014/main" id="{C522B3D6-90BD-4590-B400-5AE3A875C888}"/>
              </a:ext>
            </a:extLst>
          </p:cNvPr>
          <p:cNvSpPr/>
          <p:nvPr/>
        </p:nvSpPr>
        <p:spPr>
          <a:xfrm rot="5400000">
            <a:off x="2883645" y="5025463"/>
            <a:ext cx="1103059" cy="1550018"/>
          </a:xfrm>
          <a:prstGeom prst="round2SameRect">
            <a:avLst/>
          </a:prstGeom>
          <a:solidFill>
            <a:srgbClr val="60487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Прямоугольный треугольник 51">
            <a:extLst>
              <a:ext uri="{FF2B5EF4-FFF2-40B4-BE49-F238E27FC236}">
                <a16:creationId xmlns:a16="http://schemas.microsoft.com/office/drawing/2014/main" id="{D9E03EE4-53DB-4310-B0E9-48B561E71314}"/>
              </a:ext>
            </a:extLst>
          </p:cNvPr>
          <p:cNvSpPr/>
          <p:nvPr/>
        </p:nvSpPr>
        <p:spPr>
          <a:xfrm rot="16200000">
            <a:off x="2694573" y="5060774"/>
            <a:ext cx="169274" cy="235735"/>
          </a:xfrm>
          <a:prstGeom prst="rtTriangle">
            <a:avLst/>
          </a:prstGeom>
          <a:solidFill>
            <a:srgbClr val="60487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Прямоугольный треугольник 52">
            <a:extLst>
              <a:ext uri="{FF2B5EF4-FFF2-40B4-BE49-F238E27FC236}">
                <a16:creationId xmlns:a16="http://schemas.microsoft.com/office/drawing/2014/main" id="{106915D9-2A65-4D1C-8AB1-BCA6D9D9735C}"/>
              </a:ext>
            </a:extLst>
          </p:cNvPr>
          <p:cNvSpPr/>
          <p:nvPr/>
        </p:nvSpPr>
        <p:spPr>
          <a:xfrm rot="5400000" flipV="1">
            <a:off x="2692296" y="6306497"/>
            <a:ext cx="169277" cy="235735"/>
          </a:xfrm>
          <a:prstGeom prst="rtTriangle">
            <a:avLst/>
          </a:prstGeom>
          <a:solidFill>
            <a:srgbClr val="60487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3850E1FC-4794-4994-992A-507E936A0407}"/>
              </a:ext>
            </a:extLst>
          </p:cNvPr>
          <p:cNvSpPr/>
          <p:nvPr/>
        </p:nvSpPr>
        <p:spPr>
          <a:xfrm>
            <a:off x="2659068" y="5258305"/>
            <a:ext cx="235735" cy="1093505"/>
          </a:xfrm>
          <a:prstGeom prst="rect">
            <a:avLst/>
          </a:prstGeom>
          <a:gradFill>
            <a:gsLst>
              <a:gs pos="46000">
                <a:srgbClr val="604878"/>
              </a:gs>
              <a:gs pos="100000">
                <a:srgbClr val="604878"/>
              </a:gs>
              <a:gs pos="25000">
                <a:srgbClr val="FDEDDD">
                  <a:alpha val="63000"/>
                </a:srgbClr>
              </a:gs>
              <a:gs pos="0">
                <a:srgbClr val="604878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B3EB750-0341-42D3-BF21-A9886C25E02F}"/>
              </a:ext>
            </a:extLst>
          </p:cNvPr>
          <p:cNvSpPr txBox="1"/>
          <p:nvPr/>
        </p:nvSpPr>
        <p:spPr>
          <a:xfrm>
            <a:off x="2940543" y="5333047"/>
            <a:ext cx="11149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12,4 </a:t>
            </a:r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МЛН.РУБ.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2060" name="Picture 12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69" y="4920456"/>
            <a:ext cx="2363591" cy="1774213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" descr="C:\Users\mma-econ\Desktop\410px-Coat_of_Arms_of_Gatchina_rayon_(Leningrad_oblast).sv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808" y="95683"/>
            <a:ext cx="695400" cy="86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10" y="777907"/>
            <a:ext cx="2136575" cy="1425563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9081C4A9-3FC4-416B-A4ED-E934BB7A1A07}"/>
              </a:ext>
            </a:extLst>
          </p:cNvPr>
          <p:cNvGrpSpPr/>
          <p:nvPr/>
        </p:nvGrpSpPr>
        <p:grpSpPr>
          <a:xfrm>
            <a:off x="11696294" y="6381328"/>
            <a:ext cx="408557" cy="360040"/>
            <a:chOff x="568875" y="1935831"/>
            <a:chExt cx="2185725" cy="2257792"/>
          </a:xfrm>
        </p:grpSpPr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5656938B-8F64-4D4A-8CD2-EC8287339433}"/>
                </a:ext>
              </a:extLst>
            </p:cNvPr>
            <p:cNvGrpSpPr/>
            <p:nvPr/>
          </p:nvGrpSpPr>
          <p:grpSpPr>
            <a:xfrm>
              <a:off x="647486" y="1935831"/>
              <a:ext cx="2028514" cy="2257792"/>
              <a:chOff x="647486" y="1935831"/>
              <a:chExt cx="2028514" cy="2257792"/>
            </a:xfrm>
          </p:grpSpPr>
          <p:sp>
            <p:nvSpPr>
              <p:cNvPr id="44" name="Полилиния: фигура 6">
                <a:extLst>
                  <a:ext uri="{FF2B5EF4-FFF2-40B4-BE49-F238E27FC236}">
                    <a16:creationId xmlns:a16="http://schemas.microsoft.com/office/drawing/2014/main" id="{5A8D5A46-A55D-4E44-AD1F-1449E7A7B6FA}"/>
                  </a:ext>
                </a:extLst>
              </p:cNvPr>
              <p:cNvSpPr/>
              <p:nvPr/>
            </p:nvSpPr>
            <p:spPr>
              <a:xfrm rot="10800000">
                <a:off x="911117" y="2152141"/>
                <a:ext cx="1501247" cy="1670932"/>
              </a:xfrm>
              <a:custGeom>
                <a:avLst/>
                <a:gdLst>
                  <a:gd name="connsiteX0" fmla="*/ 1147500 w 2297028"/>
                  <a:gd name="connsiteY0" fmla="*/ 0 h 2556656"/>
                  <a:gd name="connsiteX1" fmla="*/ 2295000 w 2297028"/>
                  <a:gd name="connsiteY1" fmla="*/ 765000 h 2556656"/>
                  <a:gd name="connsiteX2" fmla="*/ 2297028 w 2297028"/>
                  <a:gd name="connsiteY2" fmla="*/ 765000 h 2556656"/>
                  <a:gd name="connsiteX3" fmla="*/ 2297028 w 2297028"/>
                  <a:gd name="connsiteY3" fmla="*/ 1710000 h 2556656"/>
                  <a:gd name="connsiteX4" fmla="*/ 2295000 w 2297028"/>
                  <a:gd name="connsiteY4" fmla="*/ 1710000 h 2556656"/>
                  <a:gd name="connsiteX5" fmla="*/ 2295000 w 2297028"/>
                  <a:gd name="connsiteY5" fmla="*/ 1996989 h 2556656"/>
                  <a:gd name="connsiteX6" fmla="*/ 1735333 w 2297028"/>
                  <a:gd name="connsiteY6" fmla="*/ 2556656 h 2556656"/>
                  <a:gd name="connsiteX7" fmla="*/ 559667 w 2297028"/>
                  <a:gd name="connsiteY7" fmla="*/ 2556656 h 2556656"/>
                  <a:gd name="connsiteX8" fmla="*/ 0 w 2297028"/>
                  <a:gd name="connsiteY8" fmla="*/ 1996989 h 2556656"/>
                  <a:gd name="connsiteX9" fmla="*/ 0 w 2297028"/>
                  <a:gd name="connsiteY9" fmla="*/ 1710000 h 2556656"/>
                  <a:gd name="connsiteX10" fmla="*/ 0 w 2297028"/>
                  <a:gd name="connsiteY10" fmla="*/ 1631323 h 2556656"/>
                  <a:gd name="connsiteX11" fmla="*/ 0 w 2297028"/>
                  <a:gd name="connsiteY11" fmla="*/ 765000 h 255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97028" h="2556656">
                    <a:moveTo>
                      <a:pt x="1147500" y="0"/>
                    </a:moveTo>
                    <a:lnTo>
                      <a:pt x="2295000" y="765000"/>
                    </a:lnTo>
                    <a:lnTo>
                      <a:pt x="2297028" y="765000"/>
                    </a:lnTo>
                    <a:lnTo>
                      <a:pt x="2297028" y="1710000"/>
                    </a:lnTo>
                    <a:lnTo>
                      <a:pt x="2295000" y="1710000"/>
                    </a:lnTo>
                    <a:lnTo>
                      <a:pt x="2295000" y="1996989"/>
                    </a:lnTo>
                    <a:cubicBezTo>
                      <a:pt x="2295000" y="2306085"/>
                      <a:pt x="2044429" y="2556656"/>
                      <a:pt x="1735333" y="2556656"/>
                    </a:cubicBezTo>
                    <a:lnTo>
                      <a:pt x="559667" y="2556656"/>
                    </a:lnTo>
                    <a:cubicBezTo>
                      <a:pt x="250571" y="2556656"/>
                      <a:pt x="0" y="2306085"/>
                      <a:pt x="0" y="1996989"/>
                    </a:cubicBezTo>
                    <a:lnTo>
                      <a:pt x="0" y="1710000"/>
                    </a:lnTo>
                    <a:lnTo>
                      <a:pt x="0" y="1631323"/>
                    </a:lnTo>
                    <a:lnTo>
                      <a:pt x="0" y="76500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Полилиния: фигура 12">
                <a:extLst>
                  <a:ext uri="{FF2B5EF4-FFF2-40B4-BE49-F238E27FC236}">
                    <a16:creationId xmlns:a16="http://schemas.microsoft.com/office/drawing/2014/main" id="{E23E0B46-5895-4E95-8007-FBA745E3933D}"/>
                  </a:ext>
                </a:extLst>
              </p:cNvPr>
              <p:cNvSpPr/>
              <p:nvPr/>
            </p:nvSpPr>
            <p:spPr>
              <a:xfrm rot="10800000">
                <a:off x="647486" y="1935831"/>
                <a:ext cx="2028514" cy="2257792"/>
              </a:xfrm>
              <a:custGeom>
                <a:avLst/>
                <a:gdLst>
                  <a:gd name="connsiteX0" fmla="*/ 1617970 w 2293451"/>
                  <a:gd name="connsiteY0" fmla="*/ 2350103 h 2552675"/>
                  <a:gd name="connsiteX1" fmla="*/ 2067410 w 2293451"/>
                  <a:gd name="connsiteY1" fmla="*/ 1900663 h 2552675"/>
                  <a:gd name="connsiteX2" fmla="*/ 2067410 w 2293451"/>
                  <a:gd name="connsiteY2" fmla="*/ 1670197 h 2552675"/>
                  <a:gd name="connsiteX3" fmla="*/ 2069039 w 2293451"/>
                  <a:gd name="connsiteY3" fmla="*/ 1670197 h 2552675"/>
                  <a:gd name="connsiteX4" fmla="*/ 2069039 w 2293451"/>
                  <a:gd name="connsiteY4" fmla="*/ 911316 h 2552675"/>
                  <a:gd name="connsiteX5" fmla="*/ 2067410 w 2293451"/>
                  <a:gd name="connsiteY5" fmla="*/ 911316 h 2552675"/>
                  <a:gd name="connsiteX6" fmla="*/ 1145912 w 2293451"/>
                  <a:gd name="connsiteY6" fmla="*/ 296983 h 2552675"/>
                  <a:gd name="connsiteX7" fmla="*/ 224413 w 2293451"/>
                  <a:gd name="connsiteY7" fmla="*/ 911316 h 2552675"/>
                  <a:gd name="connsiteX8" fmla="*/ 224413 w 2293451"/>
                  <a:gd name="connsiteY8" fmla="*/ 1607015 h 2552675"/>
                  <a:gd name="connsiteX9" fmla="*/ 224413 w 2293451"/>
                  <a:gd name="connsiteY9" fmla="*/ 1670197 h 2552675"/>
                  <a:gd name="connsiteX10" fmla="*/ 224413 w 2293451"/>
                  <a:gd name="connsiteY10" fmla="*/ 1900663 h 2552675"/>
                  <a:gd name="connsiteX11" fmla="*/ 673853 w 2293451"/>
                  <a:gd name="connsiteY11" fmla="*/ 2350103 h 2552675"/>
                  <a:gd name="connsiteX12" fmla="*/ 1732631 w 2293451"/>
                  <a:gd name="connsiteY12" fmla="*/ 2552675 h 2552675"/>
                  <a:gd name="connsiteX13" fmla="*/ 558795 w 2293451"/>
                  <a:gd name="connsiteY13" fmla="*/ 2552675 h 2552675"/>
                  <a:gd name="connsiteX14" fmla="*/ 0 w 2293451"/>
                  <a:gd name="connsiteY14" fmla="*/ 1993880 h 2552675"/>
                  <a:gd name="connsiteX15" fmla="*/ 0 w 2293451"/>
                  <a:gd name="connsiteY15" fmla="*/ 1707338 h 2552675"/>
                  <a:gd name="connsiteX16" fmla="*/ 0 w 2293451"/>
                  <a:gd name="connsiteY16" fmla="*/ 1628783 h 2552675"/>
                  <a:gd name="connsiteX17" fmla="*/ 0 w 2293451"/>
                  <a:gd name="connsiteY17" fmla="*/ 763809 h 2552675"/>
                  <a:gd name="connsiteX18" fmla="*/ 1145713 w 2293451"/>
                  <a:gd name="connsiteY18" fmla="*/ 0 h 2552675"/>
                  <a:gd name="connsiteX19" fmla="*/ 2291426 w 2293451"/>
                  <a:gd name="connsiteY19" fmla="*/ 763809 h 2552675"/>
                  <a:gd name="connsiteX20" fmla="*/ 2293451 w 2293451"/>
                  <a:gd name="connsiteY20" fmla="*/ 763809 h 2552675"/>
                  <a:gd name="connsiteX21" fmla="*/ 2293451 w 2293451"/>
                  <a:gd name="connsiteY21" fmla="*/ 1707338 h 2552675"/>
                  <a:gd name="connsiteX22" fmla="*/ 2291426 w 2293451"/>
                  <a:gd name="connsiteY22" fmla="*/ 1707338 h 2552675"/>
                  <a:gd name="connsiteX23" fmla="*/ 2291426 w 2293451"/>
                  <a:gd name="connsiteY23" fmla="*/ 1993880 h 2552675"/>
                  <a:gd name="connsiteX24" fmla="*/ 1732631 w 2293451"/>
                  <a:gd name="connsiteY24" fmla="*/ 2552675 h 2552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293451" h="2552675">
                    <a:moveTo>
                      <a:pt x="1617970" y="2350103"/>
                    </a:moveTo>
                    <a:cubicBezTo>
                      <a:pt x="1866189" y="2350103"/>
                      <a:pt x="2067410" y="2148882"/>
                      <a:pt x="2067410" y="1900663"/>
                    </a:cubicBezTo>
                    <a:lnTo>
                      <a:pt x="2067410" y="1670197"/>
                    </a:lnTo>
                    <a:lnTo>
                      <a:pt x="2069039" y="1670197"/>
                    </a:lnTo>
                    <a:lnTo>
                      <a:pt x="2069039" y="911316"/>
                    </a:lnTo>
                    <a:lnTo>
                      <a:pt x="2067410" y="911316"/>
                    </a:lnTo>
                    <a:lnTo>
                      <a:pt x="1145912" y="296983"/>
                    </a:lnTo>
                    <a:lnTo>
                      <a:pt x="224413" y="911316"/>
                    </a:lnTo>
                    <a:lnTo>
                      <a:pt x="224413" y="1607015"/>
                    </a:lnTo>
                    <a:lnTo>
                      <a:pt x="224413" y="1670197"/>
                    </a:lnTo>
                    <a:lnTo>
                      <a:pt x="224413" y="1900663"/>
                    </a:lnTo>
                    <a:cubicBezTo>
                      <a:pt x="224413" y="2148882"/>
                      <a:pt x="425634" y="2350103"/>
                      <a:pt x="673853" y="2350103"/>
                    </a:cubicBezTo>
                    <a:close/>
                    <a:moveTo>
                      <a:pt x="1732631" y="2552675"/>
                    </a:moveTo>
                    <a:lnTo>
                      <a:pt x="558795" y="2552675"/>
                    </a:lnTo>
                    <a:cubicBezTo>
                      <a:pt x="250181" y="2552675"/>
                      <a:pt x="0" y="2302494"/>
                      <a:pt x="0" y="1993880"/>
                    </a:cubicBezTo>
                    <a:lnTo>
                      <a:pt x="0" y="1707338"/>
                    </a:lnTo>
                    <a:lnTo>
                      <a:pt x="0" y="1628783"/>
                    </a:lnTo>
                    <a:lnTo>
                      <a:pt x="0" y="763809"/>
                    </a:lnTo>
                    <a:lnTo>
                      <a:pt x="1145713" y="0"/>
                    </a:lnTo>
                    <a:lnTo>
                      <a:pt x="2291426" y="763809"/>
                    </a:lnTo>
                    <a:lnTo>
                      <a:pt x="2293451" y="763809"/>
                    </a:lnTo>
                    <a:lnTo>
                      <a:pt x="2293451" y="1707338"/>
                    </a:lnTo>
                    <a:lnTo>
                      <a:pt x="2291426" y="1707338"/>
                    </a:lnTo>
                    <a:lnTo>
                      <a:pt x="2291426" y="1993880"/>
                    </a:lnTo>
                    <a:cubicBezTo>
                      <a:pt x="2291426" y="2302494"/>
                      <a:pt x="2041245" y="2552675"/>
                      <a:pt x="1732631" y="2552675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A05E971A-5517-4876-9DD0-EF7A1DCE2CBB}"/>
                </a:ext>
              </a:extLst>
            </p:cNvPr>
            <p:cNvSpPr/>
            <p:nvPr/>
          </p:nvSpPr>
          <p:spPr>
            <a:xfrm>
              <a:off x="568875" y="2077147"/>
              <a:ext cx="2185725" cy="15440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1" dirty="0">
                  <a:solidFill>
                    <a:prstClr val="white"/>
                  </a:solidFill>
                  <a:latin typeface="Calibri"/>
                </a:rPr>
                <a:t>7</a:t>
              </a:r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314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499" y="3956926"/>
            <a:ext cx="1987208" cy="1490405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869535" y="116632"/>
            <a:ext cx="11322465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lvl="0" algn="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Отраслевой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проект «Сохранение и развитие материально-технической базы организаций дошкольного </a:t>
            </a: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образования»</a:t>
            </a:r>
            <a:endParaRPr lang="ru-RU" sz="2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0" y="3470312"/>
            <a:ext cx="121920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lvl="0" algn="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Отраслевой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проект «Сохранение и развитие материально-технической базы организаций </a:t>
            </a: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общего и дополнительного </a:t>
            </a: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образования»</a:t>
            </a:r>
            <a:endParaRPr lang="ru-RU" sz="2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8471F1C2-118F-4D38-BEBD-DFD6B7B34E2E}"/>
              </a:ext>
            </a:extLst>
          </p:cNvPr>
          <p:cNvSpPr/>
          <p:nvPr/>
        </p:nvSpPr>
        <p:spPr>
          <a:xfrm>
            <a:off x="284842" y="1015617"/>
            <a:ext cx="7334892" cy="2203782"/>
          </a:xfrm>
          <a:prstGeom prst="rect">
            <a:avLst/>
          </a:prstGeom>
          <a:solidFill>
            <a:srgbClr val="F2F2F2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41F444D-7189-4618-9E50-430882A60B28}"/>
              </a:ext>
            </a:extLst>
          </p:cNvPr>
          <p:cNvSpPr txBox="1"/>
          <p:nvPr/>
        </p:nvSpPr>
        <p:spPr>
          <a:xfrm>
            <a:off x="1415045" y="973665"/>
            <a:ext cx="6251181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b="1" kern="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Проведение строительно-монтажных и ремонтных работ:</a:t>
            </a:r>
            <a:r>
              <a:rPr lang="ru-RU" sz="17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ru-RU" sz="15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4,4 </a:t>
            </a:r>
            <a:r>
              <a:rPr lang="ru-RU" sz="15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м.р</a:t>
            </a:r>
            <a:r>
              <a:rPr lang="ru-RU" sz="15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.: </a:t>
            </a:r>
            <a:r>
              <a:rPr lang="ru-RU" sz="15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проведение ремонтных работ осуществлено в</a:t>
            </a:r>
          </a:p>
          <a:p>
            <a:r>
              <a:rPr lang="ru-RU" sz="15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500" b="1" i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образовательных </a:t>
            </a:r>
            <a:r>
              <a:rPr lang="ru-RU" sz="1500" b="1" i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учреждениях; </a:t>
            </a:r>
            <a:endParaRPr lang="ru-RU" sz="1500" b="1" i="1" kern="0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15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70,9 </a:t>
            </a:r>
            <a:r>
              <a:rPr lang="ru-RU" sz="15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м.р</a:t>
            </a:r>
            <a:r>
              <a:rPr lang="ru-RU" sz="15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.: строительно-монтажные работы по строительству ясельного корпуса на 90 мест в МБДОУ «Детский сад №13</a:t>
            </a:r>
            <a:r>
              <a:rPr lang="ru-RU" sz="15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»;</a:t>
            </a:r>
            <a:endParaRPr lang="ru-RU" sz="1500" b="1" kern="0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15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90,0 </a:t>
            </a:r>
            <a:r>
              <a:rPr lang="ru-RU" sz="15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м.р</a:t>
            </a:r>
            <a:r>
              <a:rPr lang="ru-RU" sz="15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.: строительно-монтажные работы и прочее по строительству детского сада на 180 мест по адресу: Ленинградская область, Гатчинский район, </a:t>
            </a:r>
            <a:r>
              <a:rPr lang="ru-RU" sz="1500" b="1" kern="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г.Коммунар</a:t>
            </a:r>
            <a:r>
              <a:rPr lang="ru-RU" sz="15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массив «Ижора» , уч.4. </a:t>
            </a:r>
            <a:endParaRPr lang="ru-RU" sz="1200" b="1" kern="0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7C7894A6-0A7B-491C-849E-00539A61BDEE}"/>
              </a:ext>
            </a:extLst>
          </p:cNvPr>
          <p:cNvSpPr/>
          <p:nvPr/>
        </p:nvSpPr>
        <p:spPr>
          <a:xfrm>
            <a:off x="4004298" y="4313666"/>
            <a:ext cx="8067424" cy="2389792"/>
          </a:xfrm>
          <a:prstGeom prst="rect">
            <a:avLst/>
          </a:prstGeom>
          <a:solidFill>
            <a:srgbClr val="F2F2F2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Прямоугольник: скругленные верхние углы 174">
            <a:extLst>
              <a:ext uri="{FF2B5EF4-FFF2-40B4-BE49-F238E27FC236}">
                <a16:creationId xmlns:a16="http://schemas.microsoft.com/office/drawing/2014/main" id="{6F1E7D82-7F73-41B9-AA6C-616D59160EC0}"/>
              </a:ext>
            </a:extLst>
          </p:cNvPr>
          <p:cNvSpPr/>
          <p:nvPr/>
        </p:nvSpPr>
        <p:spPr>
          <a:xfrm rot="5400000">
            <a:off x="3905262" y="4700147"/>
            <a:ext cx="1008040" cy="1349678"/>
          </a:xfrm>
          <a:prstGeom prst="round2SameRect">
            <a:avLst/>
          </a:prstGeom>
          <a:solidFill>
            <a:srgbClr val="9F2936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Прямоугольный треугольник 45">
            <a:extLst>
              <a:ext uri="{FF2B5EF4-FFF2-40B4-BE49-F238E27FC236}">
                <a16:creationId xmlns:a16="http://schemas.microsoft.com/office/drawing/2014/main" id="{7F74B4D6-F573-4701-AF80-D5FCA4ACBA19}"/>
              </a:ext>
            </a:extLst>
          </p:cNvPr>
          <p:cNvSpPr/>
          <p:nvPr/>
        </p:nvSpPr>
        <p:spPr>
          <a:xfrm rot="16200000">
            <a:off x="3779871" y="4680249"/>
            <a:ext cx="154695" cy="244196"/>
          </a:xfrm>
          <a:prstGeom prst="rtTriangle">
            <a:avLst/>
          </a:prstGeom>
          <a:solidFill>
            <a:srgbClr val="9F293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Прямоугольный треугольник 46">
            <a:extLst>
              <a:ext uri="{FF2B5EF4-FFF2-40B4-BE49-F238E27FC236}">
                <a16:creationId xmlns:a16="http://schemas.microsoft.com/office/drawing/2014/main" id="{3A53953E-A683-4ECC-9576-3691B7518401}"/>
              </a:ext>
            </a:extLst>
          </p:cNvPr>
          <p:cNvSpPr/>
          <p:nvPr/>
        </p:nvSpPr>
        <p:spPr>
          <a:xfrm rot="5400000" flipV="1">
            <a:off x="3778092" y="5834256"/>
            <a:ext cx="154695" cy="244196"/>
          </a:xfrm>
          <a:prstGeom prst="rtTriangle">
            <a:avLst/>
          </a:prstGeom>
          <a:solidFill>
            <a:srgbClr val="9F293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FA0A0961-293E-437A-93F4-7BA6A1E5323D}"/>
              </a:ext>
            </a:extLst>
          </p:cNvPr>
          <p:cNvSpPr/>
          <p:nvPr/>
        </p:nvSpPr>
        <p:spPr>
          <a:xfrm>
            <a:off x="3733343" y="4880329"/>
            <a:ext cx="244196" cy="999310"/>
          </a:xfrm>
          <a:prstGeom prst="rect">
            <a:avLst/>
          </a:prstGeom>
          <a:gradFill>
            <a:gsLst>
              <a:gs pos="46000">
                <a:srgbClr val="9F2936"/>
              </a:gs>
              <a:gs pos="98000">
                <a:srgbClr val="9F2936"/>
              </a:gs>
              <a:gs pos="0">
                <a:srgbClr val="9F2936"/>
              </a:gs>
              <a:gs pos="25000">
                <a:srgbClr val="FDEDDD">
                  <a:alpha val="63000"/>
                </a:srgbClr>
              </a:gs>
              <a:gs pos="0">
                <a:srgbClr val="9F2936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41F444D-7189-4618-9E50-430882A60B28}"/>
              </a:ext>
            </a:extLst>
          </p:cNvPr>
          <p:cNvSpPr txBox="1"/>
          <p:nvPr/>
        </p:nvSpPr>
        <p:spPr>
          <a:xfrm>
            <a:off x="5084121" y="4259083"/>
            <a:ext cx="698760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216,5 </a:t>
            </a:r>
            <a:r>
              <a:rPr lang="ru-RU" sz="1600" b="1" kern="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м.р</a:t>
            </a:r>
            <a:r>
              <a:rPr lang="ru-RU" sz="1600" b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.: </a:t>
            </a:r>
            <a:r>
              <a:rPr lang="ru-RU" sz="16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продолжение реновации </a:t>
            </a:r>
            <a:r>
              <a:rPr lang="ru-RU" sz="1600" b="1" kern="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МБОУ«Гатчинская</a:t>
            </a:r>
            <a:r>
              <a:rPr lang="ru-RU" sz="16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СОШ № 4» </a:t>
            </a:r>
          </a:p>
          <a:p>
            <a:r>
              <a:rPr lang="ru-RU" sz="1600" b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89,8 </a:t>
            </a:r>
            <a:r>
              <a:rPr lang="ru-RU" sz="1600" b="1" kern="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м.р</a:t>
            </a:r>
            <a:r>
              <a:rPr lang="ru-RU" sz="1600" b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.: </a:t>
            </a:r>
            <a:r>
              <a:rPr lang="ru-RU" sz="16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капитальный </a:t>
            </a:r>
            <a:r>
              <a:rPr lang="ru-RU" sz="16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ремонт здания и приобретение оборудования МБОУ «</a:t>
            </a:r>
            <a:r>
              <a:rPr lang="ru-RU" sz="1600" b="1" kern="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Высокоключевая</a:t>
            </a:r>
            <a:r>
              <a:rPr lang="ru-RU" sz="16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СОШ»;</a:t>
            </a:r>
          </a:p>
          <a:p>
            <a:r>
              <a:rPr lang="ru-RU" sz="1600" b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24,1 </a:t>
            </a:r>
            <a:r>
              <a:rPr lang="ru-RU" sz="1600" b="1" kern="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м.р</a:t>
            </a:r>
            <a:r>
              <a:rPr lang="ru-RU" sz="1600" b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.: </a:t>
            </a:r>
            <a:r>
              <a:rPr lang="ru-RU" sz="16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субсидия на проведение ремонтных </a:t>
            </a:r>
            <a:r>
              <a:rPr lang="ru-RU" sz="16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работ: 5 учреждений дополнительного </a:t>
            </a:r>
            <a:r>
              <a:rPr lang="ru-RU" sz="16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образования,19 </a:t>
            </a:r>
            <a:r>
              <a:rPr lang="ru-RU" sz="16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учреждений общего </a:t>
            </a:r>
            <a:r>
              <a:rPr lang="ru-RU" sz="16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образования;</a:t>
            </a:r>
          </a:p>
          <a:p>
            <a:r>
              <a:rPr lang="ru-RU" sz="1600" b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26,1 </a:t>
            </a:r>
            <a:r>
              <a:rPr lang="ru-RU" sz="1600" b="1" kern="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м.р</a:t>
            </a:r>
            <a:r>
              <a:rPr lang="ru-RU" sz="1600" b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.: </a:t>
            </a:r>
            <a:r>
              <a:rPr lang="ru-RU" sz="16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капитального </a:t>
            </a:r>
            <a:r>
              <a:rPr lang="ru-RU" sz="16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ремонта спортивных площадок (стадионов) МБОУ «Кобринская ООШ», МБОУ «</a:t>
            </a:r>
            <a:r>
              <a:rPr lang="ru-RU" sz="1600" b="1" kern="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Вырицкая</a:t>
            </a:r>
            <a:r>
              <a:rPr lang="ru-RU" sz="16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СОШ N 1»;</a:t>
            </a:r>
          </a:p>
          <a:p>
            <a:r>
              <a:rPr lang="ru-RU" sz="1600" b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9,7 </a:t>
            </a:r>
            <a:r>
              <a:rPr lang="ru-RU" sz="1600" b="1" kern="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м.р</a:t>
            </a:r>
            <a:r>
              <a:rPr lang="ru-RU" sz="16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.: </a:t>
            </a:r>
            <a:r>
              <a:rPr lang="ru-RU" sz="16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субсидия на обновление материально-технической базы столовых и пищеблоков </a:t>
            </a:r>
            <a:r>
              <a:rPr lang="ru-RU" sz="16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МБОУ </a:t>
            </a:r>
            <a:r>
              <a:rPr lang="ru-RU" sz="16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ru-RU" sz="1600" b="1" kern="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Дружногорская</a:t>
            </a:r>
            <a:r>
              <a:rPr lang="ru-RU" sz="1600" b="1" kern="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СОШ</a:t>
            </a:r>
            <a:r>
              <a:rPr lang="ru-RU" sz="1600" b="1" kern="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».</a:t>
            </a:r>
            <a:endParaRPr lang="ru-RU" sz="1600" b="1" kern="0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Прямоугольник: скругленные верхние углы 52">
            <a:extLst>
              <a:ext uri="{FF2B5EF4-FFF2-40B4-BE49-F238E27FC236}">
                <a16:creationId xmlns:a16="http://schemas.microsoft.com/office/drawing/2014/main" id="{7A4F8339-B66D-41AD-8E84-335226BA3074}"/>
              </a:ext>
            </a:extLst>
          </p:cNvPr>
          <p:cNvSpPr/>
          <p:nvPr/>
        </p:nvSpPr>
        <p:spPr>
          <a:xfrm rot="5400000">
            <a:off x="188956" y="1423248"/>
            <a:ext cx="1008038" cy="1272224"/>
          </a:xfrm>
          <a:prstGeom prst="round2SameRect">
            <a:avLst/>
          </a:pr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Прямоугольный треугольник 61">
            <a:extLst>
              <a:ext uri="{FF2B5EF4-FFF2-40B4-BE49-F238E27FC236}">
                <a16:creationId xmlns:a16="http://schemas.microsoft.com/office/drawing/2014/main" id="{24726CBE-F7EA-4638-8D4B-BD013E41A860}"/>
              </a:ext>
            </a:extLst>
          </p:cNvPr>
          <p:cNvSpPr/>
          <p:nvPr/>
        </p:nvSpPr>
        <p:spPr>
          <a:xfrm rot="16200000">
            <a:off x="65670" y="1359689"/>
            <a:ext cx="154693" cy="235735"/>
          </a:xfrm>
          <a:prstGeom prst="rtTriangle">
            <a:avLst/>
          </a:pr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Прямоугольный треугольник 62">
            <a:extLst>
              <a:ext uri="{FF2B5EF4-FFF2-40B4-BE49-F238E27FC236}">
                <a16:creationId xmlns:a16="http://schemas.microsoft.com/office/drawing/2014/main" id="{E1EAB89F-0246-4AE6-B12F-0DA57761CE81}"/>
              </a:ext>
            </a:extLst>
          </p:cNvPr>
          <p:cNvSpPr/>
          <p:nvPr/>
        </p:nvSpPr>
        <p:spPr>
          <a:xfrm rot="5400000" flipV="1">
            <a:off x="66840" y="2515667"/>
            <a:ext cx="154695" cy="235735"/>
          </a:xfrm>
          <a:prstGeom prst="rtTriangle">
            <a:avLst/>
          </a:pr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799C4655-9EE6-4C23-A6EF-591D3188E097}"/>
              </a:ext>
            </a:extLst>
          </p:cNvPr>
          <p:cNvSpPr/>
          <p:nvPr/>
        </p:nvSpPr>
        <p:spPr>
          <a:xfrm>
            <a:off x="33872" y="1555341"/>
            <a:ext cx="235735" cy="999310"/>
          </a:xfrm>
          <a:prstGeom prst="rect">
            <a:avLst/>
          </a:prstGeom>
          <a:gradFill>
            <a:gsLst>
              <a:gs pos="46000">
                <a:srgbClr val="F28D24"/>
              </a:gs>
              <a:gs pos="100000">
                <a:srgbClr val="F07F09"/>
              </a:gs>
              <a:gs pos="25000">
                <a:srgbClr val="FDEDDD">
                  <a:alpha val="63000"/>
                </a:srgbClr>
              </a:gs>
              <a:gs pos="0">
                <a:srgbClr val="F07F09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B3EB750-0341-42D3-BF21-A9886C25E02F}"/>
              </a:ext>
            </a:extLst>
          </p:cNvPr>
          <p:cNvSpPr txBox="1"/>
          <p:nvPr/>
        </p:nvSpPr>
        <p:spPr>
          <a:xfrm>
            <a:off x="107413" y="1587137"/>
            <a:ext cx="12216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164,4 </a:t>
            </a:r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МЛН.РУБ.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B3EB750-0341-42D3-BF21-A9886C25E02F}"/>
              </a:ext>
            </a:extLst>
          </p:cNvPr>
          <p:cNvSpPr txBox="1"/>
          <p:nvPr/>
        </p:nvSpPr>
        <p:spPr>
          <a:xfrm>
            <a:off x="3832214" y="4879695"/>
            <a:ext cx="12519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366,3 </a:t>
            </a:r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МЛН.РУБ.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sun9-6.userapi.com/impg/5GPr3xXg9IiRIX7Ycg-eAxud-3jKIDqb1ySRvw/ZLAChlp5AOc.jpg?size=1183x783&amp;quality=96&amp;sign=5eb36b848a3df40a71087f641d9826b6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1708055"/>
            <a:ext cx="2663354" cy="1667491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51"/>
          <a:stretch/>
        </p:blipFill>
        <p:spPr bwMode="auto">
          <a:xfrm>
            <a:off x="7752184" y="897238"/>
            <a:ext cx="2555620" cy="1668422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99456" y="5191997"/>
            <a:ext cx="2015280" cy="151146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080" name="Picture 8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3" y="4248951"/>
            <a:ext cx="1404886" cy="1779712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38" y="6028662"/>
            <a:ext cx="861318" cy="903483"/>
          </a:xfrm>
          <a:prstGeom prst="rect">
            <a:avLst/>
          </a:prstGeom>
        </p:spPr>
      </p:pic>
      <p:pic>
        <p:nvPicPr>
          <p:cNvPr id="25" name="Picture 1" descr="C:\Users\mma-econ\Desktop\410px-Coat_of_Arms_of_Gatchina_rayon_(Leningrad_oblast).sv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808" y="95683"/>
            <a:ext cx="695400" cy="86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9081C4A9-3FC4-416B-A4ED-E934BB7A1A07}"/>
              </a:ext>
            </a:extLst>
          </p:cNvPr>
          <p:cNvGrpSpPr/>
          <p:nvPr/>
        </p:nvGrpSpPr>
        <p:grpSpPr>
          <a:xfrm>
            <a:off x="11696294" y="6381328"/>
            <a:ext cx="408557" cy="360040"/>
            <a:chOff x="568875" y="1935831"/>
            <a:chExt cx="2185725" cy="2257792"/>
          </a:xfrm>
        </p:grpSpPr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5656938B-8F64-4D4A-8CD2-EC8287339433}"/>
                </a:ext>
              </a:extLst>
            </p:cNvPr>
            <p:cNvGrpSpPr/>
            <p:nvPr/>
          </p:nvGrpSpPr>
          <p:grpSpPr>
            <a:xfrm>
              <a:off x="647486" y="1935831"/>
              <a:ext cx="2028514" cy="2257792"/>
              <a:chOff x="647486" y="1935831"/>
              <a:chExt cx="2028514" cy="2257792"/>
            </a:xfrm>
          </p:grpSpPr>
          <p:sp>
            <p:nvSpPr>
              <p:cNvPr id="29" name="Полилиния: фигура 6">
                <a:extLst>
                  <a:ext uri="{FF2B5EF4-FFF2-40B4-BE49-F238E27FC236}">
                    <a16:creationId xmlns:a16="http://schemas.microsoft.com/office/drawing/2014/main" id="{5A8D5A46-A55D-4E44-AD1F-1449E7A7B6FA}"/>
                  </a:ext>
                </a:extLst>
              </p:cNvPr>
              <p:cNvSpPr/>
              <p:nvPr/>
            </p:nvSpPr>
            <p:spPr>
              <a:xfrm rot="10800000">
                <a:off x="911117" y="2152141"/>
                <a:ext cx="1501247" cy="1670932"/>
              </a:xfrm>
              <a:custGeom>
                <a:avLst/>
                <a:gdLst>
                  <a:gd name="connsiteX0" fmla="*/ 1147500 w 2297028"/>
                  <a:gd name="connsiteY0" fmla="*/ 0 h 2556656"/>
                  <a:gd name="connsiteX1" fmla="*/ 2295000 w 2297028"/>
                  <a:gd name="connsiteY1" fmla="*/ 765000 h 2556656"/>
                  <a:gd name="connsiteX2" fmla="*/ 2297028 w 2297028"/>
                  <a:gd name="connsiteY2" fmla="*/ 765000 h 2556656"/>
                  <a:gd name="connsiteX3" fmla="*/ 2297028 w 2297028"/>
                  <a:gd name="connsiteY3" fmla="*/ 1710000 h 2556656"/>
                  <a:gd name="connsiteX4" fmla="*/ 2295000 w 2297028"/>
                  <a:gd name="connsiteY4" fmla="*/ 1710000 h 2556656"/>
                  <a:gd name="connsiteX5" fmla="*/ 2295000 w 2297028"/>
                  <a:gd name="connsiteY5" fmla="*/ 1996989 h 2556656"/>
                  <a:gd name="connsiteX6" fmla="*/ 1735333 w 2297028"/>
                  <a:gd name="connsiteY6" fmla="*/ 2556656 h 2556656"/>
                  <a:gd name="connsiteX7" fmla="*/ 559667 w 2297028"/>
                  <a:gd name="connsiteY7" fmla="*/ 2556656 h 2556656"/>
                  <a:gd name="connsiteX8" fmla="*/ 0 w 2297028"/>
                  <a:gd name="connsiteY8" fmla="*/ 1996989 h 2556656"/>
                  <a:gd name="connsiteX9" fmla="*/ 0 w 2297028"/>
                  <a:gd name="connsiteY9" fmla="*/ 1710000 h 2556656"/>
                  <a:gd name="connsiteX10" fmla="*/ 0 w 2297028"/>
                  <a:gd name="connsiteY10" fmla="*/ 1631323 h 2556656"/>
                  <a:gd name="connsiteX11" fmla="*/ 0 w 2297028"/>
                  <a:gd name="connsiteY11" fmla="*/ 765000 h 255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97028" h="2556656">
                    <a:moveTo>
                      <a:pt x="1147500" y="0"/>
                    </a:moveTo>
                    <a:lnTo>
                      <a:pt x="2295000" y="765000"/>
                    </a:lnTo>
                    <a:lnTo>
                      <a:pt x="2297028" y="765000"/>
                    </a:lnTo>
                    <a:lnTo>
                      <a:pt x="2297028" y="1710000"/>
                    </a:lnTo>
                    <a:lnTo>
                      <a:pt x="2295000" y="1710000"/>
                    </a:lnTo>
                    <a:lnTo>
                      <a:pt x="2295000" y="1996989"/>
                    </a:lnTo>
                    <a:cubicBezTo>
                      <a:pt x="2295000" y="2306085"/>
                      <a:pt x="2044429" y="2556656"/>
                      <a:pt x="1735333" y="2556656"/>
                    </a:cubicBezTo>
                    <a:lnTo>
                      <a:pt x="559667" y="2556656"/>
                    </a:lnTo>
                    <a:cubicBezTo>
                      <a:pt x="250571" y="2556656"/>
                      <a:pt x="0" y="2306085"/>
                      <a:pt x="0" y="1996989"/>
                    </a:cubicBezTo>
                    <a:lnTo>
                      <a:pt x="0" y="1710000"/>
                    </a:lnTo>
                    <a:lnTo>
                      <a:pt x="0" y="1631323"/>
                    </a:lnTo>
                    <a:lnTo>
                      <a:pt x="0" y="76500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Полилиния: фигура 12">
                <a:extLst>
                  <a:ext uri="{FF2B5EF4-FFF2-40B4-BE49-F238E27FC236}">
                    <a16:creationId xmlns:a16="http://schemas.microsoft.com/office/drawing/2014/main" id="{E23E0B46-5895-4E95-8007-FBA745E3933D}"/>
                  </a:ext>
                </a:extLst>
              </p:cNvPr>
              <p:cNvSpPr/>
              <p:nvPr/>
            </p:nvSpPr>
            <p:spPr>
              <a:xfrm rot="10800000">
                <a:off x="647486" y="1935831"/>
                <a:ext cx="2028514" cy="2257792"/>
              </a:xfrm>
              <a:custGeom>
                <a:avLst/>
                <a:gdLst>
                  <a:gd name="connsiteX0" fmla="*/ 1617970 w 2293451"/>
                  <a:gd name="connsiteY0" fmla="*/ 2350103 h 2552675"/>
                  <a:gd name="connsiteX1" fmla="*/ 2067410 w 2293451"/>
                  <a:gd name="connsiteY1" fmla="*/ 1900663 h 2552675"/>
                  <a:gd name="connsiteX2" fmla="*/ 2067410 w 2293451"/>
                  <a:gd name="connsiteY2" fmla="*/ 1670197 h 2552675"/>
                  <a:gd name="connsiteX3" fmla="*/ 2069039 w 2293451"/>
                  <a:gd name="connsiteY3" fmla="*/ 1670197 h 2552675"/>
                  <a:gd name="connsiteX4" fmla="*/ 2069039 w 2293451"/>
                  <a:gd name="connsiteY4" fmla="*/ 911316 h 2552675"/>
                  <a:gd name="connsiteX5" fmla="*/ 2067410 w 2293451"/>
                  <a:gd name="connsiteY5" fmla="*/ 911316 h 2552675"/>
                  <a:gd name="connsiteX6" fmla="*/ 1145912 w 2293451"/>
                  <a:gd name="connsiteY6" fmla="*/ 296983 h 2552675"/>
                  <a:gd name="connsiteX7" fmla="*/ 224413 w 2293451"/>
                  <a:gd name="connsiteY7" fmla="*/ 911316 h 2552675"/>
                  <a:gd name="connsiteX8" fmla="*/ 224413 w 2293451"/>
                  <a:gd name="connsiteY8" fmla="*/ 1607015 h 2552675"/>
                  <a:gd name="connsiteX9" fmla="*/ 224413 w 2293451"/>
                  <a:gd name="connsiteY9" fmla="*/ 1670197 h 2552675"/>
                  <a:gd name="connsiteX10" fmla="*/ 224413 w 2293451"/>
                  <a:gd name="connsiteY10" fmla="*/ 1900663 h 2552675"/>
                  <a:gd name="connsiteX11" fmla="*/ 673853 w 2293451"/>
                  <a:gd name="connsiteY11" fmla="*/ 2350103 h 2552675"/>
                  <a:gd name="connsiteX12" fmla="*/ 1732631 w 2293451"/>
                  <a:gd name="connsiteY12" fmla="*/ 2552675 h 2552675"/>
                  <a:gd name="connsiteX13" fmla="*/ 558795 w 2293451"/>
                  <a:gd name="connsiteY13" fmla="*/ 2552675 h 2552675"/>
                  <a:gd name="connsiteX14" fmla="*/ 0 w 2293451"/>
                  <a:gd name="connsiteY14" fmla="*/ 1993880 h 2552675"/>
                  <a:gd name="connsiteX15" fmla="*/ 0 w 2293451"/>
                  <a:gd name="connsiteY15" fmla="*/ 1707338 h 2552675"/>
                  <a:gd name="connsiteX16" fmla="*/ 0 w 2293451"/>
                  <a:gd name="connsiteY16" fmla="*/ 1628783 h 2552675"/>
                  <a:gd name="connsiteX17" fmla="*/ 0 w 2293451"/>
                  <a:gd name="connsiteY17" fmla="*/ 763809 h 2552675"/>
                  <a:gd name="connsiteX18" fmla="*/ 1145713 w 2293451"/>
                  <a:gd name="connsiteY18" fmla="*/ 0 h 2552675"/>
                  <a:gd name="connsiteX19" fmla="*/ 2291426 w 2293451"/>
                  <a:gd name="connsiteY19" fmla="*/ 763809 h 2552675"/>
                  <a:gd name="connsiteX20" fmla="*/ 2293451 w 2293451"/>
                  <a:gd name="connsiteY20" fmla="*/ 763809 h 2552675"/>
                  <a:gd name="connsiteX21" fmla="*/ 2293451 w 2293451"/>
                  <a:gd name="connsiteY21" fmla="*/ 1707338 h 2552675"/>
                  <a:gd name="connsiteX22" fmla="*/ 2291426 w 2293451"/>
                  <a:gd name="connsiteY22" fmla="*/ 1707338 h 2552675"/>
                  <a:gd name="connsiteX23" fmla="*/ 2291426 w 2293451"/>
                  <a:gd name="connsiteY23" fmla="*/ 1993880 h 2552675"/>
                  <a:gd name="connsiteX24" fmla="*/ 1732631 w 2293451"/>
                  <a:gd name="connsiteY24" fmla="*/ 2552675 h 2552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293451" h="2552675">
                    <a:moveTo>
                      <a:pt x="1617970" y="2350103"/>
                    </a:moveTo>
                    <a:cubicBezTo>
                      <a:pt x="1866189" y="2350103"/>
                      <a:pt x="2067410" y="2148882"/>
                      <a:pt x="2067410" y="1900663"/>
                    </a:cubicBezTo>
                    <a:lnTo>
                      <a:pt x="2067410" y="1670197"/>
                    </a:lnTo>
                    <a:lnTo>
                      <a:pt x="2069039" y="1670197"/>
                    </a:lnTo>
                    <a:lnTo>
                      <a:pt x="2069039" y="911316"/>
                    </a:lnTo>
                    <a:lnTo>
                      <a:pt x="2067410" y="911316"/>
                    </a:lnTo>
                    <a:lnTo>
                      <a:pt x="1145912" y="296983"/>
                    </a:lnTo>
                    <a:lnTo>
                      <a:pt x="224413" y="911316"/>
                    </a:lnTo>
                    <a:lnTo>
                      <a:pt x="224413" y="1607015"/>
                    </a:lnTo>
                    <a:lnTo>
                      <a:pt x="224413" y="1670197"/>
                    </a:lnTo>
                    <a:lnTo>
                      <a:pt x="224413" y="1900663"/>
                    </a:lnTo>
                    <a:cubicBezTo>
                      <a:pt x="224413" y="2148882"/>
                      <a:pt x="425634" y="2350103"/>
                      <a:pt x="673853" y="2350103"/>
                    </a:cubicBezTo>
                    <a:close/>
                    <a:moveTo>
                      <a:pt x="1732631" y="2552675"/>
                    </a:moveTo>
                    <a:lnTo>
                      <a:pt x="558795" y="2552675"/>
                    </a:lnTo>
                    <a:cubicBezTo>
                      <a:pt x="250181" y="2552675"/>
                      <a:pt x="0" y="2302494"/>
                      <a:pt x="0" y="1993880"/>
                    </a:cubicBezTo>
                    <a:lnTo>
                      <a:pt x="0" y="1707338"/>
                    </a:lnTo>
                    <a:lnTo>
                      <a:pt x="0" y="1628783"/>
                    </a:lnTo>
                    <a:lnTo>
                      <a:pt x="0" y="763809"/>
                    </a:lnTo>
                    <a:lnTo>
                      <a:pt x="1145713" y="0"/>
                    </a:lnTo>
                    <a:lnTo>
                      <a:pt x="2291426" y="763809"/>
                    </a:lnTo>
                    <a:lnTo>
                      <a:pt x="2293451" y="763809"/>
                    </a:lnTo>
                    <a:lnTo>
                      <a:pt x="2293451" y="1707338"/>
                    </a:lnTo>
                    <a:lnTo>
                      <a:pt x="2291426" y="1707338"/>
                    </a:lnTo>
                    <a:lnTo>
                      <a:pt x="2291426" y="1993880"/>
                    </a:lnTo>
                    <a:cubicBezTo>
                      <a:pt x="2291426" y="2302494"/>
                      <a:pt x="2041245" y="2552675"/>
                      <a:pt x="1732631" y="2552675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A05E971A-5517-4876-9DD0-EF7A1DCE2CBB}"/>
                </a:ext>
              </a:extLst>
            </p:cNvPr>
            <p:cNvSpPr/>
            <p:nvPr/>
          </p:nvSpPr>
          <p:spPr>
            <a:xfrm>
              <a:off x="568875" y="2077147"/>
              <a:ext cx="2185725" cy="15440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</a:t>
              </a:r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584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335" y="5022718"/>
            <a:ext cx="2533453" cy="166421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657" y="5004778"/>
            <a:ext cx="2765021" cy="170349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5" y="5035229"/>
            <a:ext cx="2560413" cy="165169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3" name="AutoShape 16" descr="https://1.bp.blogspot.com/-o1Y85u3CUb4/WZRiYlISfEI/AAAAAAAAGv4/iaY5-xxw-KAusV0SN_cH0bJKlhceq61fQCLcBGAs/s1600/%25252525D1%2525252588%25252525D0%25252525BA%25252525D0%25252525BE%25252525D0%25252525BB%25252525D0%25252525B0-2337558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8" descr="https://1.bp.blogspot.com/-o1Y85u3CUb4/WZRiYlISfEI/AAAAAAAAGv4/iaY5-xxw-KAusV0SN_cH0bJKlhceq61fQCLcBGAs/s1600/%25252525D1%2525252588%25252525D0%25252525BA%25252525D0%25252525BE%25252525D0%25252525BB%25252525D0%25252525B0-2337558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2" name="Picture 20" descr="Картинка здание детского сада на прозрачном фон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611" y="4963083"/>
            <a:ext cx="3256860" cy="132128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703543" y="109365"/>
            <a:ext cx="11488458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Обеспечение бесплатным питанием детей в школах </a:t>
            </a: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256,5 </a:t>
            </a:r>
            <a:r>
              <a:rPr lang="ru-RU" sz="20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95203392"/>
              </p:ext>
            </p:extLst>
          </p:nvPr>
        </p:nvGraphicFramePr>
        <p:xfrm>
          <a:off x="1199456" y="594326"/>
          <a:ext cx="9505056" cy="4307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328456" y="1147809"/>
            <a:ext cx="89800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9626</a:t>
            </a:r>
            <a:endParaRPr lang="ru-RU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человек</a:t>
            </a:r>
            <a:endParaRPr lang="ru-RU" sz="1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63319" y="2394214"/>
            <a:ext cx="89800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2 566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человек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337184" y="3707703"/>
            <a:ext cx="89800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249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человек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55575" y="2336312"/>
            <a:ext cx="122330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256,5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млн.руб.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pic>
        <p:nvPicPr>
          <p:cNvPr id="22" name="Picture 1" descr="C:\Users\mma-econ\Desktop\410px-Coat_of_Arms_of_Gatchina_rayon_(Leningrad_oblast).svg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808" y="95683"/>
            <a:ext cx="695400" cy="86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9081C4A9-3FC4-416B-A4ED-E934BB7A1A07}"/>
              </a:ext>
            </a:extLst>
          </p:cNvPr>
          <p:cNvGrpSpPr/>
          <p:nvPr/>
        </p:nvGrpSpPr>
        <p:grpSpPr>
          <a:xfrm>
            <a:off x="11696294" y="6381328"/>
            <a:ext cx="408557" cy="360040"/>
            <a:chOff x="568875" y="1935831"/>
            <a:chExt cx="2185725" cy="2257792"/>
          </a:xfrm>
        </p:grpSpPr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5656938B-8F64-4D4A-8CD2-EC8287339433}"/>
                </a:ext>
              </a:extLst>
            </p:cNvPr>
            <p:cNvGrpSpPr/>
            <p:nvPr/>
          </p:nvGrpSpPr>
          <p:grpSpPr>
            <a:xfrm>
              <a:off x="647486" y="1935831"/>
              <a:ext cx="2028514" cy="2257792"/>
              <a:chOff x="647486" y="1935831"/>
              <a:chExt cx="2028514" cy="2257792"/>
            </a:xfrm>
          </p:grpSpPr>
          <p:sp>
            <p:nvSpPr>
              <p:cNvPr id="24" name="Полилиния: фигура 6">
                <a:extLst>
                  <a:ext uri="{FF2B5EF4-FFF2-40B4-BE49-F238E27FC236}">
                    <a16:creationId xmlns:a16="http://schemas.microsoft.com/office/drawing/2014/main" id="{5A8D5A46-A55D-4E44-AD1F-1449E7A7B6FA}"/>
                  </a:ext>
                </a:extLst>
              </p:cNvPr>
              <p:cNvSpPr/>
              <p:nvPr/>
            </p:nvSpPr>
            <p:spPr>
              <a:xfrm rot="10800000">
                <a:off x="911117" y="2152141"/>
                <a:ext cx="1501247" cy="1670932"/>
              </a:xfrm>
              <a:custGeom>
                <a:avLst/>
                <a:gdLst>
                  <a:gd name="connsiteX0" fmla="*/ 1147500 w 2297028"/>
                  <a:gd name="connsiteY0" fmla="*/ 0 h 2556656"/>
                  <a:gd name="connsiteX1" fmla="*/ 2295000 w 2297028"/>
                  <a:gd name="connsiteY1" fmla="*/ 765000 h 2556656"/>
                  <a:gd name="connsiteX2" fmla="*/ 2297028 w 2297028"/>
                  <a:gd name="connsiteY2" fmla="*/ 765000 h 2556656"/>
                  <a:gd name="connsiteX3" fmla="*/ 2297028 w 2297028"/>
                  <a:gd name="connsiteY3" fmla="*/ 1710000 h 2556656"/>
                  <a:gd name="connsiteX4" fmla="*/ 2295000 w 2297028"/>
                  <a:gd name="connsiteY4" fmla="*/ 1710000 h 2556656"/>
                  <a:gd name="connsiteX5" fmla="*/ 2295000 w 2297028"/>
                  <a:gd name="connsiteY5" fmla="*/ 1996989 h 2556656"/>
                  <a:gd name="connsiteX6" fmla="*/ 1735333 w 2297028"/>
                  <a:gd name="connsiteY6" fmla="*/ 2556656 h 2556656"/>
                  <a:gd name="connsiteX7" fmla="*/ 559667 w 2297028"/>
                  <a:gd name="connsiteY7" fmla="*/ 2556656 h 2556656"/>
                  <a:gd name="connsiteX8" fmla="*/ 0 w 2297028"/>
                  <a:gd name="connsiteY8" fmla="*/ 1996989 h 2556656"/>
                  <a:gd name="connsiteX9" fmla="*/ 0 w 2297028"/>
                  <a:gd name="connsiteY9" fmla="*/ 1710000 h 2556656"/>
                  <a:gd name="connsiteX10" fmla="*/ 0 w 2297028"/>
                  <a:gd name="connsiteY10" fmla="*/ 1631323 h 2556656"/>
                  <a:gd name="connsiteX11" fmla="*/ 0 w 2297028"/>
                  <a:gd name="connsiteY11" fmla="*/ 765000 h 255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97028" h="2556656">
                    <a:moveTo>
                      <a:pt x="1147500" y="0"/>
                    </a:moveTo>
                    <a:lnTo>
                      <a:pt x="2295000" y="765000"/>
                    </a:lnTo>
                    <a:lnTo>
                      <a:pt x="2297028" y="765000"/>
                    </a:lnTo>
                    <a:lnTo>
                      <a:pt x="2297028" y="1710000"/>
                    </a:lnTo>
                    <a:lnTo>
                      <a:pt x="2295000" y="1710000"/>
                    </a:lnTo>
                    <a:lnTo>
                      <a:pt x="2295000" y="1996989"/>
                    </a:lnTo>
                    <a:cubicBezTo>
                      <a:pt x="2295000" y="2306085"/>
                      <a:pt x="2044429" y="2556656"/>
                      <a:pt x="1735333" y="2556656"/>
                    </a:cubicBezTo>
                    <a:lnTo>
                      <a:pt x="559667" y="2556656"/>
                    </a:lnTo>
                    <a:cubicBezTo>
                      <a:pt x="250571" y="2556656"/>
                      <a:pt x="0" y="2306085"/>
                      <a:pt x="0" y="1996989"/>
                    </a:cubicBezTo>
                    <a:lnTo>
                      <a:pt x="0" y="1710000"/>
                    </a:lnTo>
                    <a:lnTo>
                      <a:pt x="0" y="1631323"/>
                    </a:lnTo>
                    <a:lnTo>
                      <a:pt x="0" y="76500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Полилиния: фигура 12">
                <a:extLst>
                  <a:ext uri="{FF2B5EF4-FFF2-40B4-BE49-F238E27FC236}">
                    <a16:creationId xmlns:a16="http://schemas.microsoft.com/office/drawing/2014/main" id="{E23E0B46-5895-4E95-8007-FBA745E3933D}"/>
                  </a:ext>
                </a:extLst>
              </p:cNvPr>
              <p:cNvSpPr/>
              <p:nvPr/>
            </p:nvSpPr>
            <p:spPr>
              <a:xfrm rot="10800000">
                <a:off x="647486" y="1935831"/>
                <a:ext cx="2028514" cy="2257792"/>
              </a:xfrm>
              <a:custGeom>
                <a:avLst/>
                <a:gdLst>
                  <a:gd name="connsiteX0" fmla="*/ 1617970 w 2293451"/>
                  <a:gd name="connsiteY0" fmla="*/ 2350103 h 2552675"/>
                  <a:gd name="connsiteX1" fmla="*/ 2067410 w 2293451"/>
                  <a:gd name="connsiteY1" fmla="*/ 1900663 h 2552675"/>
                  <a:gd name="connsiteX2" fmla="*/ 2067410 w 2293451"/>
                  <a:gd name="connsiteY2" fmla="*/ 1670197 h 2552675"/>
                  <a:gd name="connsiteX3" fmla="*/ 2069039 w 2293451"/>
                  <a:gd name="connsiteY3" fmla="*/ 1670197 h 2552675"/>
                  <a:gd name="connsiteX4" fmla="*/ 2069039 w 2293451"/>
                  <a:gd name="connsiteY4" fmla="*/ 911316 h 2552675"/>
                  <a:gd name="connsiteX5" fmla="*/ 2067410 w 2293451"/>
                  <a:gd name="connsiteY5" fmla="*/ 911316 h 2552675"/>
                  <a:gd name="connsiteX6" fmla="*/ 1145912 w 2293451"/>
                  <a:gd name="connsiteY6" fmla="*/ 296983 h 2552675"/>
                  <a:gd name="connsiteX7" fmla="*/ 224413 w 2293451"/>
                  <a:gd name="connsiteY7" fmla="*/ 911316 h 2552675"/>
                  <a:gd name="connsiteX8" fmla="*/ 224413 w 2293451"/>
                  <a:gd name="connsiteY8" fmla="*/ 1607015 h 2552675"/>
                  <a:gd name="connsiteX9" fmla="*/ 224413 w 2293451"/>
                  <a:gd name="connsiteY9" fmla="*/ 1670197 h 2552675"/>
                  <a:gd name="connsiteX10" fmla="*/ 224413 w 2293451"/>
                  <a:gd name="connsiteY10" fmla="*/ 1900663 h 2552675"/>
                  <a:gd name="connsiteX11" fmla="*/ 673853 w 2293451"/>
                  <a:gd name="connsiteY11" fmla="*/ 2350103 h 2552675"/>
                  <a:gd name="connsiteX12" fmla="*/ 1732631 w 2293451"/>
                  <a:gd name="connsiteY12" fmla="*/ 2552675 h 2552675"/>
                  <a:gd name="connsiteX13" fmla="*/ 558795 w 2293451"/>
                  <a:gd name="connsiteY13" fmla="*/ 2552675 h 2552675"/>
                  <a:gd name="connsiteX14" fmla="*/ 0 w 2293451"/>
                  <a:gd name="connsiteY14" fmla="*/ 1993880 h 2552675"/>
                  <a:gd name="connsiteX15" fmla="*/ 0 w 2293451"/>
                  <a:gd name="connsiteY15" fmla="*/ 1707338 h 2552675"/>
                  <a:gd name="connsiteX16" fmla="*/ 0 w 2293451"/>
                  <a:gd name="connsiteY16" fmla="*/ 1628783 h 2552675"/>
                  <a:gd name="connsiteX17" fmla="*/ 0 w 2293451"/>
                  <a:gd name="connsiteY17" fmla="*/ 763809 h 2552675"/>
                  <a:gd name="connsiteX18" fmla="*/ 1145713 w 2293451"/>
                  <a:gd name="connsiteY18" fmla="*/ 0 h 2552675"/>
                  <a:gd name="connsiteX19" fmla="*/ 2291426 w 2293451"/>
                  <a:gd name="connsiteY19" fmla="*/ 763809 h 2552675"/>
                  <a:gd name="connsiteX20" fmla="*/ 2293451 w 2293451"/>
                  <a:gd name="connsiteY20" fmla="*/ 763809 h 2552675"/>
                  <a:gd name="connsiteX21" fmla="*/ 2293451 w 2293451"/>
                  <a:gd name="connsiteY21" fmla="*/ 1707338 h 2552675"/>
                  <a:gd name="connsiteX22" fmla="*/ 2291426 w 2293451"/>
                  <a:gd name="connsiteY22" fmla="*/ 1707338 h 2552675"/>
                  <a:gd name="connsiteX23" fmla="*/ 2291426 w 2293451"/>
                  <a:gd name="connsiteY23" fmla="*/ 1993880 h 2552675"/>
                  <a:gd name="connsiteX24" fmla="*/ 1732631 w 2293451"/>
                  <a:gd name="connsiteY24" fmla="*/ 2552675 h 2552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293451" h="2552675">
                    <a:moveTo>
                      <a:pt x="1617970" y="2350103"/>
                    </a:moveTo>
                    <a:cubicBezTo>
                      <a:pt x="1866189" y="2350103"/>
                      <a:pt x="2067410" y="2148882"/>
                      <a:pt x="2067410" y="1900663"/>
                    </a:cubicBezTo>
                    <a:lnTo>
                      <a:pt x="2067410" y="1670197"/>
                    </a:lnTo>
                    <a:lnTo>
                      <a:pt x="2069039" y="1670197"/>
                    </a:lnTo>
                    <a:lnTo>
                      <a:pt x="2069039" y="911316"/>
                    </a:lnTo>
                    <a:lnTo>
                      <a:pt x="2067410" y="911316"/>
                    </a:lnTo>
                    <a:lnTo>
                      <a:pt x="1145912" y="296983"/>
                    </a:lnTo>
                    <a:lnTo>
                      <a:pt x="224413" y="911316"/>
                    </a:lnTo>
                    <a:lnTo>
                      <a:pt x="224413" y="1607015"/>
                    </a:lnTo>
                    <a:lnTo>
                      <a:pt x="224413" y="1670197"/>
                    </a:lnTo>
                    <a:lnTo>
                      <a:pt x="224413" y="1900663"/>
                    </a:lnTo>
                    <a:cubicBezTo>
                      <a:pt x="224413" y="2148882"/>
                      <a:pt x="425634" y="2350103"/>
                      <a:pt x="673853" y="2350103"/>
                    </a:cubicBezTo>
                    <a:close/>
                    <a:moveTo>
                      <a:pt x="1732631" y="2552675"/>
                    </a:moveTo>
                    <a:lnTo>
                      <a:pt x="558795" y="2552675"/>
                    </a:lnTo>
                    <a:cubicBezTo>
                      <a:pt x="250181" y="2552675"/>
                      <a:pt x="0" y="2302494"/>
                      <a:pt x="0" y="1993880"/>
                    </a:cubicBezTo>
                    <a:lnTo>
                      <a:pt x="0" y="1707338"/>
                    </a:lnTo>
                    <a:lnTo>
                      <a:pt x="0" y="1628783"/>
                    </a:lnTo>
                    <a:lnTo>
                      <a:pt x="0" y="763809"/>
                    </a:lnTo>
                    <a:lnTo>
                      <a:pt x="1145713" y="0"/>
                    </a:lnTo>
                    <a:lnTo>
                      <a:pt x="2291426" y="763809"/>
                    </a:lnTo>
                    <a:lnTo>
                      <a:pt x="2293451" y="763809"/>
                    </a:lnTo>
                    <a:lnTo>
                      <a:pt x="2293451" y="1707338"/>
                    </a:lnTo>
                    <a:lnTo>
                      <a:pt x="2291426" y="1707338"/>
                    </a:lnTo>
                    <a:lnTo>
                      <a:pt x="2291426" y="1993880"/>
                    </a:lnTo>
                    <a:cubicBezTo>
                      <a:pt x="2291426" y="2302494"/>
                      <a:pt x="2041245" y="2552675"/>
                      <a:pt x="1732631" y="2552675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05E971A-5517-4876-9DD0-EF7A1DCE2CBB}"/>
                </a:ext>
              </a:extLst>
            </p:cNvPr>
            <p:cNvSpPr/>
            <p:nvPr/>
          </p:nvSpPr>
          <p:spPr>
            <a:xfrm>
              <a:off x="568875" y="2077147"/>
              <a:ext cx="2185725" cy="15440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1" dirty="0">
                  <a:solidFill>
                    <a:prstClr val="white"/>
                  </a:solidFill>
                  <a:latin typeface="Calibri"/>
                </a:rPr>
                <a:t>9</a:t>
              </a:r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801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30161</TotalTime>
  <Words>3724</Words>
  <Application>Microsoft Office PowerPoint</Application>
  <PresentationFormat>Широкоэкранный</PresentationFormat>
  <Paragraphs>635</Paragraphs>
  <Slides>20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38" baseType="lpstr">
      <vt:lpstr>맑은 고딕</vt:lpstr>
      <vt:lpstr>宋体</vt:lpstr>
      <vt:lpstr>Arial</vt:lpstr>
      <vt:lpstr>Arial Narrow</vt:lpstr>
      <vt:lpstr>Bookman Old Style</vt:lpstr>
      <vt:lpstr>Calibri</vt:lpstr>
      <vt:lpstr>Cambria</vt:lpstr>
      <vt:lpstr>Candara</vt:lpstr>
      <vt:lpstr>等线</vt:lpstr>
      <vt:lpstr>system-ui</vt:lpstr>
      <vt:lpstr>Times New Roman</vt:lpstr>
      <vt:lpstr>Verdana</vt:lpstr>
      <vt:lpstr>Wingdings</vt:lpstr>
      <vt:lpstr>Тема Office</vt:lpstr>
      <vt:lpstr>1_Тема Office</vt:lpstr>
      <vt:lpstr>2_Тема Office</vt:lpstr>
      <vt:lpstr>3_Тема Office</vt:lpstr>
      <vt:lpstr>6_Тема Office</vt:lpstr>
      <vt:lpstr>Презентация PowerPoint</vt:lpstr>
      <vt:lpstr>Основные параметры исполнения бюджета  Гатчинского муниципального района за 2024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sag-kf</dc:creator>
  <cp:lastModifiedBy>Григорьева Марина Геннадьевн</cp:lastModifiedBy>
  <cp:revision>2679</cp:revision>
  <cp:lastPrinted>2025-04-10T12:40:48Z</cp:lastPrinted>
  <dcterms:created xsi:type="dcterms:W3CDTF">2016-04-27T11:52:00Z</dcterms:created>
  <dcterms:modified xsi:type="dcterms:W3CDTF">2025-05-12T07:04:16Z</dcterms:modified>
</cp:coreProperties>
</file>