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  <p:sldMasterId id="2147483756" r:id="rId2"/>
    <p:sldMasterId id="2147483768" r:id="rId3"/>
    <p:sldMasterId id="2147483780" r:id="rId4"/>
    <p:sldMasterId id="2147483792" r:id="rId5"/>
    <p:sldMasterId id="2147483816" r:id="rId6"/>
    <p:sldMasterId id="2147483828" r:id="rId7"/>
  </p:sldMasterIdLst>
  <p:notesMasterIdLst>
    <p:notesMasterId r:id="rId26"/>
  </p:notesMasterIdLst>
  <p:handoutMasterIdLst>
    <p:handoutMasterId r:id="rId27"/>
  </p:handoutMasterIdLst>
  <p:sldIdLst>
    <p:sldId id="261" r:id="rId8"/>
    <p:sldId id="451" r:id="rId9"/>
    <p:sldId id="452" r:id="rId10"/>
    <p:sldId id="490" r:id="rId11"/>
    <p:sldId id="492" r:id="rId12"/>
    <p:sldId id="453" r:id="rId13"/>
    <p:sldId id="454" r:id="rId14"/>
    <p:sldId id="485" r:id="rId15"/>
    <p:sldId id="457" r:id="rId16"/>
    <p:sldId id="436" r:id="rId17"/>
    <p:sldId id="458" r:id="rId18"/>
    <p:sldId id="459" r:id="rId19"/>
    <p:sldId id="486" r:id="rId20"/>
    <p:sldId id="487" r:id="rId21"/>
    <p:sldId id="488" r:id="rId22"/>
    <p:sldId id="464" r:id="rId23"/>
    <p:sldId id="489" r:id="rId24"/>
    <p:sldId id="462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2F2F2"/>
    <a:srgbClr val="C6D9F1"/>
    <a:srgbClr val="EBF1DE"/>
    <a:srgbClr val="FFFFFF"/>
    <a:srgbClr val="F2DCDB"/>
    <a:srgbClr val="FDEADA"/>
    <a:srgbClr val="EBF6F9"/>
    <a:srgbClr val="EEEA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9" autoAdjust="0"/>
    <p:restoredTop sz="95455" autoAdjust="0"/>
  </p:normalViewPr>
  <p:slideViewPr>
    <p:cSldViewPr>
      <p:cViewPr varScale="1">
        <p:scale>
          <a:sx n="88" d="100"/>
          <a:sy n="88" d="100"/>
        </p:scale>
        <p:origin x="61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781329484569837E-2"/>
          <c:y val="2.2325513658772687E-2"/>
          <c:w val="0.82429358072135761"/>
          <c:h val="0.8876373578302715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113-4254-BA66-9DA06DCE3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649</c:v>
                </c:pt>
                <c:pt idx="1">
                  <c:v>622</c:v>
                </c:pt>
                <c:pt idx="2">
                  <c:v>642</c:v>
                </c:pt>
                <c:pt idx="3">
                  <c:v>625</c:v>
                </c:pt>
                <c:pt idx="4">
                  <c:v>662</c:v>
                </c:pt>
                <c:pt idx="5">
                  <c:v>669</c:v>
                </c:pt>
                <c:pt idx="6">
                  <c:v>689</c:v>
                </c:pt>
                <c:pt idx="7">
                  <c:v>704</c:v>
                </c:pt>
                <c:pt idx="8">
                  <c:v>757</c:v>
                </c:pt>
                <c:pt idx="9">
                  <c:v>770</c:v>
                </c:pt>
                <c:pt idx="10">
                  <c:v>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E-4A61-99AB-0F2EA6633D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0"/>
              <c:layout>
                <c:manualLayout>
                  <c:x val="4.7773499144741511E-3"/>
                  <c:y val="4.17339434813962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17B-44D9-B95A-E34F95B7E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62</c:v>
                </c:pt>
                <c:pt idx="1">
                  <c:v>120</c:v>
                </c:pt>
                <c:pt idx="2">
                  <c:v>361</c:v>
                </c:pt>
                <c:pt idx="3">
                  <c:v>652</c:v>
                </c:pt>
                <c:pt idx="4">
                  <c:v>449</c:v>
                </c:pt>
                <c:pt idx="5">
                  <c:v>635</c:v>
                </c:pt>
                <c:pt idx="6">
                  <c:v>952</c:v>
                </c:pt>
                <c:pt idx="7">
                  <c:v>845</c:v>
                </c:pt>
                <c:pt idx="8">
                  <c:v>753</c:v>
                </c:pt>
                <c:pt idx="9">
                  <c:v>853</c:v>
                </c:pt>
                <c:pt idx="10">
                  <c:v>1361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BE-4A61-99AB-0F2EA6633D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cylinder"/>
        <c:axId val="191897487"/>
        <c:axId val="1"/>
        <c:axId val="0"/>
      </c:bar3DChart>
      <c:catAx>
        <c:axId val="191897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897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4.9625057353953769E-2"/>
          <c:y val="2.8650516506842642E-2"/>
          <c:w val="0.32853435305681672"/>
          <c:h val="0.147541347021869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880278498376498E-2"/>
          <c:y val="8.3182763593104142E-2"/>
          <c:w val="0.33793130911318242"/>
          <c:h val="0.810729374733663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7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3F-4AE7-96CB-D0BF8C8FE0ED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3F-4AE7-96CB-D0BF8C8FE0ED}"/>
              </c:ext>
            </c:extLst>
          </c:dPt>
          <c:dLbls>
            <c:dLbl>
              <c:idx val="0"/>
              <c:layout>
                <c:manualLayout>
                  <c:x val="0.13641453250972874"/>
                  <c:y val="-3.14261040304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00793449867621"/>
                      <c:h val="0.287954625955667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3F-4AE7-96CB-D0BF8C8FE0ED}"/>
                </c:ext>
              </c:extLst>
            </c:dLbl>
            <c:dLbl>
              <c:idx val="1"/>
              <c:layout>
                <c:manualLayout>
                  <c:x val="-0.14972326738872666"/>
                  <c:y val="-5.6851707757345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03F-4AE7-96CB-D0BF8C8FE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</c:v>
                </c:pt>
                <c:pt idx="1">
                  <c:v>Непрограммные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0.94899999999999995</c:v>
                </c:pt>
                <c:pt idx="1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3F-4AE7-96CB-D0BF8C8FE0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741049605599378"/>
          <c:y val="0.31680694040236113"/>
          <c:w val="0.48454917046254126"/>
          <c:h val="0.45773314712319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rgbClr val="8064A2">
          <a:lumMod val="40000"/>
          <a:lumOff val="60000"/>
        </a:srgbClr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E7C0C-72E4-4030-B6A9-D94EE20DC35F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5862DEEA-A51F-4615-88B5-A3ABCE1378E1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300" dirty="0"/>
            <a:t>Автопарк </a:t>
          </a:r>
          <a:r>
            <a:rPr lang="ru-RU" sz="1300" dirty="0" smtClean="0"/>
            <a:t>спецтехники</a:t>
          </a:r>
          <a:r>
            <a:rPr lang="ru-RU" sz="1600" b="1" dirty="0" smtClean="0"/>
            <a:t>77</a:t>
          </a:r>
          <a:r>
            <a:rPr lang="ru-RU" sz="1300" b="1" dirty="0" smtClean="0"/>
            <a:t> </a:t>
          </a:r>
          <a:r>
            <a:rPr lang="ru-RU" sz="1500" b="1" dirty="0"/>
            <a:t>единиц</a:t>
          </a:r>
        </a:p>
      </dgm:t>
    </dgm:pt>
    <dgm:pt modelId="{662F272B-43AC-4B41-805B-822C2053351F}" type="parTrans" cxnId="{669D15CB-9171-4986-9866-F4800485C87F}">
      <dgm:prSet/>
      <dgm:spPr/>
      <dgm:t>
        <a:bodyPr/>
        <a:lstStyle/>
        <a:p>
          <a:endParaRPr lang="ru-RU"/>
        </a:p>
      </dgm:t>
    </dgm:pt>
    <dgm:pt modelId="{ECA78F23-96FC-4698-ACED-36B02231916B}" type="sibTrans" cxnId="{669D15CB-9171-4986-9866-F4800485C87F}">
      <dgm:prSet/>
      <dgm:spPr/>
      <dgm:t>
        <a:bodyPr/>
        <a:lstStyle/>
        <a:p>
          <a:endParaRPr lang="ru-RU"/>
        </a:p>
      </dgm:t>
    </dgm:pt>
    <dgm:pt modelId="{673D7911-7B5B-4311-A2AE-DDF4EAB8976C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b="1" dirty="0" smtClean="0"/>
            <a:t>253 </a:t>
          </a:r>
          <a:r>
            <a:rPr lang="ru-RU" sz="1300" b="0" dirty="0" smtClean="0"/>
            <a:t>человека</a:t>
          </a:r>
          <a:endParaRPr lang="ru-RU" sz="1300" b="0" dirty="0"/>
        </a:p>
      </dgm:t>
    </dgm:pt>
    <dgm:pt modelId="{112FE6E7-C47B-4760-9C26-D3A999785A07}" type="sibTrans" cxnId="{13F0F8AA-8ACC-4ADD-844C-E6394E8C9E58}">
      <dgm:prSet/>
      <dgm:spPr/>
      <dgm:t>
        <a:bodyPr/>
        <a:lstStyle/>
        <a:p>
          <a:endParaRPr lang="ru-RU"/>
        </a:p>
      </dgm:t>
    </dgm:pt>
    <dgm:pt modelId="{5B5B6C20-DBB0-4F98-A956-3FFC5071D705}" type="parTrans" cxnId="{13F0F8AA-8ACC-4ADD-844C-E6394E8C9E58}">
      <dgm:prSet/>
      <dgm:spPr/>
      <dgm:t>
        <a:bodyPr/>
        <a:lstStyle/>
        <a:p>
          <a:endParaRPr lang="ru-RU"/>
        </a:p>
      </dgm:t>
    </dgm:pt>
    <dgm:pt modelId="{42225168-EC51-43AB-9093-62DBEC3DA026}" type="pres">
      <dgm:prSet presAssocID="{0F2E7C0C-72E4-4030-B6A9-D94EE20DC35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1B9DEE-80C8-474D-9541-A1E6806C1CDD}" type="pres">
      <dgm:prSet presAssocID="{5862DEEA-A51F-4615-88B5-A3ABCE1378E1}" presName="gear1" presStyleLbl="node1" presStyleIdx="0" presStyleCnt="2" custLinFactNeighborX="2839" custLinFactNeighborY="14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2321D-B8C4-4104-938F-6DBBC03FC697}" type="pres">
      <dgm:prSet presAssocID="{5862DEEA-A51F-4615-88B5-A3ABCE1378E1}" presName="gear1srcNode" presStyleLbl="node1" presStyleIdx="0" presStyleCnt="2"/>
      <dgm:spPr/>
      <dgm:t>
        <a:bodyPr/>
        <a:lstStyle/>
        <a:p>
          <a:endParaRPr lang="ru-RU"/>
        </a:p>
      </dgm:t>
    </dgm:pt>
    <dgm:pt modelId="{7ED1AA8E-507B-4B78-83DA-E1F2B193EA47}" type="pres">
      <dgm:prSet presAssocID="{5862DEEA-A51F-4615-88B5-A3ABCE1378E1}" presName="gear1dstNode" presStyleLbl="node1" presStyleIdx="0" presStyleCnt="2"/>
      <dgm:spPr/>
      <dgm:t>
        <a:bodyPr/>
        <a:lstStyle/>
        <a:p>
          <a:endParaRPr lang="ru-RU"/>
        </a:p>
      </dgm:t>
    </dgm:pt>
    <dgm:pt modelId="{90256F2C-6408-425B-B458-305012DA4C6A}" type="pres">
      <dgm:prSet presAssocID="{673D7911-7B5B-4311-A2AE-DDF4EAB8976C}" presName="gear2" presStyleLbl="node1" presStyleIdx="1" presStyleCnt="2" custScaleX="119314" custScaleY="1135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38137-447E-4D91-B84E-29CF8A39775C}" type="pres">
      <dgm:prSet presAssocID="{673D7911-7B5B-4311-A2AE-DDF4EAB8976C}" presName="gear2srcNode" presStyleLbl="node1" presStyleIdx="1" presStyleCnt="2"/>
      <dgm:spPr/>
      <dgm:t>
        <a:bodyPr/>
        <a:lstStyle/>
        <a:p>
          <a:endParaRPr lang="ru-RU"/>
        </a:p>
      </dgm:t>
    </dgm:pt>
    <dgm:pt modelId="{4941C6BD-1CA9-41CF-8FFA-1D3861802EC8}" type="pres">
      <dgm:prSet presAssocID="{673D7911-7B5B-4311-A2AE-DDF4EAB8976C}" presName="gear2dstNode" presStyleLbl="node1" presStyleIdx="1" presStyleCnt="2"/>
      <dgm:spPr/>
      <dgm:t>
        <a:bodyPr/>
        <a:lstStyle/>
        <a:p>
          <a:endParaRPr lang="ru-RU"/>
        </a:p>
      </dgm:t>
    </dgm:pt>
    <dgm:pt modelId="{0F19AA01-50F1-4303-8E8F-40B08317F927}" type="pres">
      <dgm:prSet presAssocID="{ECA78F23-96FC-4698-ACED-36B02231916B}" presName="connector1" presStyleLbl="sibTrans2D1" presStyleIdx="0" presStyleCnt="2"/>
      <dgm:spPr/>
      <dgm:t>
        <a:bodyPr/>
        <a:lstStyle/>
        <a:p>
          <a:endParaRPr lang="ru-RU"/>
        </a:p>
      </dgm:t>
    </dgm:pt>
    <dgm:pt modelId="{9938B696-62F3-4FFA-816F-84CB5CE5553A}" type="pres">
      <dgm:prSet presAssocID="{112FE6E7-C47B-4760-9C26-D3A999785A07}" presName="connector2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268D04DD-278D-4AD3-93E0-C6D2C7792ACA}" type="presOf" srcId="{5862DEEA-A51F-4615-88B5-A3ABCE1378E1}" destId="{CE1B9DEE-80C8-474D-9541-A1E6806C1CDD}" srcOrd="0" destOrd="0" presId="urn:microsoft.com/office/officeart/2005/8/layout/gear1"/>
    <dgm:cxn modelId="{EAA25135-10A4-4803-90B2-EC016A1B3B1B}" type="presOf" srcId="{673D7911-7B5B-4311-A2AE-DDF4EAB8976C}" destId="{4941C6BD-1CA9-41CF-8FFA-1D3861802EC8}" srcOrd="2" destOrd="0" presId="urn:microsoft.com/office/officeart/2005/8/layout/gear1"/>
    <dgm:cxn modelId="{76827DA0-52C8-42D3-A19C-0CAC092EB95E}" type="presOf" srcId="{673D7911-7B5B-4311-A2AE-DDF4EAB8976C}" destId="{90256F2C-6408-425B-B458-305012DA4C6A}" srcOrd="0" destOrd="0" presId="urn:microsoft.com/office/officeart/2005/8/layout/gear1"/>
    <dgm:cxn modelId="{20CDDE0D-6DD0-4EC7-BFFD-5B36FA1D52E7}" type="presOf" srcId="{5862DEEA-A51F-4615-88B5-A3ABCE1378E1}" destId="{7ED1AA8E-507B-4B78-83DA-E1F2B193EA47}" srcOrd="2" destOrd="0" presId="urn:microsoft.com/office/officeart/2005/8/layout/gear1"/>
    <dgm:cxn modelId="{F24EB795-78F8-4181-BFF4-8BD43E02EF1B}" type="presOf" srcId="{5862DEEA-A51F-4615-88B5-A3ABCE1378E1}" destId="{6C42321D-B8C4-4104-938F-6DBBC03FC697}" srcOrd="1" destOrd="0" presId="urn:microsoft.com/office/officeart/2005/8/layout/gear1"/>
    <dgm:cxn modelId="{13F0F8AA-8ACC-4ADD-844C-E6394E8C9E58}" srcId="{0F2E7C0C-72E4-4030-B6A9-D94EE20DC35F}" destId="{673D7911-7B5B-4311-A2AE-DDF4EAB8976C}" srcOrd="1" destOrd="0" parTransId="{5B5B6C20-DBB0-4F98-A956-3FFC5071D705}" sibTransId="{112FE6E7-C47B-4760-9C26-D3A999785A07}"/>
    <dgm:cxn modelId="{669D15CB-9171-4986-9866-F4800485C87F}" srcId="{0F2E7C0C-72E4-4030-B6A9-D94EE20DC35F}" destId="{5862DEEA-A51F-4615-88B5-A3ABCE1378E1}" srcOrd="0" destOrd="0" parTransId="{662F272B-43AC-4B41-805B-822C2053351F}" sibTransId="{ECA78F23-96FC-4698-ACED-36B02231916B}"/>
    <dgm:cxn modelId="{827F67A4-35B0-463F-8F31-C16DC216B370}" type="presOf" srcId="{ECA78F23-96FC-4698-ACED-36B02231916B}" destId="{0F19AA01-50F1-4303-8E8F-40B08317F927}" srcOrd="0" destOrd="0" presId="urn:microsoft.com/office/officeart/2005/8/layout/gear1"/>
    <dgm:cxn modelId="{4B7F728A-A7FE-444D-ABA7-D5C206A70509}" type="presOf" srcId="{0F2E7C0C-72E4-4030-B6A9-D94EE20DC35F}" destId="{42225168-EC51-43AB-9093-62DBEC3DA026}" srcOrd="0" destOrd="0" presId="urn:microsoft.com/office/officeart/2005/8/layout/gear1"/>
    <dgm:cxn modelId="{65E2F72F-B19F-426E-8EB3-8B238BA22302}" type="presOf" srcId="{112FE6E7-C47B-4760-9C26-D3A999785A07}" destId="{9938B696-62F3-4FFA-816F-84CB5CE5553A}" srcOrd="0" destOrd="0" presId="urn:microsoft.com/office/officeart/2005/8/layout/gear1"/>
    <dgm:cxn modelId="{0D6C5C43-A80F-4A4A-8788-258F728D6BE6}" type="presOf" srcId="{673D7911-7B5B-4311-A2AE-DDF4EAB8976C}" destId="{49238137-447E-4D91-B84E-29CF8A39775C}" srcOrd="1" destOrd="0" presId="urn:microsoft.com/office/officeart/2005/8/layout/gear1"/>
    <dgm:cxn modelId="{A16C47AA-4117-495A-BD0D-B463704C7E9F}" type="presParOf" srcId="{42225168-EC51-43AB-9093-62DBEC3DA026}" destId="{CE1B9DEE-80C8-474D-9541-A1E6806C1CDD}" srcOrd="0" destOrd="0" presId="urn:microsoft.com/office/officeart/2005/8/layout/gear1"/>
    <dgm:cxn modelId="{BEEE8C13-DD68-4869-854F-D49A4EAFAD8A}" type="presParOf" srcId="{42225168-EC51-43AB-9093-62DBEC3DA026}" destId="{6C42321D-B8C4-4104-938F-6DBBC03FC697}" srcOrd="1" destOrd="0" presId="urn:microsoft.com/office/officeart/2005/8/layout/gear1"/>
    <dgm:cxn modelId="{4C146B31-8F16-4585-B5BD-A97F5CD7A350}" type="presParOf" srcId="{42225168-EC51-43AB-9093-62DBEC3DA026}" destId="{7ED1AA8E-507B-4B78-83DA-E1F2B193EA47}" srcOrd="2" destOrd="0" presId="urn:microsoft.com/office/officeart/2005/8/layout/gear1"/>
    <dgm:cxn modelId="{270310BA-FA5C-4089-83A4-61379DCD1268}" type="presParOf" srcId="{42225168-EC51-43AB-9093-62DBEC3DA026}" destId="{90256F2C-6408-425B-B458-305012DA4C6A}" srcOrd="3" destOrd="0" presId="urn:microsoft.com/office/officeart/2005/8/layout/gear1"/>
    <dgm:cxn modelId="{BF90DFB8-718D-43B1-9C06-131FE434C5E3}" type="presParOf" srcId="{42225168-EC51-43AB-9093-62DBEC3DA026}" destId="{49238137-447E-4D91-B84E-29CF8A39775C}" srcOrd="4" destOrd="0" presId="urn:microsoft.com/office/officeart/2005/8/layout/gear1"/>
    <dgm:cxn modelId="{F86830A1-FE8F-46F7-82C2-3A197E8DE36F}" type="presParOf" srcId="{42225168-EC51-43AB-9093-62DBEC3DA026}" destId="{4941C6BD-1CA9-41CF-8FFA-1D3861802EC8}" srcOrd="5" destOrd="0" presId="urn:microsoft.com/office/officeart/2005/8/layout/gear1"/>
    <dgm:cxn modelId="{A9D117E5-0DB4-4D92-BEE2-FC71871951BD}" type="presParOf" srcId="{42225168-EC51-43AB-9093-62DBEC3DA026}" destId="{0F19AA01-50F1-4303-8E8F-40B08317F927}" srcOrd="6" destOrd="0" presId="urn:microsoft.com/office/officeart/2005/8/layout/gear1"/>
    <dgm:cxn modelId="{5610623B-DC9F-47F1-B0B7-1EC1F788E307}" type="presParOf" srcId="{42225168-EC51-43AB-9093-62DBEC3DA026}" destId="{9938B696-62F3-4FFA-816F-84CB5CE5553A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B9DEE-80C8-474D-9541-A1E6806C1CDD}">
      <dsp:nvSpPr>
        <dsp:cNvPr id="0" name=""/>
        <dsp:cNvSpPr/>
      </dsp:nvSpPr>
      <dsp:spPr>
        <a:xfrm>
          <a:off x="1590426" y="1016538"/>
          <a:ext cx="1561325" cy="1561325"/>
        </a:xfrm>
        <a:prstGeom prst="gear9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Автопарк </a:t>
          </a:r>
          <a:r>
            <a:rPr lang="ru-RU" sz="1300" kern="1200" dirty="0" smtClean="0"/>
            <a:t>спецтехники</a:t>
          </a:r>
          <a:r>
            <a:rPr lang="ru-RU" sz="1600" b="1" kern="1200" dirty="0" smtClean="0"/>
            <a:t>77</a:t>
          </a:r>
          <a:r>
            <a:rPr lang="ru-RU" sz="1300" b="1" kern="1200" dirty="0" smtClean="0"/>
            <a:t> </a:t>
          </a:r>
          <a:r>
            <a:rPr lang="ru-RU" sz="1500" b="1" kern="1200" dirty="0"/>
            <a:t>единиц</a:t>
          </a:r>
        </a:p>
      </dsp:txBody>
      <dsp:txXfrm>
        <a:off x="1904322" y="1382271"/>
        <a:ext cx="933533" cy="802553"/>
      </dsp:txXfrm>
    </dsp:sp>
    <dsp:sp modelId="{90256F2C-6408-425B-B458-305012DA4C6A}">
      <dsp:nvSpPr>
        <dsp:cNvPr id="0" name=""/>
        <dsp:cNvSpPr/>
      </dsp:nvSpPr>
      <dsp:spPr>
        <a:xfrm>
          <a:off x="528036" y="547713"/>
          <a:ext cx="1354821" cy="1289144"/>
        </a:xfrm>
        <a:prstGeom prst="gear6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253 </a:t>
          </a:r>
          <a:r>
            <a:rPr lang="ru-RU" sz="1300" b="0" kern="1200" dirty="0" smtClean="0"/>
            <a:t>человека</a:t>
          </a:r>
          <a:endParaRPr lang="ru-RU" sz="1300" b="0" kern="1200" dirty="0"/>
        </a:p>
      </dsp:txBody>
      <dsp:txXfrm>
        <a:off x="862129" y="874220"/>
        <a:ext cx="686635" cy="636130"/>
      </dsp:txXfrm>
    </dsp:sp>
    <dsp:sp modelId="{0F19AA01-50F1-4303-8E8F-40B08317F927}">
      <dsp:nvSpPr>
        <dsp:cNvPr id="0" name=""/>
        <dsp:cNvSpPr/>
      </dsp:nvSpPr>
      <dsp:spPr>
        <a:xfrm>
          <a:off x="1585958" y="745101"/>
          <a:ext cx="1920430" cy="1920430"/>
        </a:xfrm>
        <a:prstGeom prst="circularArrow">
          <a:avLst>
            <a:gd name="adj1" fmla="val 4878"/>
            <a:gd name="adj2" fmla="val 312630"/>
            <a:gd name="adj3" fmla="val 3016948"/>
            <a:gd name="adj4" fmla="val 15401776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8B696-62F3-4FFA-816F-84CB5CE5553A}">
      <dsp:nvSpPr>
        <dsp:cNvPr id="0" name=""/>
        <dsp:cNvSpPr/>
      </dsp:nvSpPr>
      <dsp:spPr>
        <a:xfrm>
          <a:off x="436596" y="379102"/>
          <a:ext cx="1452032" cy="14520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0.23333</cdr:x>
      <cdr:y>0.09375</cdr:y>
    </cdr:from>
    <cdr:to>
      <cdr:x>0.40667</cdr:x>
      <cdr:y>0.11458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0330" y="642942"/>
          <a:ext cx="1857388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0.02</cdr:x>
      <cdr:y>0.07292</cdr:y>
    </cdr:from>
    <cdr:to>
      <cdr:x>0.58</cdr:x>
      <cdr:y>0.13542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0029" y="500085"/>
          <a:ext cx="6160813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800" dirty="0"/>
        </a:p>
      </cdr:txBody>
    </cdr:sp>
  </cdr:relSizeAnchor>
  <cdr:relSizeAnchor xmlns:cdr="http://schemas.openxmlformats.org/drawingml/2006/chartDrawing">
    <cdr:from>
      <cdr:x>0.23333</cdr:x>
      <cdr:y>0.07292</cdr:y>
    </cdr:from>
    <cdr:to>
      <cdr:x>0.31867</cdr:x>
      <cdr:y>0.20625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00330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0.06667</cdr:x>
      <cdr:y>0.51042</cdr:y>
    </cdr:from>
    <cdr:to>
      <cdr:x>0.152</cdr:x>
      <cdr:y>0.64375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14380" y="35004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0.05959</cdr:x>
      <cdr:y>0.57407</cdr:y>
    </cdr:from>
    <cdr:to>
      <cdr:x>0.10576</cdr:x>
      <cdr:y>0.6391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92088" y="3493885"/>
          <a:ext cx="613662" cy="3957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711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0.13002</cdr:x>
      <cdr:y>0.57407</cdr:y>
    </cdr:from>
    <cdr:to>
      <cdr:x>0.19655</cdr:x>
      <cdr:y>0.65417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728192" y="3493885"/>
          <a:ext cx="884329" cy="487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742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0.1948</cdr:x>
      <cdr:y>0.76042</cdr:y>
    </cdr:from>
    <cdr:to>
      <cdr:x>0.30389</cdr:x>
      <cdr:y>0.83334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143108" y="5214974"/>
          <a:ext cx="1200152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0.19662</cdr:x>
      <cdr:y>0.47994</cdr:y>
    </cdr:from>
    <cdr:to>
      <cdr:x>0.26156</cdr:x>
      <cdr:y>0.6341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613496" y="3117552"/>
          <a:ext cx="863176" cy="1001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1 003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0.26545</cdr:x>
      <cdr:y>0.38477</cdr:y>
    </cdr:from>
    <cdr:to>
      <cdr:x>0.34856</cdr:x>
      <cdr:y>0.51811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528392" y="2341757"/>
          <a:ext cx="1104689" cy="811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277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0.33588</cdr:x>
      <cdr:y>0.44703</cdr:y>
    </cdr:from>
    <cdr:to>
      <cdr:x>0.41756</cdr:x>
      <cdr:y>0.47981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464496" y="2720700"/>
          <a:ext cx="1085600" cy="199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111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0.40631</cdr:x>
      <cdr:y>0.38477</cdr:y>
    </cdr:from>
    <cdr:to>
      <cdr:x>0.45826</cdr:x>
      <cdr:y>0.52852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5400600" y="2341757"/>
          <a:ext cx="690514" cy="87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304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0.47132</cdr:x>
      <cdr:y>0.27333</cdr:y>
    </cdr:from>
    <cdr:to>
      <cdr:x>0.56742</cdr:x>
      <cdr:y>0.4275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6264696" y="1663522"/>
          <a:ext cx="1277350" cy="938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641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0.54716</cdr:x>
      <cdr:y>0.30195</cdr:y>
    </cdr:from>
    <cdr:to>
      <cdr:x>0.61209</cdr:x>
      <cdr:y>0.43751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7272808" y="1837701"/>
          <a:ext cx="863043" cy="825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549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0.61217</cdr:x>
      <cdr:y>0.30195</cdr:y>
    </cdr:from>
    <cdr:to>
      <cdr:x>0.68359</cdr:x>
      <cdr:y>0.45612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8136904" y="1837701"/>
          <a:ext cx="949307" cy="938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510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0.6826</cdr:x>
      <cdr:y>0.27085</cdr:y>
    </cdr:from>
    <cdr:to>
      <cdr:x>0.78001</cdr:x>
      <cdr:y>0.4146</cdr:y>
    </cdr:to>
    <cdr:sp macro="" textlink="">
      <cdr:nvSpPr>
        <cdr:cNvPr id="36" name="TextBox 35"/>
        <cdr:cNvSpPr txBox="1"/>
      </cdr:nvSpPr>
      <cdr:spPr>
        <a:xfrm xmlns:a="http://schemas.openxmlformats.org/drawingml/2006/main">
          <a:off x="9073008" y="1648454"/>
          <a:ext cx="1294763" cy="874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/>
            <a:t>1 </a:t>
          </a:r>
          <a:r>
            <a:rPr lang="ru-RU" sz="1100" b="1" dirty="0" smtClean="0"/>
            <a:t>624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</cdr:x>
      <cdr:y>0.23096</cdr:y>
    </cdr:from>
    <cdr:to>
      <cdr:x>0.15819</cdr:x>
      <cdr:y>0.36638</cdr:y>
    </cdr:to>
    <cdr:sp macro="" textlink="">
      <cdr:nvSpPr>
        <cdr:cNvPr id="40" name="Прямоугольник с двумя вырезанными соседними углами 39"/>
        <cdr:cNvSpPr/>
      </cdr:nvSpPr>
      <cdr:spPr>
        <a:xfrm xmlns:a="http://schemas.openxmlformats.org/drawingml/2006/main">
          <a:off x="0" y="1405653"/>
          <a:ext cx="2016224" cy="824189"/>
        </a:xfrm>
        <a:prstGeom xmlns:a="http://schemas.openxmlformats.org/drawingml/2006/main" prst="snip2SameRect">
          <a:avLst/>
        </a:prstGeom>
        <a:solidFill xmlns:a="http://schemas.openxmlformats.org/drawingml/2006/main">
          <a:schemeClr val="accent3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pPr algn="ctr"/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Темп роста за 10 лет – </a:t>
          </a:r>
          <a:r>
            <a:rPr lang="ru-RU" sz="1400" dirty="0" smtClean="0">
              <a:latin typeface="Cambria" panose="02040503050406030204" pitchFamily="18" charset="0"/>
              <a:ea typeface="Cambria" panose="02040503050406030204" pitchFamily="18" charset="0"/>
            </a:rPr>
            <a:t>1 299 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млн.руб. или </a:t>
          </a: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2 195 </a:t>
          </a:r>
          <a:r>
            <a:rPr lang="ru-RU" sz="1400" b="1" dirty="0">
              <a:latin typeface="Cambria" panose="02040503050406030204" pitchFamily="18" charset="0"/>
              <a:ea typeface="Cambria" panose="02040503050406030204" pitchFamily="18" charset="0"/>
            </a:rPr>
            <a:t>%</a:t>
          </a:r>
        </a:p>
      </cdr:txBody>
    </cdr:sp>
  </cdr:relSizeAnchor>
  <cdr:relSizeAnchor xmlns:cdr="http://schemas.openxmlformats.org/drawingml/2006/chartDrawing">
    <cdr:from>
      <cdr:x>0.16949</cdr:x>
      <cdr:y>0.23096</cdr:y>
    </cdr:from>
    <cdr:to>
      <cdr:x>0.32768</cdr:x>
      <cdr:y>0.36638</cdr:y>
    </cdr:to>
    <cdr:sp macro="" textlink="">
      <cdr:nvSpPr>
        <cdr:cNvPr id="41" name="Прямоугольник с двумя вырезанными соседними углами 40"/>
        <cdr:cNvSpPr/>
      </cdr:nvSpPr>
      <cdr:spPr>
        <a:xfrm xmlns:a="http://schemas.openxmlformats.org/drawingml/2006/main">
          <a:off x="2160240" y="1405653"/>
          <a:ext cx="2016224" cy="824189"/>
        </a:xfrm>
        <a:prstGeom xmlns:a="http://schemas.openxmlformats.org/drawingml/2006/main" prst="snip2Same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pPr algn="ctr"/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Темп роста за 10 лет – </a:t>
          </a:r>
          <a:r>
            <a:rPr lang="ru-RU" sz="1400" dirty="0" smtClean="0">
              <a:latin typeface="Cambria" panose="02040503050406030204" pitchFamily="18" charset="0"/>
              <a:ea typeface="Cambria" panose="02040503050406030204" pitchFamily="18" charset="0"/>
            </a:rPr>
            <a:t>228 млн.руб</a:t>
          </a:r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. или </a:t>
          </a: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135%</a:t>
          </a:r>
          <a:endParaRPr lang="ru-RU" sz="1400" b="1" dirty="0">
            <a:latin typeface="Cambria" panose="02040503050406030204" pitchFamily="18" charset="0"/>
            <a:ea typeface="Cambria" panose="02040503050406030204" pitchFamily="18" charset="0"/>
          </a:endParaRPr>
        </a:p>
      </cdr:txBody>
    </cdr:sp>
  </cdr:relSizeAnchor>
  <cdr:relSizeAnchor xmlns:cdr="http://schemas.openxmlformats.org/drawingml/2006/chartDrawing">
    <cdr:from>
      <cdr:x>0.81325</cdr:x>
      <cdr:y>0</cdr:y>
    </cdr:from>
    <cdr:to>
      <cdr:x>0.88451</cdr:x>
      <cdr:y>0.05349</cdr:y>
    </cdr:to>
    <cdr:sp macro="" textlink="">
      <cdr:nvSpPr>
        <cdr:cNvPr id="42" name="TextBox 41"/>
        <cdr:cNvSpPr txBox="1"/>
      </cdr:nvSpPr>
      <cdr:spPr>
        <a:xfrm xmlns:a="http://schemas.openxmlformats.org/drawingml/2006/main">
          <a:off x="10365193" y="0"/>
          <a:ext cx="908279" cy="325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Млн.руб.</a:t>
          </a:r>
        </a:p>
      </cdr:txBody>
    </cdr:sp>
  </cdr:relSizeAnchor>
  <cdr:relSizeAnchor xmlns:cdr="http://schemas.openxmlformats.org/drawingml/2006/chartDrawing">
    <cdr:from>
      <cdr:x>0.10293</cdr:x>
      <cdr:y>0.63323</cdr:y>
    </cdr:from>
    <cdr:to>
      <cdr:x>0.11918</cdr:x>
      <cdr:y>0.88374</cdr:y>
    </cdr:to>
    <cdr:sp macro="" textlink="">
      <cdr:nvSpPr>
        <cdr:cNvPr id="46" name="Левая фигурная скобка 45"/>
        <cdr:cNvSpPr/>
      </cdr:nvSpPr>
      <cdr:spPr>
        <a:xfrm xmlns:a="http://schemas.openxmlformats.org/drawingml/2006/main">
          <a:off x="1368152" y="3853925"/>
          <a:ext cx="216024" cy="1524648"/>
        </a:xfrm>
        <a:prstGeom xmlns:a="http://schemas.openxmlformats.org/drawingml/2006/main" prst="leftBrace">
          <a:avLst>
            <a:gd name="adj1" fmla="val 8333"/>
            <a:gd name="adj2" fmla="val 17982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0.0921</cdr:x>
      <cdr:y>0.63323</cdr:y>
    </cdr:from>
    <cdr:to>
      <cdr:x>0.13756</cdr:x>
      <cdr:y>0.6749</cdr:y>
    </cdr:to>
    <cdr:sp macro="" textlink="">
      <cdr:nvSpPr>
        <cdr:cNvPr id="47" name="TextBox 46"/>
        <cdr:cNvSpPr txBox="1"/>
      </cdr:nvSpPr>
      <cdr:spPr>
        <a:xfrm xmlns:a="http://schemas.openxmlformats.org/drawingml/2006/main">
          <a:off x="1224136" y="3853925"/>
          <a:ext cx="604249" cy="2536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16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0.09369</cdr:x>
      <cdr:y>0.67947</cdr:y>
    </cdr:from>
    <cdr:to>
      <cdr:x>0.1898</cdr:x>
      <cdr:y>0.78364</cdr:y>
    </cdr:to>
    <cdr:sp macro="" textlink="">
      <cdr:nvSpPr>
        <cdr:cNvPr id="48" name="TextBox 47"/>
        <cdr:cNvSpPr txBox="1"/>
      </cdr:nvSpPr>
      <cdr:spPr>
        <a:xfrm xmlns:a="http://schemas.openxmlformats.org/drawingml/2006/main">
          <a:off x="1245344" y="4413696"/>
          <a:ext cx="1277484" cy="6766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84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0.2492</cdr:x>
      <cdr:y>0.45576</cdr:y>
    </cdr:from>
    <cdr:to>
      <cdr:x>0.26545</cdr:x>
      <cdr:y>0.89326</cdr:y>
    </cdr:to>
    <cdr:sp macro="" textlink="">
      <cdr:nvSpPr>
        <cdr:cNvPr id="49" name="Левая фигурная скобка 48"/>
        <cdr:cNvSpPr/>
      </cdr:nvSpPr>
      <cdr:spPr>
        <a:xfrm xmlns:a="http://schemas.openxmlformats.org/drawingml/2006/main">
          <a:off x="3312368" y="2773805"/>
          <a:ext cx="216024" cy="2662730"/>
        </a:xfrm>
        <a:prstGeom xmlns:a="http://schemas.openxmlformats.org/drawingml/2006/main" prst="leftBrace">
          <a:avLst>
            <a:gd name="adj1" fmla="val 8333"/>
            <a:gd name="adj2" fmla="val 5015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0.23295</cdr:x>
      <cdr:y>0.51491</cdr:y>
    </cdr:from>
    <cdr:to>
      <cdr:x>0.28</cdr:x>
      <cdr:y>0.58757</cdr:y>
    </cdr:to>
    <cdr:sp macro="" textlink="">
      <cdr:nvSpPr>
        <cdr:cNvPr id="50" name="TextBox 49"/>
        <cdr:cNvSpPr txBox="1"/>
      </cdr:nvSpPr>
      <cdr:spPr>
        <a:xfrm xmlns:a="http://schemas.openxmlformats.org/drawingml/2006/main">
          <a:off x="3096344" y="3133845"/>
          <a:ext cx="625385" cy="442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51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0.23455</cdr:x>
      <cdr:y>0.72382</cdr:y>
    </cdr:from>
    <cdr:to>
      <cdr:x>0.28</cdr:x>
      <cdr:y>0.78632</cdr:y>
    </cdr:to>
    <cdr:sp macro="" textlink="">
      <cdr:nvSpPr>
        <cdr:cNvPr id="51" name="TextBox 50"/>
        <cdr:cNvSpPr txBox="1"/>
      </cdr:nvSpPr>
      <cdr:spPr>
        <a:xfrm xmlns:a="http://schemas.openxmlformats.org/drawingml/2006/main">
          <a:off x="3117552" y="4701728"/>
          <a:ext cx="604116" cy="405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49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0.31963</cdr:x>
      <cdr:y>0.5</cdr:y>
    </cdr:from>
    <cdr:to>
      <cdr:x>0.33588</cdr:x>
      <cdr:y>0.89324</cdr:y>
    </cdr:to>
    <cdr:sp macro="" textlink="">
      <cdr:nvSpPr>
        <cdr:cNvPr id="53" name="Левая фигурная скобка 52"/>
        <cdr:cNvSpPr/>
      </cdr:nvSpPr>
      <cdr:spPr>
        <a:xfrm xmlns:a="http://schemas.openxmlformats.org/drawingml/2006/main">
          <a:off x="4248472" y="3043086"/>
          <a:ext cx="216024" cy="2393322"/>
        </a:xfrm>
        <a:prstGeom xmlns:a="http://schemas.openxmlformats.org/drawingml/2006/main" prst="leftBrace">
          <a:avLst>
            <a:gd name="adj1" fmla="val 8333"/>
            <a:gd name="adj2" fmla="val 42214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0.30338</cdr:x>
      <cdr:y>0.52674</cdr:y>
    </cdr:from>
    <cdr:to>
      <cdr:x>0.33851</cdr:x>
      <cdr:y>0.64376</cdr:y>
    </cdr:to>
    <cdr:sp macro="" textlink="">
      <cdr:nvSpPr>
        <cdr:cNvPr id="54" name="TextBox 53"/>
        <cdr:cNvSpPr txBox="1"/>
      </cdr:nvSpPr>
      <cdr:spPr>
        <a:xfrm xmlns:a="http://schemas.openxmlformats.org/drawingml/2006/main">
          <a:off x="4032448" y="3205853"/>
          <a:ext cx="467023" cy="712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40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0.30338</cdr:x>
      <cdr:y>0.70421</cdr:y>
    </cdr:from>
    <cdr:to>
      <cdr:x>0.34234</cdr:x>
      <cdr:y>0.81879</cdr:y>
    </cdr:to>
    <cdr:sp macro="" textlink="">
      <cdr:nvSpPr>
        <cdr:cNvPr id="55" name="TextBox 54"/>
        <cdr:cNvSpPr txBox="1"/>
      </cdr:nvSpPr>
      <cdr:spPr>
        <a:xfrm xmlns:a="http://schemas.openxmlformats.org/drawingml/2006/main">
          <a:off x="4032448" y="4285973"/>
          <a:ext cx="517852" cy="6973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60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0.52549</cdr:x>
      <cdr:y>0.3611</cdr:y>
    </cdr:from>
    <cdr:to>
      <cdr:x>0.54556</cdr:x>
      <cdr:y>0.8901</cdr:y>
    </cdr:to>
    <cdr:sp macro="" textlink="">
      <cdr:nvSpPr>
        <cdr:cNvPr id="56" name="Левая фигурная скобка 55"/>
        <cdr:cNvSpPr/>
      </cdr:nvSpPr>
      <cdr:spPr>
        <a:xfrm xmlns:a="http://schemas.openxmlformats.org/drawingml/2006/main">
          <a:off x="6984776" y="2197741"/>
          <a:ext cx="266787" cy="3219562"/>
        </a:xfrm>
        <a:prstGeom xmlns:a="http://schemas.openxmlformats.org/drawingml/2006/main" prst="leftBrace">
          <a:avLst>
            <a:gd name="adj1" fmla="val 8333"/>
            <a:gd name="adj2" fmla="val 55269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0.51466</cdr:x>
      <cdr:y>0.40874</cdr:y>
    </cdr:from>
    <cdr:to>
      <cdr:x>0.56661</cdr:x>
      <cdr:y>0.55457</cdr:y>
    </cdr:to>
    <cdr:sp macro="" textlink="">
      <cdr:nvSpPr>
        <cdr:cNvPr id="57" name="TextBox 56"/>
        <cdr:cNvSpPr txBox="1"/>
      </cdr:nvSpPr>
      <cdr:spPr>
        <a:xfrm xmlns:a="http://schemas.openxmlformats.org/drawingml/2006/main">
          <a:off x="6840760" y="2487683"/>
          <a:ext cx="690514" cy="887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55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0.51466</cdr:x>
      <cdr:y>0.64506</cdr:y>
    </cdr:from>
    <cdr:to>
      <cdr:x>0.54063</cdr:x>
      <cdr:y>0.76147</cdr:y>
    </cdr:to>
    <cdr:sp macro="" textlink="">
      <cdr:nvSpPr>
        <cdr:cNvPr id="58" name="TextBox 57"/>
        <cdr:cNvSpPr txBox="1"/>
      </cdr:nvSpPr>
      <cdr:spPr>
        <a:xfrm xmlns:a="http://schemas.openxmlformats.org/drawingml/2006/main">
          <a:off x="6840760" y="3925933"/>
          <a:ext cx="345191" cy="708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45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0.66635</cdr:x>
      <cdr:y>0.33744</cdr:y>
    </cdr:from>
    <cdr:to>
      <cdr:x>0.6826</cdr:x>
      <cdr:y>0.88976</cdr:y>
    </cdr:to>
    <cdr:sp macro="" textlink="">
      <cdr:nvSpPr>
        <cdr:cNvPr id="60" name="Левая фигурная скобка 59"/>
        <cdr:cNvSpPr/>
      </cdr:nvSpPr>
      <cdr:spPr>
        <a:xfrm xmlns:a="http://schemas.openxmlformats.org/drawingml/2006/main">
          <a:off x="8856984" y="2053725"/>
          <a:ext cx="216025" cy="3361508"/>
        </a:xfrm>
        <a:prstGeom xmlns:a="http://schemas.openxmlformats.org/drawingml/2006/main" prst="leftBrace">
          <a:avLst>
            <a:gd name="adj1" fmla="val 8333"/>
            <a:gd name="adj2" fmla="val 53533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0.58508</cdr:x>
      <cdr:y>0.3966</cdr:y>
    </cdr:from>
    <cdr:to>
      <cdr:x>0.62404</cdr:x>
      <cdr:y>0.55076</cdr:y>
    </cdr:to>
    <cdr:sp macro="" textlink="">
      <cdr:nvSpPr>
        <cdr:cNvPr id="61" name="TextBox 60"/>
        <cdr:cNvSpPr txBox="1"/>
      </cdr:nvSpPr>
      <cdr:spPr>
        <a:xfrm xmlns:a="http://schemas.openxmlformats.org/drawingml/2006/main">
          <a:off x="7776864" y="2413765"/>
          <a:ext cx="517852" cy="938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50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0.58668</cdr:x>
      <cdr:y>0.62405</cdr:y>
    </cdr:from>
    <cdr:to>
      <cdr:x>0.61915</cdr:x>
      <cdr:y>0.74905</cdr:y>
    </cdr:to>
    <cdr:sp macro="" textlink="">
      <cdr:nvSpPr>
        <cdr:cNvPr id="62" name="TextBox 61"/>
        <cdr:cNvSpPr txBox="1"/>
      </cdr:nvSpPr>
      <cdr:spPr>
        <a:xfrm xmlns:a="http://schemas.openxmlformats.org/drawingml/2006/main">
          <a:off x="7798072" y="4053656"/>
          <a:ext cx="431588" cy="811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50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0.59592</cdr:x>
      <cdr:y>0.37294</cdr:y>
    </cdr:from>
    <cdr:to>
      <cdr:x>0.61759</cdr:x>
      <cdr:y>0.88794</cdr:y>
    </cdr:to>
    <cdr:sp macro="" textlink="">
      <cdr:nvSpPr>
        <cdr:cNvPr id="63" name="Левая фигурная скобка 62"/>
        <cdr:cNvSpPr/>
      </cdr:nvSpPr>
      <cdr:spPr>
        <a:xfrm xmlns:a="http://schemas.openxmlformats.org/drawingml/2006/main">
          <a:off x="7920880" y="2269749"/>
          <a:ext cx="288032" cy="3134407"/>
        </a:xfrm>
        <a:prstGeom xmlns:a="http://schemas.openxmlformats.org/drawingml/2006/main" prst="leftBrace">
          <a:avLst>
            <a:gd name="adj1" fmla="val 8333"/>
            <a:gd name="adj2" fmla="val 50999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0.73677</cdr:x>
      <cdr:y>0.13631</cdr:y>
    </cdr:from>
    <cdr:to>
      <cdr:x>0.74761</cdr:x>
      <cdr:y>0.88542</cdr:y>
    </cdr:to>
    <cdr:sp macro="" textlink="">
      <cdr:nvSpPr>
        <cdr:cNvPr id="64" name="Левая фигурная скобка 63"/>
        <cdr:cNvSpPr/>
      </cdr:nvSpPr>
      <cdr:spPr>
        <a:xfrm xmlns:a="http://schemas.openxmlformats.org/drawingml/2006/main">
          <a:off x="9793087" y="829589"/>
          <a:ext cx="144017" cy="4559230"/>
        </a:xfrm>
        <a:prstGeom xmlns:a="http://schemas.openxmlformats.org/drawingml/2006/main" prst="leftBrace">
          <a:avLst>
            <a:gd name="adj1" fmla="val 8333"/>
            <a:gd name="adj2" fmla="val 61444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0.65551</cdr:x>
      <cdr:y>0.3966</cdr:y>
    </cdr:from>
    <cdr:to>
      <cdr:x>0.69447</cdr:x>
      <cdr:y>0.52994</cdr:y>
    </cdr:to>
    <cdr:sp macro="" textlink="">
      <cdr:nvSpPr>
        <cdr:cNvPr id="65" name="TextBox 64"/>
        <cdr:cNvSpPr txBox="1"/>
      </cdr:nvSpPr>
      <cdr:spPr>
        <a:xfrm xmlns:a="http://schemas.openxmlformats.org/drawingml/2006/main">
          <a:off x="8712968" y="2413765"/>
          <a:ext cx="517851" cy="811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53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0.65551</cdr:x>
      <cdr:y>0.62139</cdr:y>
    </cdr:from>
    <cdr:to>
      <cdr:x>0.67558</cdr:x>
      <cdr:y>0.74639</cdr:y>
    </cdr:to>
    <cdr:sp macro="" textlink="">
      <cdr:nvSpPr>
        <cdr:cNvPr id="66" name="TextBox 65"/>
        <cdr:cNvSpPr txBox="1"/>
      </cdr:nvSpPr>
      <cdr:spPr>
        <a:xfrm xmlns:a="http://schemas.openxmlformats.org/drawingml/2006/main">
          <a:off x="8712968" y="3781917"/>
          <a:ext cx="266767" cy="7607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47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0.03792</cdr:x>
      <cdr:y>0.64506</cdr:y>
    </cdr:from>
    <cdr:to>
      <cdr:x>0.05417</cdr:x>
      <cdr:y>0.87873</cdr:y>
    </cdr:to>
    <cdr:sp macro="" textlink="">
      <cdr:nvSpPr>
        <cdr:cNvPr id="67" name="Левая фигурная скобка 66"/>
        <cdr:cNvSpPr/>
      </cdr:nvSpPr>
      <cdr:spPr>
        <a:xfrm xmlns:a="http://schemas.openxmlformats.org/drawingml/2006/main">
          <a:off x="504056" y="3925933"/>
          <a:ext cx="216024" cy="1422192"/>
        </a:xfrm>
        <a:prstGeom xmlns:a="http://schemas.openxmlformats.org/drawingml/2006/main" prst="leftBrace">
          <a:avLst>
            <a:gd name="adj1" fmla="val 8333"/>
            <a:gd name="adj2" fmla="val 11568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0.02244</cdr:x>
      <cdr:y>0.63323</cdr:y>
    </cdr:from>
    <cdr:to>
      <cdr:x>0.0614</cdr:x>
      <cdr:y>0.69573</cdr:y>
    </cdr:to>
    <cdr:sp macro="" textlink="">
      <cdr:nvSpPr>
        <cdr:cNvPr id="68" name="TextBox 67"/>
        <cdr:cNvSpPr txBox="1"/>
      </cdr:nvSpPr>
      <cdr:spPr>
        <a:xfrm xmlns:a="http://schemas.openxmlformats.org/drawingml/2006/main">
          <a:off x="298313" y="3853925"/>
          <a:ext cx="517852" cy="380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/>
            <a:t>9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0.0226</cdr:x>
      <cdr:y>0.70165</cdr:y>
    </cdr:from>
    <cdr:to>
      <cdr:x>0.15117</cdr:x>
      <cdr:y>0.79539</cdr:y>
    </cdr:to>
    <cdr:sp macro="" textlink="">
      <cdr:nvSpPr>
        <cdr:cNvPr id="69" name="TextBox 68"/>
        <cdr:cNvSpPr txBox="1"/>
      </cdr:nvSpPr>
      <cdr:spPr>
        <a:xfrm xmlns:a="http://schemas.openxmlformats.org/drawingml/2006/main">
          <a:off x="300352" y="4557712"/>
          <a:ext cx="1708938" cy="6089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91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0.45506</cdr:x>
      <cdr:y>0.33744</cdr:y>
    </cdr:from>
    <cdr:to>
      <cdr:x>0.47132</cdr:x>
      <cdr:y>0.88457</cdr:y>
    </cdr:to>
    <cdr:sp macro="" textlink="">
      <cdr:nvSpPr>
        <cdr:cNvPr id="70" name="Левая фигурная скобка 69"/>
        <cdr:cNvSpPr/>
      </cdr:nvSpPr>
      <cdr:spPr>
        <a:xfrm xmlns:a="http://schemas.openxmlformats.org/drawingml/2006/main">
          <a:off x="6048672" y="2053725"/>
          <a:ext cx="216024" cy="3329921"/>
        </a:xfrm>
        <a:prstGeom xmlns:a="http://schemas.openxmlformats.org/drawingml/2006/main" prst="leftBrace">
          <a:avLst>
            <a:gd name="adj1" fmla="val 8333"/>
            <a:gd name="adj2" fmla="val 56952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0.44546</cdr:x>
      <cdr:y>0.35662</cdr:y>
    </cdr:from>
    <cdr:to>
      <cdr:x>0.45844</cdr:x>
      <cdr:y>0.50245</cdr:y>
    </cdr:to>
    <cdr:sp macro="" textlink="">
      <cdr:nvSpPr>
        <cdr:cNvPr id="71" name="TextBox 70"/>
        <cdr:cNvSpPr txBox="1"/>
      </cdr:nvSpPr>
      <cdr:spPr>
        <a:xfrm xmlns:a="http://schemas.openxmlformats.org/drawingml/2006/main">
          <a:off x="5921016" y="2316513"/>
          <a:ext cx="172528" cy="94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58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0.44583</cdr:x>
      <cdr:y>0.60188</cdr:y>
    </cdr:from>
    <cdr:to>
      <cdr:x>0.47829</cdr:x>
      <cdr:y>0.75813</cdr:y>
    </cdr:to>
    <cdr:sp macro="" textlink="">
      <cdr:nvSpPr>
        <cdr:cNvPr id="72" name="TextBox 71"/>
        <cdr:cNvSpPr txBox="1"/>
      </cdr:nvSpPr>
      <cdr:spPr>
        <a:xfrm xmlns:a="http://schemas.openxmlformats.org/drawingml/2006/main">
          <a:off x="5925864" y="3909640"/>
          <a:ext cx="431454" cy="1014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42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0.17878</cdr:x>
      <cdr:y>0.55041</cdr:y>
    </cdr:from>
    <cdr:to>
      <cdr:x>0.19503</cdr:x>
      <cdr:y>0.89416</cdr:y>
    </cdr:to>
    <cdr:sp macro="" textlink="">
      <cdr:nvSpPr>
        <cdr:cNvPr id="74" name="Левая фигурная скобка 73"/>
        <cdr:cNvSpPr/>
      </cdr:nvSpPr>
      <cdr:spPr>
        <a:xfrm xmlns:a="http://schemas.openxmlformats.org/drawingml/2006/main">
          <a:off x="2376264" y="3349869"/>
          <a:ext cx="216024" cy="2092122"/>
        </a:xfrm>
        <a:prstGeom xmlns:a="http://schemas.openxmlformats.org/drawingml/2006/main" prst="leftBrace">
          <a:avLst>
            <a:gd name="adj1" fmla="val 8333"/>
            <a:gd name="adj2" fmla="val 35003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0.16252</cdr:x>
      <cdr:y>0.57407</cdr:y>
    </cdr:from>
    <cdr:to>
      <cdr:x>0.2167</cdr:x>
      <cdr:y>0.63201</cdr:y>
    </cdr:to>
    <cdr:sp macro="" textlink="">
      <cdr:nvSpPr>
        <cdr:cNvPr id="75" name="TextBox 74"/>
        <cdr:cNvSpPr txBox="1"/>
      </cdr:nvSpPr>
      <cdr:spPr>
        <a:xfrm xmlns:a="http://schemas.openxmlformats.org/drawingml/2006/main">
          <a:off x="2160240" y="3493885"/>
          <a:ext cx="720080" cy="352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/>
            <a:t>3</a:t>
          </a:r>
          <a:r>
            <a:rPr lang="ru-RU" sz="1100" dirty="0" smtClean="0"/>
            <a:t>6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0.16412</cdr:x>
      <cdr:y>0.62405</cdr:y>
    </cdr:from>
    <cdr:to>
      <cdr:x>0.22256</cdr:x>
      <cdr:y>0.79072</cdr:y>
    </cdr:to>
    <cdr:sp macro="" textlink="">
      <cdr:nvSpPr>
        <cdr:cNvPr id="76" name="TextBox 75"/>
        <cdr:cNvSpPr txBox="1"/>
      </cdr:nvSpPr>
      <cdr:spPr>
        <a:xfrm xmlns:a="http://schemas.openxmlformats.org/drawingml/2006/main">
          <a:off x="2181448" y="4053656"/>
          <a:ext cx="776778" cy="1082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/>
            <a:t>6</a:t>
          </a:r>
          <a:r>
            <a:rPr lang="ru-RU" sz="1100" dirty="0" smtClean="0"/>
            <a:t>4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0.39006</cdr:x>
      <cdr:y>0.43209</cdr:y>
    </cdr:from>
    <cdr:to>
      <cdr:x>0.3993</cdr:x>
      <cdr:y>0.87808</cdr:y>
    </cdr:to>
    <cdr:sp macro="" textlink="">
      <cdr:nvSpPr>
        <cdr:cNvPr id="77" name="Левая фигурная скобка 76"/>
        <cdr:cNvSpPr/>
      </cdr:nvSpPr>
      <cdr:spPr>
        <a:xfrm xmlns:a="http://schemas.openxmlformats.org/drawingml/2006/main">
          <a:off x="5184576" y="2629789"/>
          <a:ext cx="122857" cy="2714349"/>
        </a:xfrm>
        <a:prstGeom xmlns:a="http://schemas.openxmlformats.org/drawingml/2006/main" prst="leftBrace">
          <a:avLst>
            <a:gd name="adj1" fmla="val 8333"/>
            <a:gd name="adj2" fmla="val 5172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0.3738</cdr:x>
      <cdr:y>0.46759</cdr:y>
    </cdr:from>
    <cdr:to>
      <cdr:x>0.41276</cdr:x>
      <cdr:y>0.59259</cdr:y>
    </cdr:to>
    <cdr:sp macro="" textlink="">
      <cdr:nvSpPr>
        <cdr:cNvPr id="78" name="TextBox 77"/>
        <cdr:cNvSpPr txBox="1"/>
      </cdr:nvSpPr>
      <cdr:spPr>
        <a:xfrm xmlns:a="http://schemas.openxmlformats.org/drawingml/2006/main">
          <a:off x="4968552" y="2845813"/>
          <a:ext cx="517852" cy="7607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49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0.3754</cdr:x>
      <cdr:y>0.64622</cdr:y>
    </cdr:from>
    <cdr:to>
      <cdr:x>0.41436</cdr:x>
      <cdr:y>0.78164</cdr:y>
    </cdr:to>
    <cdr:sp macro="" textlink="">
      <cdr:nvSpPr>
        <cdr:cNvPr id="79" name="TextBox 78"/>
        <cdr:cNvSpPr txBox="1"/>
      </cdr:nvSpPr>
      <cdr:spPr>
        <a:xfrm xmlns:a="http://schemas.openxmlformats.org/drawingml/2006/main">
          <a:off x="4989760" y="4197672"/>
          <a:ext cx="517852" cy="879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51</a:t>
          </a:r>
          <a:r>
            <a:rPr lang="ru-RU" sz="1100" dirty="0" smtClean="0"/>
            <a:t>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0.75462</cdr:x>
      <cdr:y>0.08159</cdr:y>
    </cdr:from>
    <cdr:to>
      <cdr:x>0.85203</cdr:x>
      <cdr:y>0.22534</cdr:y>
    </cdr:to>
    <cdr:sp macro="" textlink="">
      <cdr:nvSpPr>
        <cdr:cNvPr id="80" name="TextBox 79"/>
        <cdr:cNvSpPr txBox="1"/>
      </cdr:nvSpPr>
      <cdr:spPr>
        <a:xfrm xmlns:a="http://schemas.openxmlformats.org/drawingml/2006/main">
          <a:off x="10030320" y="530001"/>
          <a:ext cx="1294763" cy="933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2 238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0.72212</cdr:x>
      <cdr:y>0.24714</cdr:y>
    </cdr:from>
    <cdr:to>
      <cdr:x>0.76108</cdr:x>
      <cdr:y>0.38048</cdr:y>
    </cdr:to>
    <cdr:sp macro="" textlink="">
      <cdr:nvSpPr>
        <cdr:cNvPr id="81" name="TextBox 80"/>
        <cdr:cNvSpPr txBox="1"/>
      </cdr:nvSpPr>
      <cdr:spPr>
        <a:xfrm xmlns:a="http://schemas.openxmlformats.org/drawingml/2006/main">
          <a:off x="9598272" y="1605384"/>
          <a:ext cx="517852" cy="86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61 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0.72212</cdr:x>
      <cdr:y>0.60188</cdr:y>
    </cdr:from>
    <cdr:to>
      <cdr:x>0.85069</cdr:x>
      <cdr:y>0.72688</cdr:y>
    </cdr:to>
    <cdr:sp macro="" textlink="">
      <cdr:nvSpPr>
        <cdr:cNvPr id="82" name="TextBox 81"/>
        <cdr:cNvSpPr txBox="1"/>
      </cdr:nvSpPr>
      <cdr:spPr>
        <a:xfrm xmlns:a="http://schemas.openxmlformats.org/drawingml/2006/main">
          <a:off x="9598272" y="3909640"/>
          <a:ext cx="1708938" cy="811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39 </a:t>
          </a:r>
          <a:r>
            <a:rPr lang="ru-RU" sz="1100" dirty="0"/>
            <a:t>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870" cy="496016"/>
          </a:xfrm>
          <a:prstGeom prst="rect">
            <a:avLst/>
          </a:prstGeom>
        </p:spPr>
        <p:txBody>
          <a:bodyPr vert="horz" lIns="90543" tIns="45273" rIns="90543" bIns="4527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225" y="0"/>
            <a:ext cx="2945870" cy="496016"/>
          </a:xfrm>
          <a:prstGeom prst="rect">
            <a:avLst/>
          </a:prstGeom>
        </p:spPr>
        <p:txBody>
          <a:bodyPr vert="horz" lIns="90543" tIns="45273" rIns="90543" bIns="45273" rtlCol="0"/>
          <a:lstStyle>
            <a:lvl1pPr algn="r">
              <a:defRPr sz="1200"/>
            </a:lvl1pPr>
          </a:lstStyle>
          <a:p>
            <a:fld id="{AEE1F424-9BBA-40D2-8024-C9BED2974EEA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634"/>
            <a:ext cx="2945870" cy="496015"/>
          </a:xfrm>
          <a:prstGeom prst="rect">
            <a:avLst/>
          </a:prstGeom>
        </p:spPr>
        <p:txBody>
          <a:bodyPr vert="horz" lIns="90543" tIns="45273" rIns="90543" bIns="4527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225" y="9430634"/>
            <a:ext cx="2945870" cy="496015"/>
          </a:xfrm>
          <a:prstGeom prst="rect">
            <a:avLst/>
          </a:prstGeom>
        </p:spPr>
        <p:txBody>
          <a:bodyPr vert="horz" lIns="90543" tIns="45273" rIns="90543" bIns="45273" rtlCol="0" anchor="b"/>
          <a:lstStyle>
            <a:lvl1pPr algn="r">
              <a:defRPr sz="1200"/>
            </a:lvl1pPr>
          </a:lstStyle>
          <a:p>
            <a:fld id="{574BB70C-0ABF-42BE-B2E6-1CABBC0D3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0"/>
            <a:ext cx="2945659" cy="496411"/>
          </a:xfrm>
          <a:prstGeom prst="rect">
            <a:avLst/>
          </a:prstGeom>
        </p:spPr>
        <p:txBody>
          <a:bodyPr vert="horz" lIns="90523" tIns="45265" rIns="90523" bIns="452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10"/>
            <a:ext cx="2945659" cy="496411"/>
          </a:xfrm>
          <a:prstGeom prst="rect">
            <a:avLst/>
          </a:prstGeom>
        </p:spPr>
        <p:txBody>
          <a:bodyPr vert="horz" lIns="90523" tIns="45265" rIns="90523" bIns="45265" rtlCol="0"/>
          <a:lstStyle>
            <a:lvl1pPr algn="r">
              <a:defRPr sz="1200"/>
            </a:lvl1pPr>
          </a:lstStyle>
          <a:p>
            <a:fld id="{E943632B-ED4D-4F0E-BFB4-747E1F13F264}" type="datetimeFigureOut">
              <a:rPr lang="ru-RU" smtClean="0"/>
              <a:pPr/>
              <a:t>07.05.2025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23" tIns="45265" rIns="90523" bIns="452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910"/>
            <a:ext cx="5438140" cy="4467702"/>
          </a:xfrm>
          <a:prstGeom prst="rect">
            <a:avLst/>
          </a:prstGeom>
        </p:spPr>
        <p:txBody>
          <a:bodyPr vert="horz" lIns="90523" tIns="45265" rIns="90523" bIns="452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430098"/>
            <a:ext cx="2945659" cy="496411"/>
          </a:xfrm>
          <a:prstGeom prst="rect">
            <a:avLst/>
          </a:prstGeom>
        </p:spPr>
        <p:txBody>
          <a:bodyPr vert="horz" lIns="90523" tIns="45265" rIns="90523" bIns="452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430098"/>
            <a:ext cx="2945659" cy="496411"/>
          </a:xfrm>
          <a:prstGeom prst="rect">
            <a:avLst/>
          </a:prstGeom>
        </p:spPr>
        <p:txBody>
          <a:bodyPr vert="horz" lIns="90523" tIns="45265" rIns="90523" bIns="45265" rtlCol="0" anchor="b"/>
          <a:lstStyle>
            <a:lvl1pPr algn="r">
              <a:defRPr sz="1200"/>
            </a:lvl1pPr>
          </a:lstStyle>
          <a:p>
            <a:fld id="{6E489C79-826F-42AB-A2F6-AF258AC52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89C79-826F-42AB-A2F6-AF258AC52506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6FE7B-47A7-486A-BBFE-8AC67114106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82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6FE7B-47A7-486A-BBFE-8AC67114106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7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6FE7B-47A7-486A-BBFE-8AC67114106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2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5B679-87E4-4F9F-8C9E-18808745E3A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90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5B679-87E4-4F9F-8C9E-18808745E3A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33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8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81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8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04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7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8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489C79-826F-42AB-A2F6-AF258AC5250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67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58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89C79-826F-42AB-A2F6-AF258AC5250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7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858E-F0F0-4D22-A480-505C406C1A28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56FF6-FA35-416D-A765-67038B8227E9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885-1527-4C73-B351-58C265AC8309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437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59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48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67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45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3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69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DFA-A733-4305-AA7C-4B6E7B1FBDA9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48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28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1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25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14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43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9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62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450A-E93A-43B8-B5B5-6907A75764F7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77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66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74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50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77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72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622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392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8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4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C3E7-51BB-4857-9E31-248511EBEB61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9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60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221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70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980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12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49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71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0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95BE2-A8BC-480D-8998-E6C352A91E1F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36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4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64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288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66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94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89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55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784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0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CC98-5045-426F-846B-BEF44A01FC69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26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4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890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52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3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863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033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0858E-F0F0-4D22-A480-505C406C1A2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64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1DFA-A733-4305-AA7C-4B6E7B1FBDA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61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3E450A-E93A-43B8-B5B5-6907A75764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2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B1C2-DDE2-4245-8217-622B5348670B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2C3E7-51BB-4857-9E31-248511EBEB6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4157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95BE2-A8BC-480D-8998-E6C352A91E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8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9CC98-5045-426F-846B-BEF44A01FC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71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EB1C2-DDE2-4245-8217-622B5348670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22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DB7B-D709-4BCB-9182-2565E7A708D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916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3B05B-0BCD-4425-8B6C-74BC10106F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4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56FF6-FA35-416D-A765-67038B8227E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60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CE885-1527-4C73-B351-58C265AC830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3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DDB7B-D709-4BCB-9182-2565E7A708D8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3B05B-0BCD-4425-8B6C-74BC10106F03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B2860-E7D6-4A99-9585-D038E529EF20}" type="datetime1">
              <a:rPr lang="ru-RU" smtClean="0"/>
              <a:pPr/>
              <a:t>07.05.2025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D020E-DEE0-42A1-A10C-5266A8EE84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72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2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8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66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0B2860-E7D6-4A99-9585-D038E529EF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D020E-DEE0-42A1-A10C-5266A8EE84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35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image" Target="../media/image17.jp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jpe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5.jp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png"/><Relationship Id="rId3" Type="http://schemas.openxmlformats.org/officeDocument/2006/relationships/image" Target="../media/image5.jpg"/><Relationship Id="rId7" Type="http://schemas.openxmlformats.org/officeDocument/2006/relationships/image" Target="../media/image55.png"/><Relationship Id="rId12" Type="http://schemas.openxmlformats.org/officeDocument/2006/relationships/image" Target="../media/image57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0.png"/><Relationship Id="rId3" Type="http://schemas.openxmlformats.org/officeDocument/2006/relationships/image" Target="../media/image5.jp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3.pn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6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hyperlink" Target="https://gtn-pravda.ru/" TargetMode="External"/><Relationship Id="rId4" Type="http://schemas.openxmlformats.org/officeDocument/2006/relationships/hyperlink" Target="http://radm.gtn.ru/" TargetMode="External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2.png"/><Relationship Id="rId18" Type="http://schemas.openxmlformats.org/officeDocument/2006/relationships/image" Target="../media/image3.png"/><Relationship Id="rId3" Type="http://schemas.openxmlformats.org/officeDocument/2006/relationships/image" Target="../media/image17.jpg"/><Relationship Id="rId7" Type="http://schemas.openxmlformats.org/officeDocument/2006/relationships/diagramData" Target="../diagrams/data1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11" Type="http://schemas.microsoft.com/office/2007/relationships/diagramDrawing" Target="../diagrams/drawing1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5640" y="-64552"/>
            <a:ext cx="7155417" cy="1477328"/>
          </a:xfrm>
          <a:prstGeom prst="rect">
            <a:avLst/>
          </a:prstGeom>
          <a:noFill/>
          <a:ln w="9525">
            <a:noFill/>
          </a:ln>
          <a:effectLst/>
          <a:extLst/>
        </p:spPr>
        <p:txBody>
          <a:bodyPr vert="horz" wrap="square">
            <a:spAutoFit/>
          </a:bodyPr>
          <a:lstStyle/>
          <a:p>
            <a:pPr algn="ctr"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по отчету </a:t>
            </a:r>
            <a:r>
              <a:rPr lang="ru-RU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об исполнении </a:t>
            </a:r>
            <a:r>
              <a:rPr lang="ru-RU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бюджета МО </a:t>
            </a:r>
            <a:r>
              <a:rPr lang="ru-RU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«Город Гатчина</a:t>
            </a:r>
            <a:r>
              <a:rPr lang="ru-RU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»</a:t>
            </a:r>
            <a:r>
              <a:rPr 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за 2024 год </a:t>
            </a:r>
            <a:endParaRPr lang="ru-RU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</p:txBody>
      </p:sp>
      <p:pic>
        <p:nvPicPr>
          <p:cNvPr id="15" name="gerb.png" descr="ger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962" y="116632"/>
            <a:ext cx="1028686" cy="129614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7536160" y="5733256"/>
            <a:ext cx="4378862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Председатель комитета финансов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Гатчинского муниципального округа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Л.И. Орехова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472" y="189358"/>
            <a:ext cx="1152128" cy="1150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20" y="968719"/>
            <a:ext cx="3676450" cy="266692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3249802"/>
            <a:ext cx="3987926" cy="284322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6"/>
          <p:cNvSpPr/>
          <p:nvPr/>
        </p:nvSpPr>
        <p:spPr>
          <a:xfrm>
            <a:off x="2699105" y="4535454"/>
            <a:ext cx="6061192" cy="508908"/>
          </a:xfrm>
          <a:prstGeom prst="rect">
            <a:avLst/>
          </a:prstGeom>
          <a:solidFill>
            <a:srgbClr val="29ABE2"/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grpSp>
        <p:nvGrpSpPr>
          <p:cNvPr id="25" name="组合 237"/>
          <p:cNvGrpSpPr/>
          <p:nvPr/>
        </p:nvGrpSpPr>
        <p:grpSpPr>
          <a:xfrm>
            <a:off x="3404394" y="4535453"/>
            <a:ext cx="1168822" cy="499827"/>
            <a:chOff x="3328416" y="4926867"/>
            <a:chExt cx="1883664" cy="1080000"/>
          </a:xfrm>
        </p:grpSpPr>
        <p:sp>
          <p:nvSpPr>
            <p:cNvPr id="26" name="五边形 238"/>
            <p:cNvSpPr/>
            <p:nvPr/>
          </p:nvSpPr>
          <p:spPr>
            <a:xfrm>
              <a:off x="3328416" y="4926867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endParaRPr>
            </a:p>
          </p:txBody>
        </p:sp>
        <p:cxnSp>
          <p:nvCxnSpPr>
            <p:cNvPr id="27" name="直接连接符 239"/>
            <p:cNvCxnSpPr/>
            <p:nvPr/>
          </p:nvCxnSpPr>
          <p:spPr>
            <a:xfrm>
              <a:off x="3555223" y="5086169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28" name="矩形 240"/>
          <p:cNvSpPr/>
          <p:nvPr/>
        </p:nvSpPr>
        <p:spPr>
          <a:xfrm>
            <a:off x="6675917" y="2639976"/>
            <a:ext cx="5254321" cy="5408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grpSp>
        <p:nvGrpSpPr>
          <p:cNvPr id="29" name="组合 241"/>
          <p:cNvGrpSpPr/>
          <p:nvPr/>
        </p:nvGrpSpPr>
        <p:grpSpPr>
          <a:xfrm>
            <a:off x="7215651" y="2646098"/>
            <a:ext cx="1198739" cy="555207"/>
            <a:chOff x="3072384" y="3846623"/>
            <a:chExt cx="1883664" cy="1080000"/>
          </a:xfrm>
        </p:grpSpPr>
        <p:sp>
          <p:nvSpPr>
            <p:cNvPr id="30" name="五边形 242"/>
            <p:cNvSpPr/>
            <p:nvPr/>
          </p:nvSpPr>
          <p:spPr>
            <a:xfrm>
              <a:off x="3072384" y="3846623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endParaRPr>
            </a:p>
          </p:txBody>
        </p:sp>
        <p:cxnSp>
          <p:nvCxnSpPr>
            <p:cNvPr id="31" name="直接连接符 243"/>
            <p:cNvCxnSpPr/>
            <p:nvPr/>
          </p:nvCxnSpPr>
          <p:spPr>
            <a:xfrm>
              <a:off x="3328416" y="4005925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32" name="矩形 244"/>
          <p:cNvSpPr/>
          <p:nvPr/>
        </p:nvSpPr>
        <p:spPr>
          <a:xfrm>
            <a:off x="6675615" y="1947718"/>
            <a:ext cx="5254321" cy="529611"/>
          </a:xfrm>
          <a:prstGeom prst="rect">
            <a:avLst/>
          </a:prstGeom>
          <a:solidFill>
            <a:srgbClr val="FB9E00"/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grpSp>
        <p:nvGrpSpPr>
          <p:cNvPr id="33" name="组合 245"/>
          <p:cNvGrpSpPr/>
          <p:nvPr/>
        </p:nvGrpSpPr>
        <p:grpSpPr>
          <a:xfrm>
            <a:off x="7203002" y="1934329"/>
            <a:ext cx="1198739" cy="529698"/>
            <a:chOff x="2816352" y="2793908"/>
            <a:chExt cx="1883664" cy="1080000"/>
          </a:xfrm>
        </p:grpSpPr>
        <p:sp>
          <p:nvSpPr>
            <p:cNvPr id="34" name="五边形 246"/>
            <p:cNvSpPr/>
            <p:nvPr/>
          </p:nvSpPr>
          <p:spPr>
            <a:xfrm>
              <a:off x="2816352" y="2793908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247"/>
            <p:cNvCxnSpPr/>
            <p:nvPr/>
          </p:nvCxnSpPr>
          <p:spPr>
            <a:xfrm>
              <a:off x="3072384" y="2953210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36" name="矩形 248"/>
          <p:cNvSpPr/>
          <p:nvPr/>
        </p:nvSpPr>
        <p:spPr>
          <a:xfrm>
            <a:off x="6675615" y="1274498"/>
            <a:ext cx="5254321" cy="5099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grpSp>
        <p:nvGrpSpPr>
          <p:cNvPr id="37" name="组合 249"/>
          <p:cNvGrpSpPr/>
          <p:nvPr/>
        </p:nvGrpSpPr>
        <p:grpSpPr>
          <a:xfrm>
            <a:off x="7203002" y="1271268"/>
            <a:ext cx="1198739" cy="513156"/>
            <a:chOff x="2542032" y="1707412"/>
            <a:chExt cx="1883664" cy="1080000"/>
          </a:xfrm>
        </p:grpSpPr>
        <p:sp>
          <p:nvSpPr>
            <p:cNvPr id="38" name="五边形 250"/>
            <p:cNvSpPr/>
            <p:nvPr/>
          </p:nvSpPr>
          <p:spPr>
            <a:xfrm>
              <a:off x="2542032" y="1707412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1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Arial" panose="020B0604020202020204" pitchFamily="34" charset="0"/>
              </a:endParaRPr>
            </a:p>
          </p:txBody>
        </p:sp>
        <p:cxnSp>
          <p:nvCxnSpPr>
            <p:cNvPr id="39" name="直接连接符 251"/>
            <p:cNvCxnSpPr/>
            <p:nvPr/>
          </p:nvCxnSpPr>
          <p:spPr>
            <a:xfrm>
              <a:off x="2798064" y="1866714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40" name="文本框 9"/>
          <p:cNvSpPr txBox="1"/>
          <p:nvPr/>
        </p:nvSpPr>
        <p:spPr>
          <a:xfrm>
            <a:off x="7442044" y="1267199"/>
            <a:ext cx="646331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685800"/>
            <a:r>
              <a:rPr lang="en-US" altLang="zh-CN" sz="3000" dirty="0">
                <a:solidFill>
                  <a:srgbClr val="EE0076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01</a:t>
            </a:r>
            <a:endParaRPr lang="zh-CN" altLang="en-US" sz="3000" dirty="0">
              <a:solidFill>
                <a:srgbClr val="EE0076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1" name="文本框 12"/>
          <p:cNvSpPr txBox="1"/>
          <p:nvPr/>
        </p:nvSpPr>
        <p:spPr>
          <a:xfrm>
            <a:off x="7457060" y="1902705"/>
            <a:ext cx="646331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685800"/>
            <a:r>
              <a:rPr lang="en-US" altLang="zh-CN" sz="3000" dirty="0">
                <a:solidFill>
                  <a:srgbClr val="FB9E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02</a:t>
            </a:r>
            <a:endParaRPr lang="zh-CN" altLang="en-US" sz="3000" dirty="0">
              <a:solidFill>
                <a:srgbClr val="FB9E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2" name="文本框 15"/>
          <p:cNvSpPr txBox="1"/>
          <p:nvPr/>
        </p:nvSpPr>
        <p:spPr>
          <a:xfrm>
            <a:off x="7442043" y="2662099"/>
            <a:ext cx="646331" cy="55399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685800"/>
            <a:r>
              <a:rPr lang="en-US" altLang="zh-CN" sz="3000" dirty="0">
                <a:solidFill>
                  <a:srgbClr val="A3D8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03</a:t>
            </a:r>
            <a:endParaRPr lang="zh-CN" altLang="en-US" sz="3000" dirty="0">
              <a:solidFill>
                <a:srgbClr val="A3D800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3" name="文本框 18"/>
          <p:cNvSpPr txBox="1"/>
          <p:nvPr/>
        </p:nvSpPr>
        <p:spPr>
          <a:xfrm>
            <a:off x="3637249" y="4533674"/>
            <a:ext cx="90693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685800"/>
            <a:r>
              <a:rPr lang="en-US" altLang="zh-CN" sz="3000" dirty="0">
                <a:solidFill>
                  <a:srgbClr val="29ABE2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04</a:t>
            </a:r>
            <a:endParaRPr lang="zh-CN" altLang="en-US" sz="3000" dirty="0">
              <a:solidFill>
                <a:srgbClr val="29ABE2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6" name="Freeform 13"/>
          <p:cNvSpPr>
            <a:spLocks noEditPoints="1"/>
          </p:cNvSpPr>
          <p:nvPr/>
        </p:nvSpPr>
        <p:spPr bwMode="auto">
          <a:xfrm rot="20485079">
            <a:off x="6715874" y="2756042"/>
            <a:ext cx="419260" cy="321264"/>
          </a:xfrm>
          <a:custGeom>
            <a:avLst/>
            <a:gdLst>
              <a:gd name="T0" fmla="*/ 88 w 338"/>
              <a:gd name="T1" fmla="*/ 32 h 258"/>
              <a:gd name="T2" fmla="*/ 65 w 338"/>
              <a:gd name="T3" fmla="*/ 47 h 258"/>
              <a:gd name="T4" fmla="*/ 67 w 338"/>
              <a:gd name="T5" fmla="*/ 68 h 258"/>
              <a:gd name="T6" fmla="*/ 67 w 338"/>
              <a:gd name="T7" fmla="*/ 68 h 258"/>
              <a:gd name="T8" fmla="*/ 5 w 338"/>
              <a:gd name="T9" fmla="*/ 114 h 258"/>
              <a:gd name="T10" fmla="*/ 13 w 338"/>
              <a:gd name="T11" fmla="*/ 118 h 258"/>
              <a:gd name="T12" fmla="*/ 42 w 338"/>
              <a:gd name="T13" fmla="*/ 105 h 258"/>
              <a:gd name="T14" fmla="*/ 8 w 338"/>
              <a:gd name="T15" fmla="*/ 164 h 258"/>
              <a:gd name="T16" fmla="*/ 28 w 338"/>
              <a:gd name="T17" fmla="*/ 172 h 258"/>
              <a:gd name="T18" fmla="*/ 51 w 338"/>
              <a:gd name="T19" fmla="*/ 150 h 258"/>
              <a:gd name="T20" fmla="*/ 53 w 338"/>
              <a:gd name="T21" fmla="*/ 150 h 258"/>
              <a:gd name="T22" fmla="*/ 58 w 338"/>
              <a:gd name="T23" fmla="*/ 183 h 258"/>
              <a:gd name="T24" fmla="*/ 79 w 338"/>
              <a:gd name="T25" fmla="*/ 190 h 258"/>
              <a:gd name="T26" fmla="*/ 91 w 338"/>
              <a:gd name="T27" fmla="*/ 122 h 258"/>
              <a:gd name="T28" fmla="*/ 110 w 338"/>
              <a:gd name="T29" fmla="*/ 154 h 258"/>
              <a:gd name="T30" fmla="*/ 112 w 338"/>
              <a:gd name="T31" fmla="*/ 153 h 258"/>
              <a:gd name="T32" fmla="*/ 95 w 338"/>
              <a:gd name="T33" fmla="*/ 78 h 258"/>
              <a:gd name="T34" fmla="*/ 110 w 338"/>
              <a:gd name="T35" fmla="*/ 64 h 258"/>
              <a:gd name="T36" fmla="*/ 96 w 338"/>
              <a:gd name="T37" fmla="*/ 33 h 258"/>
              <a:gd name="T38" fmla="*/ 88 w 338"/>
              <a:gd name="T39" fmla="*/ 32 h 258"/>
              <a:gd name="T40" fmla="*/ 279 w 338"/>
              <a:gd name="T41" fmla="*/ 0 h 258"/>
              <a:gd name="T42" fmla="*/ 243 w 338"/>
              <a:gd name="T43" fmla="*/ 26 h 258"/>
              <a:gd name="T44" fmla="*/ 246 w 338"/>
              <a:gd name="T45" fmla="*/ 59 h 258"/>
              <a:gd name="T46" fmla="*/ 246 w 338"/>
              <a:gd name="T47" fmla="*/ 59 h 258"/>
              <a:gd name="T48" fmla="*/ 146 w 338"/>
              <a:gd name="T49" fmla="*/ 135 h 258"/>
              <a:gd name="T50" fmla="*/ 157 w 338"/>
              <a:gd name="T51" fmla="*/ 141 h 258"/>
              <a:gd name="T52" fmla="*/ 206 w 338"/>
              <a:gd name="T53" fmla="*/ 119 h 258"/>
              <a:gd name="T54" fmla="*/ 150 w 338"/>
              <a:gd name="T55" fmla="*/ 216 h 258"/>
              <a:gd name="T56" fmla="*/ 183 w 338"/>
              <a:gd name="T57" fmla="*/ 228 h 258"/>
              <a:gd name="T58" fmla="*/ 219 w 338"/>
              <a:gd name="T59" fmla="*/ 193 h 258"/>
              <a:gd name="T60" fmla="*/ 223 w 338"/>
              <a:gd name="T61" fmla="*/ 193 h 258"/>
              <a:gd name="T62" fmla="*/ 232 w 338"/>
              <a:gd name="T63" fmla="*/ 246 h 258"/>
              <a:gd name="T64" fmla="*/ 265 w 338"/>
              <a:gd name="T65" fmla="*/ 258 h 258"/>
              <a:gd name="T66" fmla="*/ 284 w 338"/>
              <a:gd name="T67" fmla="*/ 147 h 258"/>
              <a:gd name="T68" fmla="*/ 315 w 338"/>
              <a:gd name="T69" fmla="*/ 199 h 258"/>
              <a:gd name="T70" fmla="*/ 320 w 338"/>
              <a:gd name="T71" fmla="*/ 198 h 258"/>
              <a:gd name="T72" fmla="*/ 292 w 338"/>
              <a:gd name="T73" fmla="*/ 75 h 258"/>
              <a:gd name="T74" fmla="*/ 315 w 338"/>
              <a:gd name="T75" fmla="*/ 52 h 258"/>
              <a:gd name="T76" fmla="*/ 292 w 338"/>
              <a:gd name="T77" fmla="*/ 3 h 258"/>
              <a:gd name="T78" fmla="*/ 279 w 338"/>
              <a:gd name="T79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8" h="258">
                <a:moveTo>
                  <a:pt x="88" y="32"/>
                </a:moveTo>
                <a:cubicBezTo>
                  <a:pt x="78" y="32"/>
                  <a:pt x="69" y="38"/>
                  <a:pt x="65" y="47"/>
                </a:cubicBezTo>
                <a:cubicBezTo>
                  <a:pt x="63" y="54"/>
                  <a:pt x="64" y="62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41" y="68"/>
                  <a:pt x="0" y="104"/>
                  <a:pt x="5" y="114"/>
                </a:cubicBezTo>
                <a:cubicBezTo>
                  <a:pt x="7" y="117"/>
                  <a:pt x="9" y="118"/>
                  <a:pt x="13" y="118"/>
                </a:cubicBezTo>
                <a:cubicBezTo>
                  <a:pt x="20" y="118"/>
                  <a:pt x="32" y="112"/>
                  <a:pt x="42" y="105"/>
                </a:cubicBezTo>
                <a:cubicBezTo>
                  <a:pt x="30" y="124"/>
                  <a:pt x="17" y="145"/>
                  <a:pt x="8" y="164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32" y="161"/>
                  <a:pt x="43" y="150"/>
                  <a:pt x="51" y="150"/>
                </a:cubicBezTo>
                <a:cubicBezTo>
                  <a:pt x="51" y="150"/>
                  <a:pt x="52" y="150"/>
                  <a:pt x="53" y="150"/>
                </a:cubicBezTo>
                <a:cubicBezTo>
                  <a:pt x="61" y="153"/>
                  <a:pt x="62" y="171"/>
                  <a:pt x="58" y="183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84" y="170"/>
                  <a:pt x="88" y="145"/>
                  <a:pt x="91" y="122"/>
                </a:cubicBezTo>
                <a:cubicBezTo>
                  <a:pt x="95" y="137"/>
                  <a:pt x="101" y="154"/>
                  <a:pt x="110" y="154"/>
                </a:cubicBezTo>
                <a:cubicBezTo>
                  <a:pt x="110" y="154"/>
                  <a:pt x="111" y="154"/>
                  <a:pt x="112" y="153"/>
                </a:cubicBezTo>
                <a:cubicBezTo>
                  <a:pt x="124" y="148"/>
                  <a:pt x="115" y="94"/>
                  <a:pt x="95" y="78"/>
                </a:cubicBezTo>
                <a:cubicBezTo>
                  <a:pt x="102" y="76"/>
                  <a:pt x="107" y="70"/>
                  <a:pt x="110" y="64"/>
                </a:cubicBezTo>
                <a:cubicBezTo>
                  <a:pt x="114" y="51"/>
                  <a:pt x="108" y="38"/>
                  <a:pt x="96" y="33"/>
                </a:cubicBezTo>
                <a:cubicBezTo>
                  <a:pt x="93" y="32"/>
                  <a:pt x="90" y="32"/>
                  <a:pt x="88" y="32"/>
                </a:cubicBezTo>
                <a:moveTo>
                  <a:pt x="279" y="0"/>
                </a:moveTo>
                <a:cubicBezTo>
                  <a:pt x="264" y="0"/>
                  <a:pt x="249" y="10"/>
                  <a:pt x="243" y="26"/>
                </a:cubicBezTo>
                <a:cubicBezTo>
                  <a:pt x="239" y="37"/>
                  <a:pt x="241" y="49"/>
                  <a:pt x="246" y="59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04" y="59"/>
                  <a:pt x="137" y="117"/>
                  <a:pt x="146" y="135"/>
                </a:cubicBezTo>
                <a:cubicBezTo>
                  <a:pt x="148" y="139"/>
                  <a:pt x="152" y="141"/>
                  <a:pt x="157" y="141"/>
                </a:cubicBezTo>
                <a:cubicBezTo>
                  <a:pt x="170" y="141"/>
                  <a:pt x="189" y="130"/>
                  <a:pt x="206" y="119"/>
                </a:cubicBezTo>
                <a:cubicBezTo>
                  <a:pt x="185" y="150"/>
                  <a:pt x="165" y="185"/>
                  <a:pt x="150" y="216"/>
                </a:cubicBezTo>
                <a:cubicBezTo>
                  <a:pt x="183" y="228"/>
                  <a:pt x="183" y="228"/>
                  <a:pt x="183" y="228"/>
                </a:cubicBezTo>
                <a:cubicBezTo>
                  <a:pt x="189" y="211"/>
                  <a:pt x="207" y="193"/>
                  <a:pt x="219" y="193"/>
                </a:cubicBezTo>
                <a:cubicBezTo>
                  <a:pt x="221" y="193"/>
                  <a:pt x="222" y="193"/>
                  <a:pt x="223" y="193"/>
                </a:cubicBezTo>
                <a:cubicBezTo>
                  <a:pt x="236" y="198"/>
                  <a:pt x="238" y="227"/>
                  <a:pt x="232" y="246"/>
                </a:cubicBezTo>
                <a:cubicBezTo>
                  <a:pt x="265" y="258"/>
                  <a:pt x="265" y="258"/>
                  <a:pt x="265" y="258"/>
                </a:cubicBezTo>
                <a:cubicBezTo>
                  <a:pt x="273" y="224"/>
                  <a:pt x="280" y="184"/>
                  <a:pt x="284" y="147"/>
                </a:cubicBezTo>
                <a:cubicBezTo>
                  <a:pt x="291" y="172"/>
                  <a:pt x="301" y="199"/>
                  <a:pt x="315" y="199"/>
                </a:cubicBezTo>
                <a:cubicBezTo>
                  <a:pt x="317" y="199"/>
                  <a:pt x="318" y="199"/>
                  <a:pt x="320" y="198"/>
                </a:cubicBezTo>
                <a:cubicBezTo>
                  <a:pt x="338" y="190"/>
                  <a:pt x="324" y="101"/>
                  <a:pt x="292" y="75"/>
                </a:cubicBezTo>
                <a:cubicBezTo>
                  <a:pt x="302" y="71"/>
                  <a:pt x="311" y="63"/>
                  <a:pt x="315" y="52"/>
                </a:cubicBezTo>
                <a:cubicBezTo>
                  <a:pt x="323" y="32"/>
                  <a:pt x="312" y="10"/>
                  <a:pt x="292" y="3"/>
                </a:cubicBezTo>
                <a:cubicBezTo>
                  <a:pt x="288" y="1"/>
                  <a:pt x="284" y="0"/>
                  <a:pt x="279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8" name="文本框 32"/>
          <p:cNvSpPr txBox="1"/>
          <p:nvPr/>
        </p:nvSpPr>
        <p:spPr>
          <a:xfrm>
            <a:off x="8486729" y="1309385"/>
            <a:ext cx="26949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913901">
              <a:defRPr/>
            </a:pP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ул. Генерала Кныша,7</a:t>
            </a:r>
          </a:p>
        </p:txBody>
      </p:sp>
      <p:sp>
        <p:nvSpPr>
          <p:cNvPr id="49" name="文本框 33"/>
          <p:cNvSpPr txBox="1"/>
          <p:nvPr/>
        </p:nvSpPr>
        <p:spPr>
          <a:xfrm>
            <a:off x="4622173" y="4560608"/>
            <a:ext cx="531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913901">
              <a:defRPr/>
            </a:pPr>
            <a:r>
              <a:rPr lang="ru-RU" altLang="zh-CN" sz="1800" kern="0" dirty="0" smtClean="0">
                <a:solidFill>
                  <a:prstClr val="white"/>
                </a:solidFill>
                <a:latin typeface="Calibri" panose="020F0502020204030204"/>
              </a:rPr>
              <a:t>благоустройство </a:t>
            </a:r>
            <a:r>
              <a:rPr lang="ru-RU" altLang="zh-CN" sz="1800" kern="0" dirty="0">
                <a:solidFill>
                  <a:prstClr val="white"/>
                </a:solidFill>
                <a:latin typeface="Calibri" panose="020F0502020204030204"/>
              </a:rPr>
              <a:t>тротуара по ул</a:t>
            </a:r>
            <a:r>
              <a:rPr lang="ru-RU" altLang="zh-CN" sz="1800" kern="0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ru-RU" altLang="zh-CN" sz="1800" kern="0" dirty="0" err="1" smtClean="0">
                <a:solidFill>
                  <a:prstClr val="white"/>
                </a:solidFill>
                <a:latin typeface="Calibri" panose="020F0502020204030204"/>
              </a:rPr>
              <a:t>Воскова</a:t>
            </a:r>
            <a:r>
              <a:rPr lang="ru-RU" altLang="zh-CN" sz="1800" kern="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ru-RU" altLang="zh-CN" sz="18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文本框 34"/>
          <p:cNvSpPr txBox="1"/>
          <p:nvPr/>
        </p:nvSpPr>
        <p:spPr>
          <a:xfrm>
            <a:off x="8555233" y="2708925"/>
            <a:ext cx="19479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913901">
              <a:defRPr/>
            </a:pP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ул</a:t>
            </a:r>
            <a:r>
              <a:rPr lang="ru-RU" altLang="zh-CN" sz="2100" kern="0" dirty="0" smtClean="0">
                <a:solidFill>
                  <a:prstClr val="white"/>
                </a:solidFill>
                <a:latin typeface="Calibri" panose="020F0502020204030204"/>
              </a:rPr>
              <a:t>. Рысева </a:t>
            </a: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д.57</a:t>
            </a:r>
          </a:p>
        </p:txBody>
      </p:sp>
      <p:sp>
        <p:nvSpPr>
          <p:cNvPr id="51" name="文本框 35"/>
          <p:cNvSpPr txBox="1"/>
          <p:nvPr/>
        </p:nvSpPr>
        <p:spPr>
          <a:xfrm>
            <a:off x="8435460" y="1949624"/>
            <a:ext cx="30716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913901">
              <a:defRPr/>
            </a:pP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ул. </a:t>
            </a:r>
            <a:r>
              <a:rPr lang="ru-RU" altLang="zh-CN" sz="2100" kern="0" dirty="0" err="1">
                <a:solidFill>
                  <a:prstClr val="white"/>
                </a:solidFill>
                <a:latin typeface="Calibri" panose="020F0502020204030204"/>
              </a:rPr>
              <a:t>Рощинская</a:t>
            </a: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ru-RU" altLang="zh-CN" sz="2100" kern="0" dirty="0" err="1" smtClean="0">
                <a:solidFill>
                  <a:prstClr val="white"/>
                </a:solidFill>
                <a:latin typeface="Calibri" panose="020F0502020204030204"/>
              </a:rPr>
              <a:t>дд</a:t>
            </a:r>
            <a:r>
              <a:rPr lang="ru-RU" altLang="zh-CN" sz="2100" kern="0" dirty="0" smtClean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ru-RU" altLang="zh-CN" sz="2100" kern="0" dirty="0">
                <a:solidFill>
                  <a:prstClr val="white"/>
                </a:solidFill>
                <a:latin typeface="Calibri" panose="020F0502020204030204"/>
              </a:rPr>
              <a:t>2а, 2б</a:t>
            </a:r>
          </a:p>
        </p:txBody>
      </p:sp>
      <p:sp>
        <p:nvSpPr>
          <p:cNvPr id="60" name="Freeform 13"/>
          <p:cNvSpPr>
            <a:spLocks noEditPoints="1"/>
          </p:cNvSpPr>
          <p:nvPr/>
        </p:nvSpPr>
        <p:spPr bwMode="auto">
          <a:xfrm rot="20485079">
            <a:off x="6730793" y="2071386"/>
            <a:ext cx="419260" cy="321264"/>
          </a:xfrm>
          <a:custGeom>
            <a:avLst/>
            <a:gdLst>
              <a:gd name="T0" fmla="*/ 88 w 338"/>
              <a:gd name="T1" fmla="*/ 32 h 258"/>
              <a:gd name="T2" fmla="*/ 65 w 338"/>
              <a:gd name="T3" fmla="*/ 47 h 258"/>
              <a:gd name="T4" fmla="*/ 67 w 338"/>
              <a:gd name="T5" fmla="*/ 68 h 258"/>
              <a:gd name="T6" fmla="*/ 67 w 338"/>
              <a:gd name="T7" fmla="*/ 68 h 258"/>
              <a:gd name="T8" fmla="*/ 5 w 338"/>
              <a:gd name="T9" fmla="*/ 114 h 258"/>
              <a:gd name="T10" fmla="*/ 13 w 338"/>
              <a:gd name="T11" fmla="*/ 118 h 258"/>
              <a:gd name="T12" fmla="*/ 42 w 338"/>
              <a:gd name="T13" fmla="*/ 105 h 258"/>
              <a:gd name="T14" fmla="*/ 8 w 338"/>
              <a:gd name="T15" fmla="*/ 164 h 258"/>
              <a:gd name="T16" fmla="*/ 28 w 338"/>
              <a:gd name="T17" fmla="*/ 172 h 258"/>
              <a:gd name="T18" fmla="*/ 51 w 338"/>
              <a:gd name="T19" fmla="*/ 150 h 258"/>
              <a:gd name="T20" fmla="*/ 53 w 338"/>
              <a:gd name="T21" fmla="*/ 150 h 258"/>
              <a:gd name="T22" fmla="*/ 58 w 338"/>
              <a:gd name="T23" fmla="*/ 183 h 258"/>
              <a:gd name="T24" fmla="*/ 79 w 338"/>
              <a:gd name="T25" fmla="*/ 190 h 258"/>
              <a:gd name="T26" fmla="*/ 91 w 338"/>
              <a:gd name="T27" fmla="*/ 122 h 258"/>
              <a:gd name="T28" fmla="*/ 110 w 338"/>
              <a:gd name="T29" fmla="*/ 154 h 258"/>
              <a:gd name="T30" fmla="*/ 112 w 338"/>
              <a:gd name="T31" fmla="*/ 153 h 258"/>
              <a:gd name="T32" fmla="*/ 95 w 338"/>
              <a:gd name="T33" fmla="*/ 78 h 258"/>
              <a:gd name="T34" fmla="*/ 110 w 338"/>
              <a:gd name="T35" fmla="*/ 64 h 258"/>
              <a:gd name="T36" fmla="*/ 96 w 338"/>
              <a:gd name="T37" fmla="*/ 33 h 258"/>
              <a:gd name="T38" fmla="*/ 88 w 338"/>
              <a:gd name="T39" fmla="*/ 32 h 258"/>
              <a:gd name="T40" fmla="*/ 279 w 338"/>
              <a:gd name="T41" fmla="*/ 0 h 258"/>
              <a:gd name="T42" fmla="*/ 243 w 338"/>
              <a:gd name="T43" fmla="*/ 26 h 258"/>
              <a:gd name="T44" fmla="*/ 246 w 338"/>
              <a:gd name="T45" fmla="*/ 59 h 258"/>
              <a:gd name="T46" fmla="*/ 246 w 338"/>
              <a:gd name="T47" fmla="*/ 59 h 258"/>
              <a:gd name="T48" fmla="*/ 146 w 338"/>
              <a:gd name="T49" fmla="*/ 135 h 258"/>
              <a:gd name="T50" fmla="*/ 157 w 338"/>
              <a:gd name="T51" fmla="*/ 141 h 258"/>
              <a:gd name="T52" fmla="*/ 206 w 338"/>
              <a:gd name="T53" fmla="*/ 119 h 258"/>
              <a:gd name="T54" fmla="*/ 150 w 338"/>
              <a:gd name="T55" fmla="*/ 216 h 258"/>
              <a:gd name="T56" fmla="*/ 183 w 338"/>
              <a:gd name="T57" fmla="*/ 228 h 258"/>
              <a:gd name="T58" fmla="*/ 219 w 338"/>
              <a:gd name="T59" fmla="*/ 193 h 258"/>
              <a:gd name="T60" fmla="*/ 223 w 338"/>
              <a:gd name="T61" fmla="*/ 193 h 258"/>
              <a:gd name="T62" fmla="*/ 232 w 338"/>
              <a:gd name="T63" fmla="*/ 246 h 258"/>
              <a:gd name="T64" fmla="*/ 265 w 338"/>
              <a:gd name="T65" fmla="*/ 258 h 258"/>
              <a:gd name="T66" fmla="*/ 284 w 338"/>
              <a:gd name="T67" fmla="*/ 147 h 258"/>
              <a:gd name="T68" fmla="*/ 315 w 338"/>
              <a:gd name="T69" fmla="*/ 199 h 258"/>
              <a:gd name="T70" fmla="*/ 320 w 338"/>
              <a:gd name="T71" fmla="*/ 198 h 258"/>
              <a:gd name="T72" fmla="*/ 292 w 338"/>
              <a:gd name="T73" fmla="*/ 75 h 258"/>
              <a:gd name="T74" fmla="*/ 315 w 338"/>
              <a:gd name="T75" fmla="*/ 52 h 258"/>
              <a:gd name="T76" fmla="*/ 292 w 338"/>
              <a:gd name="T77" fmla="*/ 3 h 258"/>
              <a:gd name="T78" fmla="*/ 279 w 338"/>
              <a:gd name="T79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8" h="258">
                <a:moveTo>
                  <a:pt x="88" y="32"/>
                </a:moveTo>
                <a:cubicBezTo>
                  <a:pt x="78" y="32"/>
                  <a:pt x="69" y="38"/>
                  <a:pt x="65" y="47"/>
                </a:cubicBezTo>
                <a:cubicBezTo>
                  <a:pt x="63" y="54"/>
                  <a:pt x="64" y="62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41" y="68"/>
                  <a:pt x="0" y="104"/>
                  <a:pt x="5" y="114"/>
                </a:cubicBezTo>
                <a:cubicBezTo>
                  <a:pt x="7" y="117"/>
                  <a:pt x="9" y="118"/>
                  <a:pt x="13" y="118"/>
                </a:cubicBezTo>
                <a:cubicBezTo>
                  <a:pt x="20" y="118"/>
                  <a:pt x="32" y="112"/>
                  <a:pt x="42" y="105"/>
                </a:cubicBezTo>
                <a:cubicBezTo>
                  <a:pt x="30" y="124"/>
                  <a:pt x="17" y="145"/>
                  <a:pt x="8" y="164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32" y="161"/>
                  <a:pt x="43" y="150"/>
                  <a:pt x="51" y="150"/>
                </a:cubicBezTo>
                <a:cubicBezTo>
                  <a:pt x="51" y="150"/>
                  <a:pt x="52" y="150"/>
                  <a:pt x="53" y="150"/>
                </a:cubicBezTo>
                <a:cubicBezTo>
                  <a:pt x="61" y="153"/>
                  <a:pt x="62" y="171"/>
                  <a:pt x="58" y="183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84" y="170"/>
                  <a:pt x="88" y="145"/>
                  <a:pt x="91" y="122"/>
                </a:cubicBezTo>
                <a:cubicBezTo>
                  <a:pt x="95" y="137"/>
                  <a:pt x="101" y="154"/>
                  <a:pt x="110" y="154"/>
                </a:cubicBezTo>
                <a:cubicBezTo>
                  <a:pt x="110" y="154"/>
                  <a:pt x="111" y="154"/>
                  <a:pt x="112" y="153"/>
                </a:cubicBezTo>
                <a:cubicBezTo>
                  <a:pt x="124" y="148"/>
                  <a:pt x="115" y="94"/>
                  <a:pt x="95" y="78"/>
                </a:cubicBezTo>
                <a:cubicBezTo>
                  <a:pt x="102" y="76"/>
                  <a:pt x="107" y="70"/>
                  <a:pt x="110" y="64"/>
                </a:cubicBezTo>
                <a:cubicBezTo>
                  <a:pt x="114" y="51"/>
                  <a:pt x="108" y="38"/>
                  <a:pt x="96" y="33"/>
                </a:cubicBezTo>
                <a:cubicBezTo>
                  <a:pt x="93" y="32"/>
                  <a:pt x="90" y="32"/>
                  <a:pt x="88" y="32"/>
                </a:cubicBezTo>
                <a:moveTo>
                  <a:pt x="279" y="0"/>
                </a:moveTo>
                <a:cubicBezTo>
                  <a:pt x="264" y="0"/>
                  <a:pt x="249" y="10"/>
                  <a:pt x="243" y="26"/>
                </a:cubicBezTo>
                <a:cubicBezTo>
                  <a:pt x="239" y="37"/>
                  <a:pt x="241" y="49"/>
                  <a:pt x="246" y="59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04" y="59"/>
                  <a:pt x="137" y="117"/>
                  <a:pt x="146" y="135"/>
                </a:cubicBezTo>
                <a:cubicBezTo>
                  <a:pt x="148" y="139"/>
                  <a:pt x="152" y="141"/>
                  <a:pt x="157" y="141"/>
                </a:cubicBezTo>
                <a:cubicBezTo>
                  <a:pt x="170" y="141"/>
                  <a:pt x="189" y="130"/>
                  <a:pt x="206" y="119"/>
                </a:cubicBezTo>
                <a:cubicBezTo>
                  <a:pt x="185" y="150"/>
                  <a:pt x="165" y="185"/>
                  <a:pt x="150" y="216"/>
                </a:cubicBezTo>
                <a:cubicBezTo>
                  <a:pt x="183" y="228"/>
                  <a:pt x="183" y="228"/>
                  <a:pt x="183" y="228"/>
                </a:cubicBezTo>
                <a:cubicBezTo>
                  <a:pt x="189" y="211"/>
                  <a:pt x="207" y="193"/>
                  <a:pt x="219" y="193"/>
                </a:cubicBezTo>
                <a:cubicBezTo>
                  <a:pt x="221" y="193"/>
                  <a:pt x="222" y="193"/>
                  <a:pt x="223" y="193"/>
                </a:cubicBezTo>
                <a:cubicBezTo>
                  <a:pt x="236" y="198"/>
                  <a:pt x="238" y="227"/>
                  <a:pt x="232" y="246"/>
                </a:cubicBezTo>
                <a:cubicBezTo>
                  <a:pt x="265" y="258"/>
                  <a:pt x="265" y="258"/>
                  <a:pt x="265" y="258"/>
                </a:cubicBezTo>
                <a:cubicBezTo>
                  <a:pt x="273" y="224"/>
                  <a:pt x="280" y="184"/>
                  <a:pt x="284" y="147"/>
                </a:cubicBezTo>
                <a:cubicBezTo>
                  <a:pt x="291" y="172"/>
                  <a:pt x="301" y="199"/>
                  <a:pt x="315" y="199"/>
                </a:cubicBezTo>
                <a:cubicBezTo>
                  <a:pt x="317" y="199"/>
                  <a:pt x="318" y="199"/>
                  <a:pt x="320" y="198"/>
                </a:cubicBezTo>
                <a:cubicBezTo>
                  <a:pt x="338" y="190"/>
                  <a:pt x="324" y="101"/>
                  <a:pt x="292" y="75"/>
                </a:cubicBezTo>
                <a:cubicBezTo>
                  <a:pt x="302" y="71"/>
                  <a:pt x="311" y="63"/>
                  <a:pt x="315" y="52"/>
                </a:cubicBezTo>
                <a:cubicBezTo>
                  <a:pt x="323" y="32"/>
                  <a:pt x="312" y="10"/>
                  <a:pt x="292" y="3"/>
                </a:cubicBezTo>
                <a:cubicBezTo>
                  <a:pt x="288" y="1"/>
                  <a:pt x="284" y="0"/>
                  <a:pt x="279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2" name="Freeform 13"/>
          <p:cNvSpPr>
            <a:spLocks noEditPoints="1"/>
          </p:cNvSpPr>
          <p:nvPr/>
        </p:nvSpPr>
        <p:spPr bwMode="auto">
          <a:xfrm rot="20485079">
            <a:off x="6736067" y="1408382"/>
            <a:ext cx="419260" cy="321264"/>
          </a:xfrm>
          <a:custGeom>
            <a:avLst/>
            <a:gdLst>
              <a:gd name="T0" fmla="*/ 88 w 338"/>
              <a:gd name="T1" fmla="*/ 32 h 258"/>
              <a:gd name="T2" fmla="*/ 65 w 338"/>
              <a:gd name="T3" fmla="*/ 47 h 258"/>
              <a:gd name="T4" fmla="*/ 67 w 338"/>
              <a:gd name="T5" fmla="*/ 68 h 258"/>
              <a:gd name="T6" fmla="*/ 67 w 338"/>
              <a:gd name="T7" fmla="*/ 68 h 258"/>
              <a:gd name="T8" fmla="*/ 5 w 338"/>
              <a:gd name="T9" fmla="*/ 114 h 258"/>
              <a:gd name="T10" fmla="*/ 13 w 338"/>
              <a:gd name="T11" fmla="*/ 118 h 258"/>
              <a:gd name="T12" fmla="*/ 42 w 338"/>
              <a:gd name="T13" fmla="*/ 105 h 258"/>
              <a:gd name="T14" fmla="*/ 8 w 338"/>
              <a:gd name="T15" fmla="*/ 164 h 258"/>
              <a:gd name="T16" fmla="*/ 28 w 338"/>
              <a:gd name="T17" fmla="*/ 172 h 258"/>
              <a:gd name="T18" fmla="*/ 51 w 338"/>
              <a:gd name="T19" fmla="*/ 150 h 258"/>
              <a:gd name="T20" fmla="*/ 53 w 338"/>
              <a:gd name="T21" fmla="*/ 150 h 258"/>
              <a:gd name="T22" fmla="*/ 58 w 338"/>
              <a:gd name="T23" fmla="*/ 183 h 258"/>
              <a:gd name="T24" fmla="*/ 79 w 338"/>
              <a:gd name="T25" fmla="*/ 190 h 258"/>
              <a:gd name="T26" fmla="*/ 91 w 338"/>
              <a:gd name="T27" fmla="*/ 122 h 258"/>
              <a:gd name="T28" fmla="*/ 110 w 338"/>
              <a:gd name="T29" fmla="*/ 154 h 258"/>
              <a:gd name="T30" fmla="*/ 112 w 338"/>
              <a:gd name="T31" fmla="*/ 153 h 258"/>
              <a:gd name="T32" fmla="*/ 95 w 338"/>
              <a:gd name="T33" fmla="*/ 78 h 258"/>
              <a:gd name="T34" fmla="*/ 110 w 338"/>
              <a:gd name="T35" fmla="*/ 64 h 258"/>
              <a:gd name="T36" fmla="*/ 96 w 338"/>
              <a:gd name="T37" fmla="*/ 33 h 258"/>
              <a:gd name="T38" fmla="*/ 88 w 338"/>
              <a:gd name="T39" fmla="*/ 32 h 258"/>
              <a:gd name="T40" fmla="*/ 279 w 338"/>
              <a:gd name="T41" fmla="*/ 0 h 258"/>
              <a:gd name="T42" fmla="*/ 243 w 338"/>
              <a:gd name="T43" fmla="*/ 26 h 258"/>
              <a:gd name="T44" fmla="*/ 246 w 338"/>
              <a:gd name="T45" fmla="*/ 59 h 258"/>
              <a:gd name="T46" fmla="*/ 246 w 338"/>
              <a:gd name="T47" fmla="*/ 59 h 258"/>
              <a:gd name="T48" fmla="*/ 146 w 338"/>
              <a:gd name="T49" fmla="*/ 135 h 258"/>
              <a:gd name="T50" fmla="*/ 157 w 338"/>
              <a:gd name="T51" fmla="*/ 141 h 258"/>
              <a:gd name="T52" fmla="*/ 206 w 338"/>
              <a:gd name="T53" fmla="*/ 119 h 258"/>
              <a:gd name="T54" fmla="*/ 150 w 338"/>
              <a:gd name="T55" fmla="*/ 216 h 258"/>
              <a:gd name="T56" fmla="*/ 183 w 338"/>
              <a:gd name="T57" fmla="*/ 228 h 258"/>
              <a:gd name="T58" fmla="*/ 219 w 338"/>
              <a:gd name="T59" fmla="*/ 193 h 258"/>
              <a:gd name="T60" fmla="*/ 223 w 338"/>
              <a:gd name="T61" fmla="*/ 193 h 258"/>
              <a:gd name="T62" fmla="*/ 232 w 338"/>
              <a:gd name="T63" fmla="*/ 246 h 258"/>
              <a:gd name="T64" fmla="*/ 265 w 338"/>
              <a:gd name="T65" fmla="*/ 258 h 258"/>
              <a:gd name="T66" fmla="*/ 284 w 338"/>
              <a:gd name="T67" fmla="*/ 147 h 258"/>
              <a:gd name="T68" fmla="*/ 315 w 338"/>
              <a:gd name="T69" fmla="*/ 199 h 258"/>
              <a:gd name="T70" fmla="*/ 320 w 338"/>
              <a:gd name="T71" fmla="*/ 198 h 258"/>
              <a:gd name="T72" fmla="*/ 292 w 338"/>
              <a:gd name="T73" fmla="*/ 75 h 258"/>
              <a:gd name="T74" fmla="*/ 315 w 338"/>
              <a:gd name="T75" fmla="*/ 52 h 258"/>
              <a:gd name="T76" fmla="*/ 292 w 338"/>
              <a:gd name="T77" fmla="*/ 3 h 258"/>
              <a:gd name="T78" fmla="*/ 279 w 338"/>
              <a:gd name="T79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8" h="258">
                <a:moveTo>
                  <a:pt x="88" y="32"/>
                </a:moveTo>
                <a:cubicBezTo>
                  <a:pt x="78" y="32"/>
                  <a:pt x="69" y="38"/>
                  <a:pt x="65" y="47"/>
                </a:cubicBezTo>
                <a:cubicBezTo>
                  <a:pt x="63" y="54"/>
                  <a:pt x="64" y="62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41" y="68"/>
                  <a:pt x="0" y="104"/>
                  <a:pt x="5" y="114"/>
                </a:cubicBezTo>
                <a:cubicBezTo>
                  <a:pt x="7" y="117"/>
                  <a:pt x="9" y="118"/>
                  <a:pt x="13" y="118"/>
                </a:cubicBezTo>
                <a:cubicBezTo>
                  <a:pt x="20" y="118"/>
                  <a:pt x="32" y="112"/>
                  <a:pt x="42" y="105"/>
                </a:cubicBezTo>
                <a:cubicBezTo>
                  <a:pt x="30" y="124"/>
                  <a:pt x="17" y="145"/>
                  <a:pt x="8" y="164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32" y="161"/>
                  <a:pt x="43" y="150"/>
                  <a:pt x="51" y="150"/>
                </a:cubicBezTo>
                <a:cubicBezTo>
                  <a:pt x="51" y="150"/>
                  <a:pt x="52" y="150"/>
                  <a:pt x="53" y="150"/>
                </a:cubicBezTo>
                <a:cubicBezTo>
                  <a:pt x="61" y="153"/>
                  <a:pt x="62" y="171"/>
                  <a:pt x="58" y="183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84" y="170"/>
                  <a:pt x="88" y="145"/>
                  <a:pt x="91" y="122"/>
                </a:cubicBezTo>
                <a:cubicBezTo>
                  <a:pt x="95" y="137"/>
                  <a:pt x="101" y="154"/>
                  <a:pt x="110" y="154"/>
                </a:cubicBezTo>
                <a:cubicBezTo>
                  <a:pt x="110" y="154"/>
                  <a:pt x="111" y="154"/>
                  <a:pt x="112" y="153"/>
                </a:cubicBezTo>
                <a:cubicBezTo>
                  <a:pt x="124" y="148"/>
                  <a:pt x="115" y="94"/>
                  <a:pt x="95" y="78"/>
                </a:cubicBezTo>
                <a:cubicBezTo>
                  <a:pt x="102" y="76"/>
                  <a:pt x="107" y="70"/>
                  <a:pt x="110" y="64"/>
                </a:cubicBezTo>
                <a:cubicBezTo>
                  <a:pt x="114" y="51"/>
                  <a:pt x="108" y="38"/>
                  <a:pt x="96" y="33"/>
                </a:cubicBezTo>
                <a:cubicBezTo>
                  <a:pt x="93" y="32"/>
                  <a:pt x="90" y="32"/>
                  <a:pt x="88" y="32"/>
                </a:cubicBezTo>
                <a:moveTo>
                  <a:pt x="279" y="0"/>
                </a:moveTo>
                <a:cubicBezTo>
                  <a:pt x="264" y="0"/>
                  <a:pt x="249" y="10"/>
                  <a:pt x="243" y="26"/>
                </a:cubicBezTo>
                <a:cubicBezTo>
                  <a:pt x="239" y="37"/>
                  <a:pt x="241" y="49"/>
                  <a:pt x="246" y="59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04" y="59"/>
                  <a:pt x="137" y="117"/>
                  <a:pt x="146" y="135"/>
                </a:cubicBezTo>
                <a:cubicBezTo>
                  <a:pt x="148" y="139"/>
                  <a:pt x="152" y="141"/>
                  <a:pt x="157" y="141"/>
                </a:cubicBezTo>
                <a:cubicBezTo>
                  <a:pt x="170" y="141"/>
                  <a:pt x="189" y="130"/>
                  <a:pt x="206" y="119"/>
                </a:cubicBezTo>
                <a:cubicBezTo>
                  <a:pt x="185" y="150"/>
                  <a:pt x="165" y="185"/>
                  <a:pt x="150" y="216"/>
                </a:cubicBezTo>
                <a:cubicBezTo>
                  <a:pt x="183" y="228"/>
                  <a:pt x="183" y="228"/>
                  <a:pt x="183" y="228"/>
                </a:cubicBezTo>
                <a:cubicBezTo>
                  <a:pt x="189" y="211"/>
                  <a:pt x="207" y="193"/>
                  <a:pt x="219" y="193"/>
                </a:cubicBezTo>
                <a:cubicBezTo>
                  <a:pt x="221" y="193"/>
                  <a:pt x="222" y="193"/>
                  <a:pt x="223" y="193"/>
                </a:cubicBezTo>
                <a:cubicBezTo>
                  <a:pt x="236" y="198"/>
                  <a:pt x="238" y="227"/>
                  <a:pt x="232" y="246"/>
                </a:cubicBezTo>
                <a:cubicBezTo>
                  <a:pt x="265" y="258"/>
                  <a:pt x="265" y="258"/>
                  <a:pt x="265" y="258"/>
                </a:cubicBezTo>
                <a:cubicBezTo>
                  <a:pt x="273" y="224"/>
                  <a:pt x="280" y="184"/>
                  <a:pt x="284" y="147"/>
                </a:cubicBezTo>
                <a:cubicBezTo>
                  <a:pt x="291" y="172"/>
                  <a:pt x="301" y="199"/>
                  <a:pt x="315" y="199"/>
                </a:cubicBezTo>
                <a:cubicBezTo>
                  <a:pt x="317" y="199"/>
                  <a:pt x="318" y="199"/>
                  <a:pt x="320" y="198"/>
                </a:cubicBezTo>
                <a:cubicBezTo>
                  <a:pt x="338" y="190"/>
                  <a:pt x="324" y="101"/>
                  <a:pt x="292" y="75"/>
                </a:cubicBezTo>
                <a:cubicBezTo>
                  <a:pt x="302" y="71"/>
                  <a:pt x="311" y="63"/>
                  <a:pt x="315" y="52"/>
                </a:cubicBezTo>
                <a:cubicBezTo>
                  <a:pt x="323" y="32"/>
                  <a:pt x="312" y="10"/>
                  <a:pt x="292" y="3"/>
                </a:cubicBezTo>
                <a:cubicBezTo>
                  <a:pt x="288" y="1"/>
                  <a:pt x="284" y="0"/>
                  <a:pt x="279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3" name="Freeform 13"/>
          <p:cNvSpPr>
            <a:spLocks noEditPoints="1"/>
          </p:cNvSpPr>
          <p:nvPr/>
        </p:nvSpPr>
        <p:spPr bwMode="auto">
          <a:xfrm rot="20485079">
            <a:off x="2902427" y="4643183"/>
            <a:ext cx="408797" cy="321264"/>
          </a:xfrm>
          <a:custGeom>
            <a:avLst/>
            <a:gdLst>
              <a:gd name="T0" fmla="*/ 88 w 338"/>
              <a:gd name="T1" fmla="*/ 32 h 258"/>
              <a:gd name="T2" fmla="*/ 65 w 338"/>
              <a:gd name="T3" fmla="*/ 47 h 258"/>
              <a:gd name="T4" fmla="*/ 67 w 338"/>
              <a:gd name="T5" fmla="*/ 68 h 258"/>
              <a:gd name="T6" fmla="*/ 67 w 338"/>
              <a:gd name="T7" fmla="*/ 68 h 258"/>
              <a:gd name="T8" fmla="*/ 5 w 338"/>
              <a:gd name="T9" fmla="*/ 114 h 258"/>
              <a:gd name="T10" fmla="*/ 13 w 338"/>
              <a:gd name="T11" fmla="*/ 118 h 258"/>
              <a:gd name="T12" fmla="*/ 42 w 338"/>
              <a:gd name="T13" fmla="*/ 105 h 258"/>
              <a:gd name="T14" fmla="*/ 8 w 338"/>
              <a:gd name="T15" fmla="*/ 164 h 258"/>
              <a:gd name="T16" fmla="*/ 28 w 338"/>
              <a:gd name="T17" fmla="*/ 172 h 258"/>
              <a:gd name="T18" fmla="*/ 51 w 338"/>
              <a:gd name="T19" fmla="*/ 150 h 258"/>
              <a:gd name="T20" fmla="*/ 53 w 338"/>
              <a:gd name="T21" fmla="*/ 150 h 258"/>
              <a:gd name="T22" fmla="*/ 58 w 338"/>
              <a:gd name="T23" fmla="*/ 183 h 258"/>
              <a:gd name="T24" fmla="*/ 79 w 338"/>
              <a:gd name="T25" fmla="*/ 190 h 258"/>
              <a:gd name="T26" fmla="*/ 91 w 338"/>
              <a:gd name="T27" fmla="*/ 122 h 258"/>
              <a:gd name="T28" fmla="*/ 110 w 338"/>
              <a:gd name="T29" fmla="*/ 154 h 258"/>
              <a:gd name="T30" fmla="*/ 112 w 338"/>
              <a:gd name="T31" fmla="*/ 153 h 258"/>
              <a:gd name="T32" fmla="*/ 95 w 338"/>
              <a:gd name="T33" fmla="*/ 78 h 258"/>
              <a:gd name="T34" fmla="*/ 110 w 338"/>
              <a:gd name="T35" fmla="*/ 64 h 258"/>
              <a:gd name="T36" fmla="*/ 96 w 338"/>
              <a:gd name="T37" fmla="*/ 33 h 258"/>
              <a:gd name="T38" fmla="*/ 88 w 338"/>
              <a:gd name="T39" fmla="*/ 32 h 258"/>
              <a:gd name="T40" fmla="*/ 279 w 338"/>
              <a:gd name="T41" fmla="*/ 0 h 258"/>
              <a:gd name="T42" fmla="*/ 243 w 338"/>
              <a:gd name="T43" fmla="*/ 26 h 258"/>
              <a:gd name="T44" fmla="*/ 246 w 338"/>
              <a:gd name="T45" fmla="*/ 59 h 258"/>
              <a:gd name="T46" fmla="*/ 246 w 338"/>
              <a:gd name="T47" fmla="*/ 59 h 258"/>
              <a:gd name="T48" fmla="*/ 146 w 338"/>
              <a:gd name="T49" fmla="*/ 135 h 258"/>
              <a:gd name="T50" fmla="*/ 157 w 338"/>
              <a:gd name="T51" fmla="*/ 141 h 258"/>
              <a:gd name="T52" fmla="*/ 206 w 338"/>
              <a:gd name="T53" fmla="*/ 119 h 258"/>
              <a:gd name="T54" fmla="*/ 150 w 338"/>
              <a:gd name="T55" fmla="*/ 216 h 258"/>
              <a:gd name="T56" fmla="*/ 183 w 338"/>
              <a:gd name="T57" fmla="*/ 228 h 258"/>
              <a:gd name="T58" fmla="*/ 219 w 338"/>
              <a:gd name="T59" fmla="*/ 193 h 258"/>
              <a:gd name="T60" fmla="*/ 223 w 338"/>
              <a:gd name="T61" fmla="*/ 193 h 258"/>
              <a:gd name="T62" fmla="*/ 232 w 338"/>
              <a:gd name="T63" fmla="*/ 246 h 258"/>
              <a:gd name="T64" fmla="*/ 265 w 338"/>
              <a:gd name="T65" fmla="*/ 258 h 258"/>
              <a:gd name="T66" fmla="*/ 284 w 338"/>
              <a:gd name="T67" fmla="*/ 147 h 258"/>
              <a:gd name="T68" fmla="*/ 315 w 338"/>
              <a:gd name="T69" fmla="*/ 199 h 258"/>
              <a:gd name="T70" fmla="*/ 320 w 338"/>
              <a:gd name="T71" fmla="*/ 198 h 258"/>
              <a:gd name="T72" fmla="*/ 292 w 338"/>
              <a:gd name="T73" fmla="*/ 75 h 258"/>
              <a:gd name="T74" fmla="*/ 315 w 338"/>
              <a:gd name="T75" fmla="*/ 52 h 258"/>
              <a:gd name="T76" fmla="*/ 292 w 338"/>
              <a:gd name="T77" fmla="*/ 3 h 258"/>
              <a:gd name="T78" fmla="*/ 279 w 338"/>
              <a:gd name="T79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8" h="258">
                <a:moveTo>
                  <a:pt x="88" y="32"/>
                </a:moveTo>
                <a:cubicBezTo>
                  <a:pt x="78" y="32"/>
                  <a:pt x="69" y="38"/>
                  <a:pt x="65" y="47"/>
                </a:cubicBezTo>
                <a:cubicBezTo>
                  <a:pt x="63" y="54"/>
                  <a:pt x="64" y="62"/>
                  <a:pt x="67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41" y="68"/>
                  <a:pt x="0" y="104"/>
                  <a:pt x="5" y="114"/>
                </a:cubicBezTo>
                <a:cubicBezTo>
                  <a:pt x="7" y="117"/>
                  <a:pt x="9" y="118"/>
                  <a:pt x="13" y="118"/>
                </a:cubicBezTo>
                <a:cubicBezTo>
                  <a:pt x="20" y="118"/>
                  <a:pt x="32" y="112"/>
                  <a:pt x="42" y="105"/>
                </a:cubicBezTo>
                <a:cubicBezTo>
                  <a:pt x="30" y="124"/>
                  <a:pt x="17" y="145"/>
                  <a:pt x="8" y="164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32" y="161"/>
                  <a:pt x="43" y="150"/>
                  <a:pt x="51" y="150"/>
                </a:cubicBezTo>
                <a:cubicBezTo>
                  <a:pt x="51" y="150"/>
                  <a:pt x="52" y="150"/>
                  <a:pt x="53" y="150"/>
                </a:cubicBezTo>
                <a:cubicBezTo>
                  <a:pt x="61" y="153"/>
                  <a:pt x="62" y="171"/>
                  <a:pt x="58" y="183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84" y="170"/>
                  <a:pt x="88" y="145"/>
                  <a:pt x="91" y="122"/>
                </a:cubicBezTo>
                <a:cubicBezTo>
                  <a:pt x="95" y="137"/>
                  <a:pt x="101" y="154"/>
                  <a:pt x="110" y="154"/>
                </a:cubicBezTo>
                <a:cubicBezTo>
                  <a:pt x="110" y="154"/>
                  <a:pt x="111" y="154"/>
                  <a:pt x="112" y="153"/>
                </a:cubicBezTo>
                <a:cubicBezTo>
                  <a:pt x="124" y="148"/>
                  <a:pt x="115" y="94"/>
                  <a:pt x="95" y="78"/>
                </a:cubicBezTo>
                <a:cubicBezTo>
                  <a:pt x="102" y="76"/>
                  <a:pt x="107" y="70"/>
                  <a:pt x="110" y="64"/>
                </a:cubicBezTo>
                <a:cubicBezTo>
                  <a:pt x="114" y="51"/>
                  <a:pt x="108" y="38"/>
                  <a:pt x="96" y="33"/>
                </a:cubicBezTo>
                <a:cubicBezTo>
                  <a:pt x="93" y="32"/>
                  <a:pt x="90" y="32"/>
                  <a:pt x="88" y="32"/>
                </a:cubicBezTo>
                <a:moveTo>
                  <a:pt x="279" y="0"/>
                </a:moveTo>
                <a:cubicBezTo>
                  <a:pt x="264" y="0"/>
                  <a:pt x="249" y="10"/>
                  <a:pt x="243" y="26"/>
                </a:cubicBezTo>
                <a:cubicBezTo>
                  <a:pt x="239" y="37"/>
                  <a:pt x="241" y="49"/>
                  <a:pt x="246" y="59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04" y="59"/>
                  <a:pt x="137" y="117"/>
                  <a:pt x="146" y="135"/>
                </a:cubicBezTo>
                <a:cubicBezTo>
                  <a:pt x="148" y="139"/>
                  <a:pt x="152" y="141"/>
                  <a:pt x="157" y="141"/>
                </a:cubicBezTo>
                <a:cubicBezTo>
                  <a:pt x="170" y="141"/>
                  <a:pt x="189" y="130"/>
                  <a:pt x="206" y="119"/>
                </a:cubicBezTo>
                <a:cubicBezTo>
                  <a:pt x="185" y="150"/>
                  <a:pt x="165" y="185"/>
                  <a:pt x="150" y="216"/>
                </a:cubicBezTo>
                <a:cubicBezTo>
                  <a:pt x="183" y="228"/>
                  <a:pt x="183" y="228"/>
                  <a:pt x="183" y="228"/>
                </a:cubicBezTo>
                <a:cubicBezTo>
                  <a:pt x="189" y="211"/>
                  <a:pt x="207" y="193"/>
                  <a:pt x="219" y="193"/>
                </a:cubicBezTo>
                <a:cubicBezTo>
                  <a:pt x="221" y="193"/>
                  <a:pt x="222" y="193"/>
                  <a:pt x="223" y="193"/>
                </a:cubicBezTo>
                <a:cubicBezTo>
                  <a:pt x="236" y="198"/>
                  <a:pt x="238" y="227"/>
                  <a:pt x="232" y="246"/>
                </a:cubicBezTo>
                <a:cubicBezTo>
                  <a:pt x="265" y="258"/>
                  <a:pt x="265" y="258"/>
                  <a:pt x="265" y="258"/>
                </a:cubicBezTo>
                <a:cubicBezTo>
                  <a:pt x="273" y="224"/>
                  <a:pt x="280" y="184"/>
                  <a:pt x="284" y="147"/>
                </a:cubicBezTo>
                <a:cubicBezTo>
                  <a:pt x="291" y="172"/>
                  <a:pt x="301" y="199"/>
                  <a:pt x="315" y="199"/>
                </a:cubicBezTo>
                <a:cubicBezTo>
                  <a:pt x="317" y="199"/>
                  <a:pt x="318" y="199"/>
                  <a:pt x="320" y="198"/>
                </a:cubicBezTo>
                <a:cubicBezTo>
                  <a:pt x="338" y="190"/>
                  <a:pt x="324" y="101"/>
                  <a:pt x="292" y="75"/>
                </a:cubicBezTo>
                <a:cubicBezTo>
                  <a:pt x="302" y="71"/>
                  <a:pt x="311" y="63"/>
                  <a:pt x="315" y="52"/>
                </a:cubicBezTo>
                <a:cubicBezTo>
                  <a:pt x="323" y="32"/>
                  <a:pt x="312" y="10"/>
                  <a:pt x="292" y="3"/>
                </a:cubicBezTo>
                <a:cubicBezTo>
                  <a:pt x="288" y="1"/>
                  <a:pt x="284" y="0"/>
                  <a:pt x="279" y="0"/>
                </a:cubicBezTo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64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10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7" name="gerb.png" descr="ger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035" y="50449"/>
            <a:ext cx="3720073" cy="1053987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99" y="2618478"/>
            <a:ext cx="2541917" cy="170458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ятиугольник 65"/>
          <p:cNvSpPr/>
          <p:nvPr/>
        </p:nvSpPr>
        <p:spPr>
          <a:xfrm>
            <a:off x="1199456" y="176791"/>
            <a:ext cx="3644658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БЛАГОУСТРОЙСТВО ТЕРРИТОРИИ ГОРОДА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120369" y="1461770"/>
            <a:ext cx="290035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приобретение и установка детского игрового и спортивного оборудования</a:t>
            </a:r>
            <a:r>
              <a:rPr lang="ru-RU" sz="17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sz="1700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87362" y="968719"/>
            <a:ext cx="1942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2,8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70" name="Picture 2" descr="дом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2" y="3135734"/>
            <a:ext cx="601871" cy="5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5933" y="5112618"/>
            <a:ext cx="6063289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i="1" dirty="0" smtClean="0"/>
              <a:t>Осуществлена поставка </a:t>
            </a:r>
            <a:r>
              <a:rPr lang="ru-RU" sz="1600" i="1" dirty="0"/>
              <a:t>и установка объектов </a:t>
            </a:r>
            <a:r>
              <a:rPr lang="ru-RU" sz="1600" i="1" dirty="0" smtClean="0"/>
              <a:t>благоустройства: скамеек</a:t>
            </a:r>
            <a:r>
              <a:rPr lang="ru-RU" sz="1600" i="1" dirty="0"/>
              <a:t>, вазонов, информационного </a:t>
            </a:r>
            <a:r>
              <a:rPr lang="ru-RU" sz="1600" i="1" dirty="0" smtClean="0"/>
              <a:t>стенда,  </a:t>
            </a:r>
            <a:r>
              <a:rPr lang="ru-RU" sz="1600" i="1" dirty="0"/>
              <a:t>- в рамках реализации областного закона от 15 января 2018 года </a:t>
            </a:r>
            <a:r>
              <a:rPr lang="ru-RU" sz="1600" b="1" i="1" dirty="0"/>
              <a:t>№3-оз </a:t>
            </a:r>
            <a:r>
              <a:rPr lang="ru-RU" sz="1600" i="1" dirty="0"/>
              <a:t>"О содействии участию населения в осуществлении местного самоуправления и иных формах на территориях административных центров муниципальных образований ЛО» 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449659" y="4376010"/>
            <a:ext cx="188949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noProof="0" dirty="0" smtClean="0">
                <a:solidFill>
                  <a:srgbClr val="C00000"/>
                </a:solidFill>
                <a:latin typeface="Candara" panose="020E0502030303020204" pitchFamily="34" charset="0"/>
              </a:rPr>
              <a:t>3,5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1845" y="5008625"/>
            <a:ext cx="2395141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b="1" dirty="0" err="1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т.ч</a:t>
            </a:r>
            <a:r>
              <a:rPr lang="ru-RU" sz="16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 млн. </a:t>
            </a:r>
            <a:r>
              <a:rPr lang="ru-RU" sz="16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руб. – средства бюджета ЛО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149342" y="5593400"/>
            <a:ext cx="2696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поставка </a:t>
            </a:r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установка объектов благоустройства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75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65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15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65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15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65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2" grpId="0" animBg="1"/>
      <p:bldP spid="36" grpId="0" animBg="1"/>
      <p:bldP spid="40" grpId="0"/>
      <p:bldP spid="41" grpId="0"/>
      <p:bldP spid="42" grpId="0"/>
      <p:bldP spid="43" grpId="0"/>
      <p:bldP spid="46" grpId="0" animBg="1"/>
      <p:bldP spid="48" grpId="0"/>
      <p:bldP spid="49" grpId="0"/>
      <p:bldP spid="50" grpId="0"/>
      <p:bldP spid="51" grpId="0"/>
      <p:bldP spid="60" grpId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8925" y="68036"/>
            <a:ext cx="7883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Приобретение специализированной техники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МБУ «УБДХ»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41,8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19" y="802411"/>
            <a:ext cx="1543830" cy="117108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3366372" y="4289817"/>
            <a:ext cx="1782445" cy="1328551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 w="3175"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5334785" y="4293810"/>
            <a:ext cx="1848023" cy="1324558"/>
          </a:xfrm>
          <a:prstGeom prst="roundRect">
            <a:avLst>
              <a:gd name="adj" fmla="val 12957"/>
            </a:avLst>
          </a:prstGeom>
          <a:blipFill rotWithShape="1">
            <a:blip r:embed="rId6" cstate="print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35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11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3184719" y="883611"/>
            <a:ext cx="65116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грузопассажирских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газели для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дорожного участка и участка зеленого хозяйства-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 млн.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</a:t>
            </a:r>
          </a:p>
          <a:p>
            <a:pPr algn="just"/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машины уборочных с плужно-щеточным оборудованием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 млн.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</a:t>
            </a:r>
          </a:p>
          <a:p>
            <a:pPr algn="just"/>
            <a:endParaRPr lang="ru-RU" sz="1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машина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уборочная с щеточным оборудованием и отвалом для всесезонной уборки тротуаров, общественных пространств, дворовых территорий и внутриквартальных проездов -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 млн.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</a:t>
            </a:r>
          </a:p>
          <a:p>
            <a:pPr algn="just"/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экскаватор-погрузчик для проведения различных работ по благоустройству и дорожному хозяйству 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22,2 млн.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.,</a:t>
            </a:r>
          </a:p>
          <a:p>
            <a:pPr algn="just"/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погрузчик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фронтальный «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Митракс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» с навесным 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оборудованием для 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всесезонной уборки тротуаров, общественных пространств, дворовых территорий и внутриквартальных проездов – 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млн. </a:t>
            </a:r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руб</a:t>
            </a:r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ru-RU" sz="1400" b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757" y="950147"/>
            <a:ext cx="2068610" cy="12845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75" y="2553883"/>
            <a:ext cx="2055292" cy="14319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29.userapi.com/impg/YxnIXBK0JbKEX3vxplqGumtGJGvllzoyX0RJYA/1I6EGZ76Yno.jpg?size=899x1599&amp;quality=96&amp;sign=5ba24461b39e2b333b1e007e93a7d25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0" y="3984884"/>
            <a:ext cx="1419407" cy="25246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38.userapi.com/impg/Pv6zRd3D_TjLUPLszBTvPhmPSN4NsVoXR_J7Ig/Qas14535FeY.jpg?size=1200x1600&amp;quality=95&amp;sign=329f9a8e57ab54dc5c6b39174453b667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b="40358"/>
          <a:stretch/>
        </p:blipFill>
        <p:spPr bwMode="auto">
          <a:xfrm>
            <a:off x="204893" y="1973496"/>
            <a:ext cx="2979827" cy="1757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erb.png" descr="gerb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6" name="Picture 18" descr="https://sun9-16.userapi.com/impg/RTSvcXm-hK4HC9MCdF5t0bCr7FLPi3JirJkU2A/SDQR_PDty9U.jpg?size=1200x1600&amp;quality=95&amp;sign=cdb9f7f6a604349704795e11a1e09881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22161"/>
          <a:stretch/>
        </p:blipFill>
        <p:spPr bwMode="auto">
          <a:xfrm>
            <a:off x="1844999" y="3981634"/>
            <a:ext cx="1339721" cy="25280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4514" y="5698603"/>
            <a:ext cx="7290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Предприятие полностью справляется с работами по озеленению, цветочному оформлению, уборке территорий. В рамках муниципального задания предприятием произведены расходы в размере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386,8 </a:t>
            </a:r>
            <a:r>
              <a:rPr lang="ru-RU" sz="1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., на иные цели направлено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55,6 </a:t>
            </a:r>
            <a:r>
              <a:rPr lang="ru-RU" sz="1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1199456" y="176791"/>
            <a:ext cx="3644658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БЛАГОУСТРОЙСТВО ТЕРРИТОРИИ ГОРОДА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98" y="5734901"/>
            <a:ext cx="855535" cy="10064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20459" y="4534355"/>
            <a:ext cx="22759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Вывоз листвы 4 938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м3;</a:t>
            </a:r>
          </a:p>
          <a:p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Вывоз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снега 117 260 м3;</a:t>
            </a:r>
          </a:p>
          <a:p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Вывоз веток 1 933 м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</a:t>
            </a:r>
            <a:endParaRPr lang="ru-RU" sz="1400" b="1" dirty="0">
              <a:solidFill>
                <a:srgbClr val="4F81B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5241"/>
          <a:stretch/>
        </p:blipFill>
        <p:spPr bwMode="auto">
          <a:xfrm>
            <a:off x="9884745" y="4274133"/>
            <a:ext cx="2074585" cy="12987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0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4687034" y="5153677"/>
            <a:ext cx="7306367" cy="1569660"/>
          </a:xfrm>
          <a:prstGeom prst="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Кроме того, осуществлены расходы на</a:t>
            </a:r>
            <a:r>
              <a:rPr lang="ru-RU" sz="1200" b="1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приобретение резервной дизель-генераторной установки для резервного электроснабжения объектов жизнеобеспечения города Гатчина –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14,0 </a:t>
            </a:r>
            <a:r>
              <a:rPr lang="ru-RU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м.р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актуализация схем теплоснабжения, водоснабжения, водоотведения  -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1,3 </a:t>
            </a:r>
            <a:r>
              <a:rPr lang="ru-RU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м.р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оплата </a:t>
            </a: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водоотведение поверхностных сточных вод с городских территорий –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5,7 </a:t>
            </a:r>
            <a:r>
              <a:rPr lang="ru-RU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м.р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компенсация затрат баням по тарифам – 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9,7 </a:t>
            </a:r>
            <a:r>
              <a:rPr lang="ru-RU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м.р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техническое обслуживание построенных распределительных газопроводов -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 </a:t>
            </a:r>
            <a:r>
              <a:rPr lang="ru-RU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м.р</a:t>
            </a: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12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200" b="1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200" b="1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прочее</a:t>
            </a:r>
            <a:r>
              <a:rPr lang="ru-RU" sz="1200" b="1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200" b="1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479376" y="2642874"/>
            <a:ext cx="3718306" cy="1729055"/>
          </a:xfrm>
          <a:custGeom>
            <a:avLst/>
            <a:gdLst>
              <a:gd name="connsiteX0" fmla="*/ 0 w 1794627"/>
              <a:gd name="connsiteY0" fmla="*/ 0 h 964853"/>
              <a:gd name="connsiteX1" fmla="*/ 1794627 w 1794627"/>
              <a:gd name="connsiteY1" fmla="*/ 0 h 964853"/>
              <a:gd name="connsiteX2" fmla="*/ 1794627 w 1794627"/>
              <a:gd name="connsiteY2" fmla="*/ 964853 h 964853"/>
              <a:gd name="connsiteX3" fmla="*/ 0 w 1794627"/>
              <a:gd name="connsiteY3" fmla="*/ 964853 h 964853"/>
              <a:gd name="connsiteX4" fmla="*/ 0 w 1794627"/>
              <a:gd name="connsiteY4" fmla="*/ 0 h 964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627" h="964853">
                <a:moveTo>
                  <a:pt x="0" y="0"/>
                </a:moveTo>
                <a:lnTo>
                  <a:pt x="1794627" y="0"/>
                </a:lnTo>
                <a:lnTo>
                  <a:pt x="1794627" y="964853"/>
                </a:lnTo>
                <a:lnTo>
                  <a:pt x="0" y="9648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lvl="0" algn="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мероприятия в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сфере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теплоснабжения</a:t>
            </a:r>
          </a:p>
          <a:p>
            <a:pPr lvl="0" algn="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субсидии для МУП «Тепловые сети») </a:t>
            </a:r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Выполнены работы по капитальному ремонту </a:t>
            </a: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</a:rPr>
              <a:t>участков </a:t>
            </a:r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теплотрасс; </a:t>
            </a:r>
          </a:p>
          <a:p>
            <a:pPr lvl="0" algn="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Протяженность </a:t>
            </a:r>
            <a:r>
              <a:rPr lang="ru-RU" sz="1200" b="1" dirty="0">
                <a:latin typeface="Cambria" panose="02040503050406030204" pitchFamily="18" charset="0"/>
                <a:ea typeface="Cambria" panose="02040503050406030204" pitchFamily="18" charset="0"/>
              </a:rPr>
              <a:t>отремонтированных участков теплосетей составила (14 944 м.) ;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1147340" y="171247"/>
            <a:ext cx="4732636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ЖИЛИЩНО-КОММУНАЛЬНОЕ ХОЗЯЙСТВО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00" y="1062851"/>
            <a:ext cx="2146880" cy="142865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3" name="Picture 2" descr="В Ленобласти — 9 новых распределительных газопроводов › Статьи › 47новостей  из Ленинградской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53" y="4523301"/>
            <a:ext cx="2231935" cy="15120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Гатчина | «Тепловые сети» города Гатчины: кадры решают всё -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9" y="5085049"/>
            <a:ext cx="2392457" cy="159497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erb.png" descr="gerb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Прямоугольник 34"/>
          <p:cNvSpPr/>
          <p:nvPr/>
        </p:nvSpPr>
        <p:spPr>
          <a:xfrm>
            <a:off x="5712395" y="-50800"/>
            <a:ext cx="6479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развитие коммунальной и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инженерной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инфраструктуры в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 «Город Гатчина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направлено - </a:t>
            </a: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372,9 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3513658" y="903611"/>
            <a:ext cx="8482382" cy="4337980"/>
            <a:chOff x="2466877" y="1391157"/>
            <a:chExt cx="8231489" cy="4337980"/>
          </a:xfrm>
        </p:grpSpPr>
        <p:sp>
          <p:nvSpPr>
            <p:cNvPr id="66" name="Полилиния 65"/>
            <p:cNvSpPr/>
            <p:nvPr/>
          </p:nvSpPr>
          <p:spPr>
            <a:xfrm>
              <a:off x="5496482" y="4452104"/>
              <a:ext cx="5201884" cy="1189119"/>
            </a:xfrm>
            <a:custGeom>
              <a:avLst/>
              <a:gdLst>
                <a:gd name="connsiteX0" fmla="*/ 0 w 1794627"/>
                <a:gd name="connsiteY0" fmla="*/ 0 h 964853"/>
                <a:gd name="connsiteX1" fmla="*/ 1794627 w 1794627"/>
                <a:gd name="connsiteY1" fmla="*/ 0 h 964853"/>
                <a:gd name="connsiteX2" fmla="*/ 1794627 w 1794627"/>
                <a:gd name="connsiteY2" fmla="*/ 964853 h 964853"/>
                <a:gd name="connsiteX3" fmla="*/ 0 w 1794627"/>
                <a:gd name="connsiteY3" fmla="*/ 964853 h 964853"/>
                <a:gd name="connsiteX4" fmla="*/ 0 w 1794627"/>
                <a:gd name="connsiteY4" fmla="*/ 0 h 96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627" h="964853">
                  <a:moveTo>
                    <a:pt x="0" y="0"/>
                  </a:moveTo>
                  <a:lnTo>
                    <a:pt x="1794627" y="0"/>
                  </a:lnTo>
                  <a:lnTo>
                    <a:pt x="1794627" y="964853"/>
                  </a:lnTo>
                  <a:lnTo>
                    <a:pt x="0" y="964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0000"/>
              </a:schemeClr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Прочие расходы:</a:t>
              </a:r>
              <a:endParaRPr lang="ru-RU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ru-RU" sz="1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строительство канализационной сети по ул. Багажной – </a:t>
              </a:r>
              <a:r>
                <a:rPr lang="ru-RU" sz="1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4,9 </a:t>
              </a:r>
              <a:r>
                <a:rPr lang="ru-RU" sz="1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м.р</a:t>
              </a:r>
              <a:r>
                <a:rPr lang="ru-RU" sz="1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.;</a:t>
              </a:r>
              <a:r>
                <a:rPr lang="ru-RU" sz="1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ru-RU" sz="1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кап</a:t>
              </a:r>
              <a:r>
                <a:rPr lang="ru-RU" sz="1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ремонт сетей хоз.-бытовой канализации на объекте: «Инженерные сети водоснабжения и водоотведения до границы «Северо-Западного </a:t>
              </a:r>
              <a:r>
                <a:rPr lang="ru-RU" sz="1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нанотехнологического</a:t>
              </a:r>
              <a:r>
                <a:rPr lang="ru-RU" sz="1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центра»  - </a:t>
              </a:r>
              <a:r>
                <a:rPr lang="ru-RU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15,2 </a:t>
              </a:r>
              <a:r>
                <a:rPr lang="ru-RU" sz="1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м.р</a:t>
              </a:r>
              <a:r>
                <a:rPr lang="ru-RU" sz="1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.; 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977838" y="1391157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2787" tIns="315365" rIns="282788" bIns="315364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kern="1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113,9 </a:t>
              </a:r>
              <a:r>
                <a:rPr lang="ru-RU" sz="1700" kern="1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млн. руб.</a:t>
              </a:r>
              <a:endParaRPr lang="ru-RU" sz="1700" kern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5420476" y="1800808"/>
              <a:ext cx="5275330" cy="779467"/>
            </a:xfrm>
            <a:custGeom>
              <a:avLst/>
              <a:gdLst>
                <a:gd name="connsiteX0" fmla="*/ 0 w 1794627"/>
                <a:gd name="connsiteY0" fmla="*/ 0 h 964853"/>
                <a:gd name="connsiteX1" fmla="*/ 1794627 w 1794627"/>
                <a:gd name="connsiteY1" fmla="*/ 0 h 964853"/>
                <a:gd name="connsiteX2" fmla="*/ 1794627 w 1794627"/>
                <a:gd name="connsiteY2" fmla="*/ 964853 h 964853"/>
                <a:gd name="connsiteX3" fmla="*/ 0 w 1794627"/>
                <a:gd name="connsiteY3" fmla="*/ 964853 h 964853"/>
                <a:gd name="connsiteX4" fmla="*/ 0 w 1794627"/>
                <a:gd name="connsiteY4" fmla="*/ 0 h 96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627" h="964853">
                  <a:moveTo>
                    <a:pt x="0" y="0"/>
                  </a:moveTo>
                  <a:lnTo>
                    <a:pt x="1794627" y="0"/>
                  </a:lnTo>
                  <a:lnTo>
                    <a:pt x="1794627" y="964853"/>
                  </a:lnTo>
                  <a:lnTo>
                    <a:pt x="0" y="964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0000"/>
              </a:schemeClr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 </a:t>
              </a:r>
              <a:r>
                <a:rPr lang="ru-RU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мероприятий в </a:t>
              </a:r>
              <a:r>
                <a:rPr lang="ru-RU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сфере водопроводно-канализационного хозяйства </a:t>
              </a:r>
              <a:endPara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l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ru-RU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субсидии </a:t>
              </a:r>
              <a:r>
                <a:rPr lang="ru-RU" sz="1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для МУП </a:t>
              </a:r>
              <a:r>
                <a:rPr lang="ru-RU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«Водоканал» </a:t>
              </a:r>
              <a:r>
                <a:rPr lang="ru-RU" sz="1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 Выполнены работы: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2466877" y="1391157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017" tIns="250595" rIns="218018" bIns="250594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3219463" y="2756102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2787" tIns="315365" rIns="282788" bIns="315364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189,2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</a:rPr>
                <a:t>млн. руб.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730423" y="2756102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017" tIns="250595" rIns="218018" bIns="250594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977838" y="4121048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2787" tIns="315365" rIns="282788" bIns="315364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dirty="0">
                  <a:latin typeface="Cambria" panose="02040503050406030204" pitchFamily="18" charset="0"/>
                  <a:ea typeface="Cambria" panose="02040503050406030204" pitchFamily="18" charset="0"/>
                </a:rPr>
                <a:t>69,8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</a:rPr>
                <a:t>млн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руб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6240888" y="2662530"/>
              <a:ext cx="4454917" cy="1110000"/>
            </a:xfrm>
            <a:custGeom>
              <a:avLst/>
              <a:gdLst>
                <a:gd name="connsiteX0" fmla="*/ 0 w 1794627"/>
                <a:gd name="connsiteY0" fmla="*/ 0 h 964853"/>
                <a:gd name="connsiteX1" fmla="*/ 1794627 w 1794627"/>
                <a:gd name="connsiteY1" fmla="*/ 0 h 964853"/>
                <a:gd name="connsiteX2" fmla="*/ 1794627 w 1794627"/>
                <a:gd name="connsiteY2" fmla="*/ 964853 h 964853"/>
                <a:gd name="connsiteX3" fmla="*/ 0 w 1794627"/>
                <a:gd name="connsiteY3" fmla="*/ 964853 h 964853"/>
                <a:gd name="connsiteX4" fmla="*/ 0 w 1794627"/>
                <a:gd name="connsiteY4" fmla="*/ 0 h 96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627" h="964853">
                  <a:moveTo>
                    <a:pt x="0" y="0"/>
                  </a:moveTo>
                  <a:lnTo>
                    <a:pt x="1794627" y="0"/>
                  </a:lnTo>
                  <a:lnTo>
                    <a:pt x="1794627" y="964853"/>
                  </a:lnTo>
                  <a:lnTo>
                    <a:pt x="0" y="964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0000"/>
              </a:schemeClr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ru-RU" sz="1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Капитальный ремонт сетей </a:t>
              </a:r>
              <a:r>
                <a:rPr lang="ru-RU" sz="1200" b="1" dirty="0">
                  <a:latin typeface="Cambria" panose="02040503050406030204" pitchFamily="18" charset="0"/>
                  <a:ea typeface="Cambria" panose="02040503050406030204" pitchFamily="18" charset="0"/>
                </a:rPr>
                <a:t>и сетей канализации  ремонт и модернизация водопроводных </a:t>
              </a:r>
              <a:r>
                <a:rPr lang="ru-RU" sz="1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- 104 </a:t>
              </a:r>
              <a:r>
                <a:rPr lang="ru-RU" sz="1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м.р</a:t>
              </a:r>
              <a:r>
                <a:rPr lang="ru-RU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.;</a:t>
              </a:r>
            </a:p>
            <a:p>
              <a:pPr lvl="0" defTabSz="222250"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Протяженность </a:t>
              </a:r>
              <a:r>
                <a:rPr lang="ru-RU" sz="1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отремонтированных </a:t>
              </a:r>
              <a:r>
                <a:rPr lang="ru-RU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участков</a:t>
              </a:r>
            </a:p>
            <a:p>
              <a:pPr lvl="0" defTabSz="222250"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12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составила </a:t>
              </a:r>
              <a:r>
                <a:rPr lang="ru-RU" sz="1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3,2 км.; </a:t>
              </a:r>
              <a:endParaRPr lang="ru-RU" sz="1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1450" lvl="0" indent="-171450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ru-RU" sz="1200" b="1" dirty="0">
                  <a:latin typeface="Cambria" panose="02040503050406030204" pitchFamily="18" charset="0"/>
                  <a:ea typeface="Cambria" panose="02040503050406030204" pitchFamily="18" charset="0"/>
                </a:rPr>
                <a:t>капитальный ремонт сетевого насосного </a:t>
              </a:r>
              <a:r>
                <a:rPr lang="ru-RU" sz="1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агрегата– </a:t>
              </a:r>
              <a:r>
                <a:rPr lang="ru-RU" sz="1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9,9 </a:t>
              </a:r>
              <a:r>
                <a:rPr lang="ru-RU" sz="1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м.р</a:t>
              </a:r>
              <a:r>
                <a:rPr lang="ru-RU" sz="1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ru-RU" sz="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22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</a:t>
              </a:r>
              <a:r>
                <a:rPr lang="ru-RU" sz="1000" b="1" dirty="0">
                  <a:solidFill>
                    <a:prstClr val="white"/>
                  </a:solidFill>
                  <a:latin typeface="Calibri"/>
                </a:rPr>
                <a:t>2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37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80" y="3039161"/>
            <a:ext cx="588992" cy="557523"/>
          </a:xfrm>
          <a:prstGeom prst="rect">
            <a:avLst/>
          </a:prstGeom>
        </p:spPr>
      </p:pic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59CC25CB-E77C-4E05-A83E-BEAAE563C84E}"/>
              </a:ext>
            </a:extLst>
          </p:cNvPr>
          <p:cNvSpPr/>
          <p:nvPr/>
        </p:nvSpPr>
        <p:spPr>
          <a:xfrm>
            <a:off x="815592" y="4167764"/>
            <a:ext cx="11214543" cy="1449324"/>
          </a:xfrm>
          <a:prstGeom prst="hexagon">
            <a:avLst>
              <a:gd name="adj" fmla="val 22171"/>
              <a:gd name="vf" fmla="val 115470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2" name="AutoShape 4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4" name="AutoShape 6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8" name="AutoShape 1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0" name="AutoShape 12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2" name="AutoShape 14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4" name="AutoShape 16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6" name="AutoShape 18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8" name="AutoShape 2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35960" y="130231"/>
            <a:ext cx="62818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развитие </a:t>
            </a: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физической культуры, спорта </a:t>
            </a:r>
          </a:p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молодежной политики </a:t>
            </a: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102,4 </a:t>
            </a:r>
            <a:r>
              <a:rPr 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pic>
        <p:nvPicPr>
          <p:cNvPr id="42" name="gerb.png" descr="ger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Пятиугольник 42"/>
          <p:cNvSpPr/>
          <p:nvPr/>
        </p:nvSpPr>
        <p:spPr>
          <a:xfrm>
            <a:off x="1199456" y="176791"/>
            <a:ext cx="4623541" cy="676322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ТЕРРИТОРИЯ СПОРТА </a:t>
            </a:r>
          </a:p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МОЛОДЕЖНОЙ ПОЛИТИКИ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862A308-706A-49ED-8888-9B668BECEC00}"/>
              </a:ext>
            </a:extLst>
          </p:cNvPr>
          <p:cNvGrpSpPr/>
          <p:nvPr/>
        </p:nvGrpSpPr>
        <p:grpSpPr>
          <a:xfrm>
            <a:off x="321357" y="1070040"/>
            <a:ext cx="11694104" cy="4247071"/>
            <a:chOff x="4214393" y="2215025"/>
            <a:chExt cx="10369000" cy="538550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6" name="Шестиугольник 45">
              <a:extLst>
                <a:ext uri="{FF2B5EF4-FFF2-40B4-BE49-F238E27FC236}">
                  <a16:creationId xmlns:a16="http://schemas.microsoft.com/office/drawing/2014/main" id="{59CC25CB-E77C-4E05-A83E-BEAAE563C84E}"/>
                </a:ext>
              </a:extLst>
            </p:cNvPr>
            <p:cNvSpPr/>
            <p:nvPr/>
          </p:nvSpPr>
          <p:spPr>
            <a:xfrm>
              <a:off x="4695836" y="2215025"/>
              <a:ext cx="9887557" cy="1761969"/>
            </a:xfrm>
            <a:prstGeom prst="hexagon">
              <a:avLst>
                <a:gd name="adj" fmla="val 22171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Шестиугольник 46">
              <a:extLst>
                <a:ext uri="{FF2B5EF4-FFF2-40B4-BE49-F238E27FC236}">
                  <a16:creationId xmlns:a16="http://schemas.microsoft.com/office/drawing/2014/main" id="{54B0E47B-5E8B-45A2-9C1F-F3FBDEC7833B}"/>
                </a:ext>
              </a:extLst>
            </p:cNvPr>
            <p:cNvSpPr/>
            <p:nvPr/>
          </p:nvSpPr>
          <p:spPr>
            <a:xfrm>
              <a:off x="4214393" y="2490503"/>
              <a:ext cx="2166933" cy="1638029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54B0E47B-5E8B-45A2-9C1F-F3FBDEC7833B}"/>
                </a:ext>
              </a:extLst>
            </p:cNvPr>
            <p:cNvSpPr/>
            <p:nvPr/>
          </p:nvSpPr>
          <p:spPr>
            <a:xfrm>
              <a:off x="8482343" y="4212157"/>
              <a:ext cx="2284340" cy="163803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71" name="Шестиугольник 70">
              <a:extLst>
                <a:ext uri="{FF2B5EF4-FFF2-40B4-BE49-F238E27FC236}">
                  <a16:creationId xmlns:a16="http://schemas.microsoft.com/office/drawing/2014/main" id="{54B0E47B-5E8B-45A2-9C1F-F3FBDEC7833B}"/>
                </a:ext>
              </a:extLst>
            </p:cNvPr>
            <p:cNvSpPr/>
            <p:nvPr/>
          </p:nvSpPr>
          <p:spPr>
            <a:xfrm>
              <a:off x="4214494" y="5962500"/>
              <a:ext cx="2166933" cy="163803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569442" y="1380935"/>
            <a:ext cx="194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Расходы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мероприятий:</a:t>
            </a:r>
            <a:endParaRPr lang="ru-RU" sz="1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8,9 </a:t>
            </a:r>
            <a:r>
              <a:rPr lang="ru-RU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85144" y="1059151"/>
            <a:ext cx="90232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Л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ыжный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марафон, фестивали бега, спартакиады пенсионеров и трудовых коллективов, легкоатлетические эстафеты, мероприятия по видам спорта (лыжные гонки, </a:t>
            </a:r>
            <a:r>
              <a:rPr lang="ru-RU" sz="1400" i="1" dirty="0" err="1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флорбол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, волейбол, бадминтон, плавание, шахматы, ГТО, футбол, тайский бокс, шашки). Организован и проведен ряд молодежных мероприятий разной направленности: фестивали современных танцев и современных субкультур, молодых семей, слет волонтеров, </a:t>
            </a:r>
            <a:r>
              <a:rPr lang="ru-RU" sz="1400" i="1" dirty="0" err="1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фотокроссы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, День студенчества, День молодежи 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а 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также направлены ассигнования на звуковое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сопровождение, автотранспорт, костюмы, форма, сувенирная продукция, медали и кубки, грамоты и т.п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ru-RU" sz="1400" i="1" dirty="0">
              <a:solidFill>
                <a:srgbClr val="002060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215914" y="2690691"/>
            <a:ext cx="249872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Содержание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учреждений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спорта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МБУ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«ГГСДЦ» и 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МБУ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«ГДМ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72,1 млн. руб.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2" descr="https://sun9-77.userapi.com/impg/cyHi7rqeXz8-6lUHMDJhLLulk6AGys6N5sVraQ/k8jQIkNbAa0.jpg?size=1280x853&amp;quality=95&amp;sign=dd9819008f45caf7779de0a5ddf9dfb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7" y="2667355"/>
            <a:ext cx="1950093" cy="129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s://sun9-76.userapi.com/impg/wFdajBQDyMUR5c8yrbDQfYExVAcAfL8IEW680g/YJ9upXY8Ofo.jpg?size=1280x853&amp;quality=95&amp;sign=08757279b798ea7e67dd4a04a865aec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02" y="2652756"/>
            <a:ext cx="1944643" cy="12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s://img.tourister.ru/files/3/0/3/1/3/0/8/6/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10" y="2672226"/>
            <a:ext cx="1936871" cy="12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sun9-50.userapi.com/impg/33IvQrQ-Y3RjMTJmcF1XIda7Rxrz772zQP8vJQ/HBMZTIlVBMk.jpg?size=1280x853&amp;quality=95&amp;sign=796e9161dc3bacbee4c8ad2b6bd90feb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80" y="2681442"/>
            <a:ext cx="1923393" cy="12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8323" y="4047549"/>
            <a:ext cx="1021226" cy="10200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11951" y="4537606"/>
            <a:ext cx="2427598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в МБУ «ГДМ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»:</a:t>
            </a: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многофункционального цветного принтера, системного блока, сабвуфера, акустической системы, микрофона, радиосистемы (в </a:t>
            </a:r>
            <a:r>
              <a:rPr lang="ru-RU" sz="1400" i="1" dirty="0" err="1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 за счет средств депутатов </a:t>
            </a:r>
            <a:r>
              <a:rPr lang="ru-RU" sz="1400" i="1" dirty="0" err="1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ЗАКСа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0,5 </a:t>
            </a:r>
            <a:r>
              <a:rPr lang="ru-RU" sz="1400" b="1" i="1" dirty="0" err="1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5718" y="4493703"/>
            <a:ext cx="4898124" cy="224676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В МБУ </a:t>
            </a:r>
            <a:r>
              <a:rPr lang="ru-RU" sz="1400" b="1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«ГГСДЦ»: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приобретена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и установлена хоккейная коробка по адресу ул. Новоселов 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д.6б - 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5,5 </a:t>
            </a:r>
            <a:r>
              <a:rPr lang="ru-RU" sz="1400" b="1" i="1" dirty="0" err="1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ПСД на капитальный ремонт здания спортивного зала на ул. Чехова д.8а -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1,7 </a:t>
            </a:r>
            <a:r>
              <a:rPr lang="ru-RU" sz="1400" b="1" i="1" dirty="0" err="1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рабочая документация по проведению противоаварийных мероприятий административного здания стадиона «Спартак» </a:t>
            </a: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0,6 млн. </a:t>
            </a:r>
            <a:r>
              <a:rPr lang="ru-RU" sz="1400" b="1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руб.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фундамента и восстановление забора вокруг стадиона «Спартак» - </a:t>
            </a:r>
            <a:r>
              <a:rPr lang="ru-RU" sz="1400" b="1" i="1" dirty="0" smtClean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1,0 млн. руб</a:t>
            </a:r>
            <a:r>
              <a:rPr lang="ru-RU" sz="1400" i="1" dirty="0">
                <a:solidFill>
                  <a:srgbClr val="00206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69442" y="4209561"/>
            <a:ext cx="1944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на иные цели  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9,9 млн. руб.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0851" y="5641960"/>
            <a:ext cx="1590645" cy="108304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02772" y="5679106"/>
            <a:ext cx="1516326" cy="104589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2" descr="https://sun9-3.userapi.com/impf/c840637/v840637265/67963/OEa3R-MOq60.jpg?size=1000x878&amp;quality=96&amp;sign=fb531d6dec4f277c2686ba5083f1f699&amp;type=albu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5" b="33454"/>
          <a:stretch/>
        </p:blipFill>
        <p:spPr bwMode="auto">
          <a:xfrm>
            <a:off x="9903414" y="4795081"/>
            <a:ext cx="1295203" cy="67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37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13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2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AutoShape 4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4" name="AutoShape 6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8" name="AutoShape 1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0" name="AutoShape 12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2" name="AutoShape 14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4" name="AutoShape 16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6" name="AutoShape 18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8" name="AutoShape 2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25962" y="85725"/>
            <a:ext cx="6317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развитие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сферы культуры 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МО «Город Гатчина»– </a:t>
            </a: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343,4 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 </a:t>
            </a:r>
          </a:p>
        </p:txBody>
      </p:sp>
      <p:pic>
        <p:nvPicPr>
          <p:cNvPr id="42" name="gerb.png" descr="ger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Пятиугольник 42"/>
          <p:cNvSpPr/>
          <p:nvPr/>
        </p:nvSpPr>
        <p:spPr>
          <a:xfrm>
            <a:off x="1199457" y="176791"/>
            <a:ext cx="3240359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СФЕРА КУЛЬТУРЫ</a:t>
            </a:r>
          </a:p>
        </p:txBody>
      </p:sp>
      <p:pic>
        <p:nvPicPr>
          <p:cNvPr id="34" name="Picture 2" descr="\\serv-radm\kom_fin\2 БЮДЖЕТЫ\ПРОЕКТ БЮДЖЕТА 2018 года\для слайдов.jpg"/>
          <p:cNvPicPr>
            <a:picLocks noChangeAspect="1" noChangeArrowheads="1"/>
          </p:cNvPicPr>
          <p:nvPr/>
        </p:nvPicPr>
        <p:blipFill>
          <a:blip r:embed="rId5" cstate="print">
            <a:lum bright="1000"/>
          </a:blip>
          <a:srcRect/>
          <a:stretch>
            <a:fillRect/>
          </a:stretch>
        </p:blipFill>
        <p:spPr bwMode="auto">
          <a:xfrm>
            <a:off x="10248971" y="1012553"/>
            <a:ext cx="1748167" cy="935331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4" descr="https://fb.ru/misc/i/gallery/59468/3266801.jpg"/>
          <p:cNvPicPr>
            <a:picLocks noChangeAspect="1" noChangeArrowheads="1"/>
          </p:cNvPicPr>
          <p:nvPr/>
        </p:nvPicPr>
        <p:blipFill>
          <a:blip r:embed="rId6" cstate="print">
            <a:lum bright="1000"/>
          </a:blip>
          <a:srcRect/>
          <a:stretch>
            <a:fillRect/>
          </a:stretch>
        </p:blipFill>
        <p:spPr bwMode="auto">
          <a:xfrm>
            <a:off x="10277247" y="3243819"/>
            <a:ext cx="1719892" cy="94120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lum bright="1000"/>
          </a:blip>
          <a:stretch>
            <a:fillRect/>
          </a:stretch>
        </p:blipFill>
        <p:spPr>
          <a:xfrm>
            <a:off x="10285235" y="5469741"/>
            <a:ext cx="1711903" cy="94120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7" name="Picture 8" descr="http://ingatchina.ru/media/zoo/images/muzey_gatchiny_3bb196f659c976fce39fdc1f4967e0da.jpg"/>
          <p:cNvPicPr>
            <a:picLocks noChangeAspect="1" noChangeArrowheads="1"/>
          </p:cNvPicPr>
          <p:nvPr/>
        </p:nvPicPr>
        <p:blipFill>
          <a:blip r:embed="rId8" cstate="print">
            <a:lum bright="1000"/>
          </a:blip>
          <a:srcRect/>
          <a:stretch>
            <a:fillRect/>
          </a:stretch>
        </p:blipFill>
        <p:spPr bwMode="auto">
          <a:xfrm>
            <a:off x="10285236" y="4386126"/>
            <a:ext cx="1711902" cy="927658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8" name="Picture 10" descr="https://gatchina.life/uploads/posts/2020-03/1584718132_kuprinka.jpg"/>
          <p:cNvPicPr>
            <a:picLocks noChangeAspect="1" noChangeArrowheads="1"/>
          </p:cNvPicPr>
          <p:nvPr/>
        </p:nvPicPr>
        <p:blipFill>
          <a:blip r:embed="rId9" cstate="print">
            <a:lum bright="1000"/>
          </a:blip>
          <a:srcRect l="8462"/>
          <a:stretch>
            <a:fillRect/>
          </a:stretch>
        </p:blipFill>
        <p:spPr bwMode="auto">
          <a:xfrm>
            <a:off x="10277247" y="2108509"/>
            <a:ext cx="1719892" cy="94120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14" descr="https://cdn-icons-png.flaticon.com/512/2410/241038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83" y="215427"/>
            <a:ext cx="536445" cy="5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690EA2D-9A36-4A7C-A139-BBF798FBA4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8858291" y="2251404"/>
            <a:ext cx="360000" cy="360000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576F38A-39F7-426A-B183-27A2E2087E08}"/>
              </a:ext>
            </a:extLst>
          </p:cNvPr>
          <p:cNvGrpSpPr/>
          <p:nvPr/>
        </p:nvGrpSpPr>
        <p:grpSpPr>
          <a:xfrm>
            <a:off x="2948901" y="1094690"/>
            <a:ext cx="2427590" cy="1451525"/>
            <a:chOff x="1596000" y="3454350"/>
            <a:chExt cx="2114682" cy="2809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70D12FB0-2BF2-4C5E-9361-73F4FB582D09}"/>
                </a:ext>
              </a:extLst>
            </p:cNvPr>
            <p:cNvSpPr/>
            <p:nvPr/>
          </p:nvSpPr>
          <p:spPr>
            <a:xfrm>
              <a:off x="1596000" y="3454350"/>
              <a:ext cx="2114682" cy="5596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2E9D01EC-787D-4939-913A-A8D2067FEE1C}"/>
                </a:ext>
              </a:extLst>
            </p:cNvPr>
            <p:cNvSpPr/>
            <p:nvPr/>
          </p:nvSpPr>
          <p:spPr>
            <a:xfrm>
              <a:off x="1596000" y="4014000"/>
              <a:ext cx="2114682" cy="2250000"/>
            </a:xfrm>
            <a:prstGeom prst="rect">
              <a:avLst/>
            </a:prstGeom>
            <a:solidFill>
              <a:srgbClr val="323232">
                <a:lumMod val="25000"/>
                <a:lumOff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0542159-8ACB-4B64-AA72-801540DC5840}"/>
              </a:ext>
            </a:extLst>
          </p:cNvPr>
          <p:cNvGrpSpPr/>
          <p:nvPr/>
        </p:nvGrpSpPr>
        <p:grpSpPr>
          <a:xfrm>
            <a:off x="5512230" y="1094690"/>
            <a:ext cx="2250189" cy="1467391"/>
            <a:chOff x="3981929" y="3454350"/>
            <a:chExt cx="2114682" cy="2809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59C929F1-FD41-4D8B-A6E4-6BD59F6D1CDA}"/>
                </a:ext>
              </a:extLst>
            </p:cNvPr>
            <p:cNvSpPr/>
            <p:nvPr/>
          </p:nvSpPr>
          <p:spPr>
            <a:xfrm>
              <a:off x="3981929" y="3454350"/>
              <a:ext cx="2114682" cy="559650"/>
            </a:xfrm>
            <a:prstGeom prst="rect">
              <a:avLst/>
            </a:prstGeom>
            <a:solidFill>
              <a:srgbClr val="9F293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E343AF54-FCDF-4CB4-A39F-488BD5EA2BE6}"/>
                </a:ext>
              </a:extLst>
            </p:cNvPr>
            <p:cNvSpPr/>
            <p:nvPr/>
          </p:nvSpPr>
          <p:spPr>
            <a:xfrm>
              <a:off x="3981929" y="4014000"/>
              <a:ext cx="2114682" cy="2250000"/>
            </a:xfrm>
            <a:prstGeom prst="rect">
              <a:avLst/>
            </a:prstGeom>
            <a:solidFill>
              <a:srgbClr val="323232">
                <a:lumMod val="25000"/>
                <a:lumOff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2A61A61-7227-4AC8-99F4-CBE0C4BD5AFA}"/>
              </a:ext>
            </a:extLst>
          </p:cNvPr>
          <p:cNvGrpSpPr/>
          <p:nvPr/>
        </p:nvGrpSpPr>
        <p:grpSpPr>
          <a:xfrm>
            <a:off x="7874114" y="1099110"/>
            <a:ext cx="2250189" cy="1467575"/>
            <a:chOff x="6367858" y="3438300"/>
            <a:chExt cx="2114682" cy="2809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FB42C664-DC7C-476B-B1B7-DAB7146954FF}"/>
                </a:ext>
              </a:extLst>
            </p:cNvPr>
            <p:cNvSpPr/>
            <p:nvPr/>
          </p:nvSpPr>
          <p:spPr>
            <a:xfrm>
              <a:off x="6367858" y="3438300"/>
              <a:ext cx="2114682" cy="559650"/>
            </a:xfrm>
            <a:prstGeom prst="rect">
              <a:avLst/>
            </a:prstGeom>
            <a:solidFill>
              <a:srgbClr val="1B587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94A8D76B-379D-40AA-8FB5-2B3F1093CCD2}"/>
                </a:ext>
              </a:extLst>
            </p:cNvPr>
            <p:cNvSpPr/>
            <p:nvPr/>
          </p:nvSpPr>
          <p:spPr>
            <a:xfrm>
              <a:off x="6367858" y="3997950"/>
              <a:ext cx="2114682" cy="2250000"/>
            </a:xfrm>
            <a:prstGeom prst="rect">
              <a:avLst/>
            </a:prstGeom>
            <a:solidFill>
              <a:srgbClr val="323232">
                <a:lumMod val="25000"/>
                <a:lumOff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7209431-F4AD-4CB2-BCFC-5F8F07C1425E}"/>
              </a:ext>
            </a:extLst>
          </p:cNvPr>
          <p:cNvSpPr txBox="1"/>
          <p:nvPr/>
        </p:nvSpPr>
        <p:spPr>
          <a:xfrm>
            <a:off x="3179335" y="1051172"/>
            <a:ext cx="2193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299,4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C1C23CA-6F6E-416B-84A3-0B45EA74B7F9}"/>
              </a:ext>
            </a:extLst>
          </p:cNvPr>
          <p:cNvSpPr txBox="1"/>
          <p:nvPr/>
        </p:nvSpPr>
        <p:spPr>
          <a:xfrm>
            <a:off x="5584603" y="1049522"/>
            <a:ext cx="2211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12,6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DD8E46F-A399-4B5C-8CE0-577959D48759}"/>
              </a:ext>
            </a:extLst>
          </p:cNvPr>
          <p:cNvSpPr txBox="1"/>
          <p:nvPr/>
        </p:nvSpPr>
        <p:spPr>
          <a:xfrm>
            <a:off x="7856912" y="1039198"/>
            <a:ext cx="223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6,8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0CDAF36-2F92-4229-983E-94931599090E}"/>
              </a:ext>
            </a:extLst>
          </p:cNvPr>
          <p:cNvSpPr txBox="1"/>
          <p:nvPr/>
        </p:nvSpPr>
        <p:spPr>
          <a:xfrm>
            <a:off x="2923597" y="1335459"/>
            <a:ext cx="246076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содержание пяти учреждений культуры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sz="13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МБУ «ГДК», МБУ «ЦТЮ»,</a:t>
            </a:r>
          </a:p>
          <a:p>
            <a:pPr lvl="0" algn="ctr">
              <a:defRPr/>
            </a:pPr>
            <a:r>
              <a:rPr lang="ru-RU" sz="13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МБУ «Олимпия», МБУ «Музей </a:t>
            </a:r>
            <a:r>
              <a:rPr lang="ru-RU" sz="13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г.Гатчины</a:t>
            </a:r>
            <a:r>
              <a:rPr lang="ru-RU" sz="13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МБУ «ЦБС»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15D120-9FF9-479A-A9C4-39D0BA143D59}"/>
              </a:ext>
            </a:extLst>
          </p:cNvPr>
          <p:cNvSpPr txBox="1"/>
          <p:nvPr/>
        </p:nvSpPr>
        <p:spPr>
          <a:xfrm>
            <a:off x="5502810" y="1357325"/>
            <a:ext cx="2315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укрепление материально-технической базы </a:t>
            </a:r>
            <a:r>
              <a:rPr lang="ru-RU" sz="1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учреждений культуры </a:t>
            </a:r>
            <a:endParaRPr lang="en-US" sz="16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AB057B7-1F47-4445-A911-DEB5821DF801}"/>
              </a:ext>
            </a:extLst>
          </p:cNvPr>
          <p:cNvSpPr txBox="1"/>
          <p:nvPr/>
        </p:nvSpPr>
        <p:spPr>
          <a:xfrm>
            <a:off x="7856912" y="1449632"/>
            <a:ext cx="22845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бухгалтерское </a:t>
            </a:r>
            <a:r>
              <a:rPr lang="ru-RU" sz="1500" b="1" kern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сопровождение </a:t>
            </a:r>
            <a:r>
              <a:rPr lang="ru-RU" sz="15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учреждений культуры </a:t>
            </a:r>
            <a:endParaRPr lang="en-US" sz="15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37416" y="1886687"/>
            <a:ext cx="297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Расходы на учреждения культуры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54208" y="1203480"/>
            <a:ext cx="2472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318,8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032" name="Picture 8" descr="Кино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20" y="978016"/>
            <a:ext cx="461291" cy="4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471F1C2-118F-4D38-BEBD-DFD6B7B34E2E}"/>
              </a:ext>
            </a:extLst>
          </p:cNvPr>
          <p:cNvSpPr/>
          <p:nvPr/>
        </p:nvSpPr>
        <p:spPr>
          <a:xfrm>
            <a:off x="373924" y="2786741"/>
            <a:ext cx="4642939" cy="1742464"/>
          </a:xfrm>
          <a:prstGeom prst="rect">
            <a:avLst/>
          </a:prstGeom>
          <a:solidFill>
            <a:srgbClr val="F2F2F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41F444D-7189-4618-9E50-430882A60B28}"/>
              </a:ext>
            </a:extLst>
          </p:cNvPr>
          <p:cNvSpPr txBox="1"/>
          <p:nvPr/>
        </p:nvSpPr>
        <p:spPr>
          <a:xfrm>
            <a:off x="1396361" y="2843317"/>
            <a:ext cx="3406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ремонт туалетной комнаты в киноконцертном зале «Победа»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приобретение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кресел в малый зал ККЗ «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Победа, разработка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обмерных чертежей и лазерное сканирование кинотеатра «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Победа», поставка радиосистемы,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обеспечение безопасности и антитеррористической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и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пр.)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FC57294-E526-4B3D-A2A2-0619C8458C3D}"/>
              </a:ext>
            </a:extLst>
          </p:cNvPr>
          <p:cNvSpPr/>
          <p:nvPr/>
        </p:nvSpPr>
        <p:spPr>
          <a:xfrm>
            <a:off x="5556748" y="2786741"/>
            <a:ext cx="4396055" cy="1755877"/>
          </a:xfrm>
          <a:prstGeom prst="rect">
            <a:avLst/>
          </a:prstGeom>
          <a:solidFill>
            <a:srgbClr val="F2F2F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82BB6D3-9AB8-4B30-87CD-E37FB53CE098}"/>
              </a:ext>
            </a:extLst>
          </p:cNvPr>
          <p:cNvSpPr txBox="1"/>
          <p:nvPr/>
        </p:nvSpPr>
        <p:spPr>
          <a:xfrm>
            <a:off x="6515822" y="2968543"/>
            <a:ext cx="34616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проведение инженерно-изыскательских работ и технического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обследования, приобретение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сценических костюмов и обуви, фотооборудования, радиосистемы, ремонт помещений, ремонт системы противопожарной сигнализации, противопожарная обработка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полов.</a:t>
            </a:r>
            <a:endParaRPr lang="ru-RU" sz="1200" kern="0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8" name="Прямоугольник: скругленные верхние углы 156">
            <a:extLst>
              <a:ext uri="{FF2B5EF4-FFF2-40B4-BE49-F238E27FC236}">
                <a16:creationId xmlns:a16="http://schemas.microsoft.com/office/drawing/2014/main" id="{C522B3D6-90BD-4590-B400-5AE3A875C888}"/>
              </a:ext>
            </a:extLst>
          </p:cNvPr>
          <p:cNvSpPr/>
          <p:nvPr/>
        </p:nvSpPr>
        <p:spPr>
          <a:xfrm rot="5400000">
            <a:off x="5412961" y="2942800"/>
            <a:ext cx="1008040" cy="1197681"/>
          </a:xfrm>
          <a:prstGeom prst="round2SameRect">
            <a:avLst/>
          </a:prstGeom>
          <a:solidFill>
            <a:srgbClr val="60487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рямоугольный треугольник 88">
            <a:extLst>
              <a:ext uri="{FF2B5EF4-FFF2-40B4-BE49-F238E27FC236}">
                <a16:creationId xmlns:a16="http://schemas.microsoft.com/office/drawing/2014/main" id="{D9E03EE4-53DB-4310-B0E9-48B561E71314}"/>
              </a:ext>
            </a:extLst>
          </p:cNvPr>
          <p:cNvSpPr/>
          <p:nvPr/>
        </p:nvSpPr>
        <p:spPr>
          <a:xfrm rot="16200000">
            <a:off x="5359836" y="2842163"/>
            <a:ext cx="154693" cy="235735"/>
          </a:xfrm>
          <a:prstGeom prst="rtTriangle">
            <a:avLst/>
          </a:prstGeom>
          <a:solidFill>
            <a:srgbClr val="6048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Прямоугольный треугольник 89">
            <a:extLst>
              <a:ext uri="{FF2B5EF4-FFF2-40B4-BE49-F238E27FC236}">
                <a16:creationId xmlns:a16="http://schemas.microsoft.com/office/drawing/2014/main" id="{106915D9-2A65-4D1C-8AB1-BCA6D9D9735C}"/>
              </a:ext>
            </a:extLst>
          </p:cNvPr>
          <p:cNvSpPr/>
          <p:nvPr/>
        </p:nvSpPr>
        <p:spPr>
          <a:xfrm rot="5400000" flipV="1">
            <a:off x="5357560" y="4005118"/>
            <a:ext cx="154695" cy="235735"/>
          </a:xfrm>
          <a:prstGeom prst="rtTriangle">
            <a:avLst/>
          </a:prstGeom>
          <a:solidFill>
            <a:srgbClr val="6048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3850E1FC-4794-4994-992A-507E936A0407}"/>
              </a:ext>
            </a:extLst>
          </p:cNvPr>
          <p:cNvSpPr/>
          <p:nvPr/>
        </p:nvSpPr>
        <p:spPr>
          <a:xfrm>
            <a:off x="5317041" y="3046984"/>
            <a:ext cx="235735" cy="999310"/>
          </a:xfrm>
          <a:prstGeom prst="rect">
            <a:avLst/>
          </a:prstGeom>
          <a:gradFill>
            <a:gsLst>
              <a:gs pos="46000">
                <a:srgbClr val="604878"/>
              </a:gs>
              <a:gs pos="100000">
                <a:srgbClr val="604878"/>
              </a:gs>
              <a:gs pos="25000">
                <a:srgbClr val="FDEDDD">
                  <a:alpha val="63000"/>
                </a:srgbClr>
              </a:gs>
              <a:gs pos="0">
                <a:srgbClr val="6048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C7894A6-0A7B-491C-849E-00539A61BDEE}"/>
              </a:ext>
            </a:extLst>
          </p:cNvPr>
          <p:cNvSpPr/>
          <p:nvPr/>
        </p:nvSpPr>
        <p:spPr>
          <a:xfrm>
            <a:off x="373924" y="4885741"/>
            <a:ext cx="4642939" cy="1637676"/>
          </a:xfrm>
          <a:prstGeom prst="rect">
            <a:avLst/>
          </a:prstGeom>
          <a:solidFill>
            <a:srgbClr val="F2F2F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Прямоугольник: скругленные верхние углы 174">
            <a:extLst>
              <a:ext uri="{FF2B5EF4-FFF2-40B4-BE49-F238E27FC236}">
                <a16:creationId xmlns:a16="http://schemas.microsoft.com/office/drawing/2014/main" id="{6F1E7D82-7F73-41B9-AA6C-616D59160EC0}"/>
              </a:ext>
            </a:extLst>
          </p:cNvPr>
          <p:cNvSpPr/>
          <p:nvPr/>
        </p:nvSpPr>
        <p:spPr>
          <a:xfrm rot="5400000">
            <a:off x="223019" y="5066456"/>
            <a:ext cx="1008040" cy="1188821"/>
          </a:xfrm>
          <a:prstGeom prst="round2SameRect">
            <a:avLst/>
          </a:prstGeom>
          <a:solidFill>
            <a:srgbClr val="9F2936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Прямоугольный треугольник 93">
            <a:extLst>
              <a:ext uri="{FF2B5EF4-FFF2-40B4-BE49-F238E27FC236}">
                <a16:creationId xmlns:a16="http://schemas.microsoft.com/office/drawing/2014/main" id="{7F74B4D6-F573-4701-AF80-D5FCA4ACBA19}"/>
              </a:ext>
            </a:extLst>
          </p:cNvPr>
          <p:cNvSpPr/>
          <p:nvPr/>
        </p:nvSpPr>
        <p:spPr>
          <a:xfrm rot="16200000">
            <a:off x="178057" y="4966130"/>
            <a:ext cx="154695" cy="244196"/>
          </a:xfrm>
          <a:prstGeom prst="rtTriangle">
            <a:avLst/>
          </a:prstGeom>
          <a:solidFill>
            <a:srgbClr val="9F29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рямоугольный треугольник 94">
            <a:extLst>
              <a:ext uri="{FF2B5EF4-FFF2-40B4-BE49-F238E27FC236}">
                <a16:creationId xmlns:a16="http://schemas.microsoft.com/office/drawing/2014/main" id="{3A53953E-A683-4ECC-9576-3691B7518401}"/>
              </a:ext>
            </a:extLst>
          </p:cNvPr>
          <p:cNvSpPr/>
          <p:nvPr/>
        </p:nvSpPr>
        <p:spPr>
          <a:xfrm rot="5400000" flipV="1">
            <a:off x="176278" y="6120137"/>
            <a:ext cx="154695" cy="244196"/>
          </a:xfrm>
          <a:prstGeom prst="rtTriangle">
            <a:avLst/>
          </a:prstGeom>
          <a:solidFill>
            <a:srgbClr val="9F29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FA0A0961-293E-437A-93F4-7BA6A1E5323D}"/>
              </a:ext>
            </a:extLst>
          </p:cNvPr>
          <p:cNvSpPr/>
          <p:nvPr/>
        </p:nvSpPr>
        <p:spPr>
          <a:xfrm>
            <a:off x="131529" y="5166210"/>
            <a:ext cx="244196" cy="999310"/>
          </a:xfrm>
          <a:prstGeom prst="rect">
            <a:avLst/>
          </a:prstGeom>
          <a:gradFill>
            <a:gsLst>
              <a:gs pos="46000">
                <a:srgbClr val="9F2936"/>
              </a:gs>
              <a:gs pos="98000">
                <a:srgbClr val="9F2936"/>
              </a:gs>
              <a:gs pos="0">
                <a:srgbClr val="9F2936"/>
              </a:gs>
              <a:gs pos="25000">
                <a:srgbClr val="FDEDDD">
                  <a:alpha val="63000"/>
                </a:srgbClr>
              </a:gs>
              <a:gs pos="0">
                <a:srgbClr val="9F2936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58DE8EFF-FAB8-4B60-A7C2-56B1B9F8DF77}"/>
              </a:ext>
            </a:extLst>
          </p:cNvPr>
          <p:cNvSpPr/>
          <p:nvPr/>
        </p:nvSpPr>
        <p:spPr>
          <a:xfrm>
            <a:off x="5568938" y="4885741"/>
            <a:ext cx="4408518" cy="1637676"/>
          </a:xfrm>
          <a:prstGeom prst="rect">
            <a:avLst/>
          </a:prstGeom>
          <a:solidFill>
            <a:srgbClr val="F2F2F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Прямоугольник: скругленные верхние углы 192">
            <a:extLst>
              <a:ext uri="{FF2B5EF4-FFF2-40B4-BE49-F238E27FC236}">
                <a16:creationId xmlns:a16="http://schemas.microsoft.com/office/drawing/2014/main" id="{225478A2-2AE6-4482-9611-4E8FFF992386}"/>
              </a:ext>
            </a:extLst>
          </p:cNvPr>
          <p:cNvSpPr/>
          <p:nvPr/>
        </p:nvSpPr>
        <p:spPr>
          <a:xfrm rot="5400000">
            <a:off x="5475335" y="5142556"/>
            <a:ext cx="897699" cy="1161993"/>
          </a:xfrm>
          <a:prstGeom prst="round2SameRect">
            <a:avLst/>
          </a:prstGeom>
          <a:solidFill>
            <a:srgbClr val="C1985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Прямоугольный треугольник 98">
            <a:extLst>
              <a:ext uri="{FF2B5EF4-FFF2-40B4-BE49-F238E27FC236}">
                <a16:creationId xmlns:a16="http://schemas.microsoft.com/office/drawing/2014/main" id="{BD752895-7251-4294-B96D-C7D0A17BEB6B}"/>
              </a:ext>
            </a:extLst>
          </p:cNvPr>
          <p:cNvSpPr/>
          <p:nvPr/>
        </p:nvSpPr>
        <p:spPr>
          <a:xfrm rot="16200000">
            <a:off x="5376183" y="5097955"/>
            <a:ext cx="137760" cy="225100"/>
          </a:xfrm>
          <a:prstGeom prst="rtTriangle">
            <a:avLst/>
          </a:prstGeom>
          <a:solidFill>
            <a:srgbClr val="C198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Прямоугольный треугольник 99">
            <a:extLst>
              <a:ext uri="{FF2B5EF4-FFF2-40B4-BE49-F238E27FC236}">
                <a16:creationId xmlns:a16="http://schemas.microsoft.com/office/drawing/2014/main" id="{FC3E6DFF-ED85-4081-A872-A0CC7A2D452A}"/>
              </a:ext>
            </a:extLst>
          </p:cNvPr>
          <p:cNvSpPr/>
          <p:nvPr/>
        </p:nvSpPr>
        <p:spPr>
          <a:xfrm rot="5400000" flipV="1">
            <a:off x="5376634" y="6127868"/>
            <a:ext cx="137762" cy="226004"/>
          </a:xfrm>
          <a:prstGeom prst="rtTriangle">
            <a:avLst/>
          </a:prstGeom>
          <a:solidFill>
            <a:srgbClr val="C198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063BD54A-E7BF-4CE3-A495-C561565A0AF9}"/>
              </a:ext>
            </a:extLst>
          </p:cNvPr>
          <p:cNvSpPr/>
          <p:nvPr/>
        </p:nvSpPr>
        <p:spPr>
          <a:xfrm>
            <a:off x="5342090" y="5284066"/>
            <a:ext cx="235735" cy="889925"/>
          </a:xfrm>
          <a:prstGeom prst="rect">
            <a:avLst/>
          </a:prstGeom>
          <a:gradFill>
            <a:gsLst>
              <a:gs pos="46000">
                <a:srgbClr val="C19859"/>
              </a:gs>
              <a:gs pos="100000">
                <a:srgbClr val="C19859"/>
              </a:gs>
              <a:gs pos="25000">
                <a:srgbClr val="FDEDDD">
                  <a:alpha val="63000"/>
                </a:srgbClr>
              </a:gs>
              <a:gs pos="0">
                <a:srgbClr val="C19859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297932" y="3222184"/>
            <a:ext cx="11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МБУ «ЦТЮ»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8450" y="5122256"/>
            <a:ext cx="1177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МБУ «Музей города Гатчина</a:t>
            </a:r>
            <a:r>
              <a:rPr lang="ru-RU" sz="16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1F444D-7189-4618-9E50-430882A60B28}"/>
              </a:ext>
            </a:extLst>
          </p:cNvPr>
          <p:cNvSpPr txBox="1"/>
          <p:nvPr/>
        </p:nvSpPr>
        <p:spPr>
          <a:xfrm>
            <a:off x="1377252" y="5089090"/>
            <a:ext cx="3365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оборудование для системы видеонаблюдения и актуализация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паспорта, приобретение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оргтехники, экскурсионного оборудования "</a:t>
            </a:r>
            <a:r>
              <a:rPr lang="ru-RU" sz="1200" kern="0" dirty="0" err="1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Радиогид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", рамок с остеклением, детских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манекенов.</a:t>
            </a:r>
            <a:endParaRPr lang="ru-RU" sz="1200" kern="0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5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7A4F8339-B66D-41AD-8E84-335226BA3074}"/>
              </a:ext>
            </a:extLst>
          </p:cNvPr>
          <p:cNvSpPr/>
          <p:nvPr/>
        </p:nvSpPr>
        <p:spPr>
          <a:xfrm rot="5400000">
            <a:off x="243592" y="2919950"/>
            <a:ext cx="1008038" cy="1216380"/>
          </a:xfrm>
          <a:prstGeom prst="round2SameRect">
            <a:avLst/>
          </a:prstGeom>
          <a:solidFill>
            <a:srgbClr val="F07F0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Прямоугольный треугольник 105">
            <a:extLst>
              <a:ext uri="{FF2B5EF4-FFF2-40B4-BE49-F238E27FC236}">
                <a16:creationId xmlns:a16="http://schemas.microsoft.com/office/drawing/2014/main" id="{24726CBE-F7EA-4638-8D4B-BD013E41A860}"/>
              </a:ext>
            </a:extLst>
          </p:cNvPr>
          <p:cNvSpPr/>
          <p:nvPr/>
        </p:nvSpPr>
        <p:spPr>
          <a:xfrm rot="16200000">
            <a:off x="170120" y="2830764"/>
            <a:ext cx="154693" cy="235735"/>
          </a:xfrm>
          <a:prstGeom prst="rtTriangle">
            <a:avLst/>
          </a:prstGeom>
          <a:solidFill>
            <a:srgbClr val="F07F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Прямоугольный треугольник 106">
            <a:extLst>
              <a:ext uri="{FF2B5EF4-FFF2-40B4-BE49-F238E27FC236}">
                <a16:creationId xmlns:a16="http://schemas.microsoft.com/office/drawing/2014/main" id="{E1EAB89F-0246-4AE6-B12F-0DA57761CE81}"/>
              </a:ext>
            </a:extLst>
          </p:cNvPr>
          <p:cNvSpPr/>
          <p:nvPr/>
        </p:nvSpPr>
        <p:spPr>
          <a:xfrm rot="5400000" flipV="1">
            <a:off x="179942" y="3987137"/>
            <a:ext cx="154695" cy="235735"/>
          </a:xfrm>
          <a:prstGeom prst="rtTriangle">
            <a:avLst/>
          </a:prstGeom>
          <a:solidFill>
            <a:srgbClr val="F07F0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799C4655-9EE6-4C23-A6EF-591D3188E097}"/>
              </a:ext>
            </a:extLst>
          </p:cNvPr>
          <p:cNvSpPr/>
          <p:nvPr/>
        </p:nvSpPr>
        <p:spPr>
          <a:xfrm>
            <a:off x="138322" y="3033484"/>
            <a:ext cx="235735" cy="999310"/>
          </a:xfrm>
          <a:prstGeom prst="rect">
            <a:avLst/>
          </a:prstGeom>
          <a:gradFill>
            <a:gsLst>
              <a:gs pos="46000">
                <a:srgbClr val="F28D24"/>
              </a:gs>
              <a:gs pos="100000">
                <a:srgbClr val="F07F09"/>
              </a:gs>
              <a:gs pos="25000">
                <a:srgbClr val="FDEDDD">
                  <a:alpha val="63000"/>
                </a:srgbClr>
              </a:gs>
              <a:gs pos="0">
                <a:srgbClr val="F07F09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B3EB750-0341-42D3-BF21-A9886C25E02F}"/>
              </a:ext>
            </a:extLst>
          </p:cNvPr>
          <p:cNvSpPr txBox="1"/>
          <p:nvPr/>
        </p:nvSpPr>
        <p:spPr>
          <a:xfrm>
            <a:off x="262296" y="3209903"/>
            <a:ext cx="111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МБУ «ГДК»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392217" y="5405715"/>
            <a:ext cx="119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МБУ «ЦБС»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82BB6D3-9AB8-4B30-87CD-E37FB53CE098}"/>
              </a:ext>
            </a:extLst>
          </p:cNvPr>
          <p:cNvSpPr txBox="1"/>
          <p:nvPr/>
        </p:nvSpPr>
        <p:spPr>
          <a:xfrm>
            <a:off x="6522718" y="4943917"/>
            <a:ext cx="33504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приобретение системы звукового оповещения и камер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видеонаблюдения, ремонт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отопительной системы в помещении ЦГБ им. А. И.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Куприна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и в помещении детской библиотеки в г. Гатчина, ул. Хохлова,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д.16, разработка </a:t>
            </a:r>
            <a:r>
              <a:rPr lang="ru-RU" sz="1200" kern="0" dirty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и проверка ПСД на ремонт помещений библиотеки </a:t>
            </a:r>
            <a:r>
              <a:rPr lang="ru-RU" sz="1200" kern="0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</a:rPr>
              <a:t>и кровли.</a:t>
            </a:r>
            <a:endParaRPr lang="ru-RU" sz="1200" kern="0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57315"/>
            <a:ext cx="425666" cy="384053"/>
            <a:chOff x="568875" y="1935831"/>
            <a:chExt cx="2185725" cy="2257792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115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447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14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7" name="Picture 14" descr="https://cdn-icons-png.flaticon.com/512/2410/241038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54" y="215427"/>
            <a:ext cx="536445" cy="5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4" descr="https://cdn-icons-png.flaticon.com/512/2410/241038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12" y="204616"/>
            <a:ext cx="536445" cy="53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5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AutoShape 4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4" name="AutoShape 6" descr="https://gatchina24.ru/netcat_files/Image/3(401)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8" name="AutoShape 1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0" name="AutoShape 12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2" name="AutoShape 14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4" name="AutoShape 16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6" name="AutoShape 18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68" name="AutoShape 20" descr="http://radm.gtn.ru/_foto/news/osn/1/509d1dcf09e08b662a2396850d98f22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gerb.png" descr="ger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Пятиугольник 42"/>
          <p:cNvSpPr/>
          <p:nvPr/>
        </p:nvSpPr>
        <p:spPr>
          <a:xfrm>
            <a:off x="1199457" y="176791"/>
            <a:ext cx="3240359" cy="676322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СФЕРА КУЛЬТУРЫ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1656309" y="1739630"/>
            <a:ext cx="3275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Расходы на проведение мероприятий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1680204" y="1075773"/>
            <a:ext cx="2472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19,4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5" name="Прямоугольник: скругленные углы 47">
            <a:extLst>
              <a:ext uri="{FF2B5EF4-FFF2-40B4-BE49-F238E27FC236}">
                <a16:creationId xmlns:a16="http://schemas.microsoft.com/office/drawing/2014/main" id="{EC35696C-BADA-42D2-B0C3-0B7911CBE16F}"/>
              </a:ext>
            </a:extLst>
          </p:cNvPr>
          <p:cNvSpPr/>
          <p:nvPr/>
        </p:nvSpPr>
        <p:spPr>
          <a:xfrm>
            <a:off x="7325057" y="933125"/>
            <a:ext cx="2196826" cy="2027116"/>
          </a:xfrm>
          <a:prstGeom prst="roundRect">
            <a:avLst>
              <a:gd name="adj" fmla="val 12769"/>
            </a:avLst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6" name="Прямоугольник: скругленные углы 47">
            <a:extLst>
              <a:ext uri="{FF2B5EF4-FFF2-40B4-BE49-F238E27FC236}">
                <a16:creationId xmlns:a16="http://schemas.microsoft.com/office/drawing/2014/main" id="{EC35696C-BADA-42D2-B0C3-0B7911CBE16F}"/>
              </a:ext>
            </a:extLst>
          </p:cNvPr>
          <p:cNvSpPr/>
          <p:nvPr/>
        </p:nvSpPr>
        <p:spPr>
          <a:xfrm>
            <a:off x="9764412" y="913461"/>
            <a:ext cx="2242476" cy="2043487"/>
          </a:xfrm>
          <a:prstGeom prst="roundRect">
            <a:avLst>
              <a:gd name="adj" fmla="val 12769"/>
            </a:avLst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Прямоугольник: скругленные углы 47">
            <a:extLst>
              <a:ext uri="{FF2B5EF4-FFF2-40B4-BE49-F238E27FC236}">
                <a16:creationId xmlns:a16="http://schemas.microsoft.com/office/drawing/2014/main" id="{EC35696C-BADA-42D2-B0C3-0B7911CBE16F}"/>
              </a:ext>
            </a:extLst>
          </p:cNvPr>
          <p:cNvSpPr/>
          <p:nvPr/>
        </p:nvSpPr>
        <p:spPr>
          <a:xfrm>
            <a:off x="4808403" y="927061"/>
            <a:ext cx="2194826" cy="2027116"/>
          </a:xfrm>
          <a:prstGeom prst="roundRect">
            <a:avLst>
              <a:gd name="adj" fmla="val 12769"/>
            </a:avLst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754C9DB5-33AD-4BED-899A-5600E022C134}"/>
              </a:ext>
            </a:extLst>
          </p:cNvPr>
          <p:cNvSpPr/>
          <p:nvPr/>
        </p:nvSpPr>
        <p:spPr>
          <a:xfrm>
            <a:off x="5304961" y="59246"/>
            <a:ext cx="1262325" cy="124403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754C9DB5-33AD-4BED-899A-5600E022C134}"/>
              </a:ext>
            </a:extLst>
          </p:cNvPr>
          <p:cNvSpPr/>
          <p:nvPr/>
        </p:nvSpPr>
        <p:spPr>
          <a:xfrm>
            <a:off x="10292344" y="67306"/>
            <a:ext cx="1262325" cy="129183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915D120-9FF9-479A-A9C4-39D0BA143D59}"/>
              </a:ext>
            </a:extLst>
          </p:cNvPr>
          <p:cNvSpPr txBox="1"/>
          <p:nvPr/>
        </p:nvSpPr>
        <p:spPr>
          <a:xfrm>
            <a:off x="4676758" y="1613565"/>
            <a:ext cx="25013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Проведение </a:t>
            </a:r>
            <a:endParaRPr lang="en-US" sz="1400" b="1" kern="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XXX </a:t>
            </a:r>
            <a:r>
              <a:rPr lang="ru-RU" sz="14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российского </a:t>
            </a:r>
            <a:r>
              <a:rPr lang="ru-RU" sz="14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кинофестиваля «Литература и кино</a:t>
            </a:r>
            <a:r>
              <a:rPr lang="ru-RU" sz="14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(89 000 участников)</a:t>
            </a:r>
            <a:endParaRPr lang="en-US" sz="1400" kern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C1C23CA-6F6E-416B-84A3-0B45EA74B7F9}"/>
              </a:ext>
            </a:extLst>
          </p:cNvPr>
          <p:cNvSpPr txBox="1"/>
          <p:nvPr/>
        </p:nvSpPr>
        <p:spPr>
          <a:xfrm>
            <a:off x="4851035" y="1340399"/>
            <a:ext cx="2211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5,0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https://avatars.mds.yandex.net/get-socsnippets/10243833/2a0000019158b0a2f0f01ba50fa92c78c6ab/square_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1514951"/>
            <a:ext cx="1086312" cy="108631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EAB057B7-1F47-4445-A911-DEB5821DF801}"/>
              </a:ext>
            </a:extLst>
          </p:cNvPr>
          <p:cNvSpPr txBox="1"/>
          <p:nvPr/>
        </p:nvSpPr>
        <p:spPr>
          <a:xfrm>
            <a:off x="7260535" y="1576445"/>
            <a:ext cx="2373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проведение торжественных и </a:t>
            </a:r>
            <a:r>
              <a:rPr lang="ru-RU" sz="1400" b="1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культурно-массовых городских </a:t>
            </a:r>
            <a:r>
              <a:rPr lang="ru-RU" sz="1400" b="1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мероприятий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(37 мероприятий)</a:t>
            </a:r>
            <a:endParaRPr lang="en-US" sz="1400" kern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DD8E46F-A399-4B5C-8CE0-577959D48759}"/>
              </a:ext>
            </a:extLst>
          </p:cNvPr>
          <p:cNvSpPr txBox="1"/>
          <p:nvPr/>
        </p:nvSpPr>
        <p:spPr>
          <a:xfrm>
            <a:off x="7382652" y="1303279"/>
            <a:ext cx="223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12,8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37DDE9C-53B7-45DA-AF48-9FF47C634A02}"/>
              </a:ext>
            </a:extLst>
          </p:cNvPr>
          <p:cNvSpPr txBox="1"/>
          <p:nvPr/>
        </p:nvSpPr>
        <p:spPr>
          <a:xfrm>
            <a:off x="9855946" y="1275431"/>
            <a:ext cx="224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1,6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7A53F7A-E30A-4253-9B8A-44D698E0BFCD}"/>
              </a:ext>
            </a:extLst>
          </p:cNvPr>
          <p:cNvSpPr txBox="1"/>
          <p:nvPr/>
        </p:nvSpPr>
        <p:spPr>
          <a:xfrm>
            <a:off x="9633646" y="1603932"/>
            <a:ext cx="25120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проведение мероприятий, направленных на укрепление межнационального и межконфессионального согласия</a:t>
            </a:r>
            <a:endParaRPr lang="en-US" sz="1300" kern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54C9DB5-33AD-4BED-899A-5600E022C134}"/>
              </a:ext>
            </a:extLst>
          </p:cNvPr>
          <p:cNvSpPr/>
          <p:nvPr/>
        </p:nvSpPr>
        <p:spPr>
          <a:xfrm>
            <a:off x="7792306" y="53246"/>
            <a:ext cx="1262325" cy="129183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sun9-19.userapi.com/impg/dHMa7z5VFWl_Uz4abzxQ2MgcFD4clLflAMdIuw/E932BNf0hCc.jpg?size=1041x1041&amp;quality=95&amp;sign=ac10ef927ace3d77cee9147a82676f8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244" y="296699"/>
            <a:ext cx="826448" cy="8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https://sun9-19.userapi.com/impg/dHMa7z5VFWl_Uz4abzxQ2MgcFD4clLflAMdIuw/E932BNf0hCc.jpg?size=1041x1041&amp;quality=95&amp;sign=ac10ef927ace3d77cee9147a82676f8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999" y="299998"/>
            <a:ext cx="826448" cy="8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76.userapi.com/impg/r4-2TshVGYnSOjsUGPe-8sLiCGv23Tmh82fc2w/iVcnIYIfJCc.jpg?size=1600x1067&amp;quality=95&amp;sign=c18ea98f37736e7ffb5fcac829e805a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3" y="4798589"/>
            <a:ext cx="2963066" cy="19759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9-16.userapi.com/impg/tuiL3xSPrj0339MjYCGTcF0mbrcztAuYdGEuEQ/2LULRzl_WPo.jpg?size=1600x1067&amp;quality=95&amp;sign=f4aedb520b6e03a94722219fe0b54dbc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2" y="2714205"/>
            <a:ext cx="2906739" cy="19445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Прямоугольник 147"/>
          <p:cNvSpPr/>
          <p:nvPr/>
        </p:nvSpPr>
        <p:spPr>
          <a:xfrm>
            <a:off x="3270496" y="3034326"/>
            <a:ext cx="8736392" cy="2308324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2024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 по календарному плану общегородских культурных мероприятий </a:t>
            </a:r>
            <a:r>
              <a:rPr lang="ru-RU" sz="1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проведено </a:t>
            </a:r>
            <a:r>
              <a:rPr lang="ru-RU" sz="16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</a:t>
            </a:r>
            <a:r>
              <a:rPr lang="ru-RU" sz="1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мероприятий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том числе посвященных: 228 –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летию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присвоения  Гатчине статуса города, Дню Защитника Отечества, Международному женскому дню, Российскому празднику весны и труда, Дню Великой Победы, Дню России, Дню пожилого человека, Дню матери и Дню инвалидов, торжественно-траурные мероприятия, проведен праздник День семьи, любви и верности, народное гуляние «Масленица», X Танцевальный фестиваль «Гатчинские ассамблеи», XIII Международный конкурс исполнителей русского романса «Гатчинская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Романсиада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«Танцующая Гатчина», концерт-фестиваль под открытым небом «Гатчинские встречи», XVI Международный органный фестиваль «Поющие трубы» и пр.</a:t>
            </a:r>
          </a:p>
        </p:txBody>
      </p:sp>
      <p:pic>
        <p:nvPicPr>
          <p:cNvPr id="2064" name="Picture 16" descr="https://sun9-11.userapi.com/impg/K0rL5UR21_xmh-11Czkw00TGVmW7z2eY3qqxcA/xrTtMKolm_I.jpg?size=2560x1440&amp;quality=95&amp;sign=abc4ae9b2a38f85339a4b72439c185d0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96" y="5474517"/>
            <a:ext cx="2307323" cy="12978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un9-70.userapi.com/impg/QgyqaIfIJctCqNDdcTqkI7Vs0u4lpQRjlleWDw/UL3D2DOs7o8.jpg?size=1280x960&amp;quality=95&amp;sign=0e9a4f14b27ae630be9c0a1002434c35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96" y="5474517"/>
            <a:ext cx="1749841" cy="12978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un9-42.userapi.com/impg/BjyGqLb3w-NXJOyMiyVp-Bhq78e6DCJdMUuQJA/pYLzmzSh08w.jpg?size=1280x960&amp;quality=95&amp;sign=9745ec82dffade75dde0e8ddb9e4c7c2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16" y="5462096"/>
            <a:ext cx="1751146" cy="12978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sun9-15.userapi.com/impg/BODbJf3ZIR9fyT4ZBBEywGcpevUJ9RACs9kRDA/rmc3VB-_6Fw.jpg?size=1280x960&amp;quality=95&amp;sign=31e1cc7e2fd3ebd8cf2947901f04a4c6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0" b="10889"/>
          <a:stretch/>
        </p:blipFill>
        <p:spPr bwMode="auto">
          <a:xfrm>
            <a:off x="9356341" y="5462097"/>
            <a:ext cx="2299315" cy="130854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https://sun9-19.userapi.com/impg/dHMa7z5VFWl_Uz4abzxQ2MgcFD4clLflAMdIuw/E932BNf0hCc.jpg?size=1041x1041&amp;quality=95&amp;sign=ac10ef927ace3d77cee9147a82676f8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41" y="285938"/>
            <a:ext cx="826448" cy="8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Кино 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75" y="908859"/>
            <a:ext cx="667584" cy="6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41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15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47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6" descr="https://avatars.mds.yandex.net/get-altay/2799320/2a00000175305427ab6e5827fad84bd452fb/XXL_he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8" y="4760652"/>
            <a:ext cx="2569808" cy="192735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555043" y="5527"/>
            <a:ext cx="7547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создание условий для обеспечения качественным жильем граждан направлено </a:t>
            </a:r>
            <a:r>
              <a:rPr 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43,3 </a:t>
            </a:r>
            <a:r>
              <a:rPr 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pic>
        <p:nvPicPr>
          <p:cNvPr id="78" name="gerb.png" descr="ger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Пятиугольник 76"/>
          <p:cNvSpPr/>
          <p:nvPr/>
        </p:nvSpPr>
        <p:spPr>
          <a:xfrm>
            <a:off x="1199457" y="176791"/>
            <a:ext cx="3240359" cy="676322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ЖИЛЬЕ ДЛЯ ГРАЖДАН</a:t>
            </a:r>
          </a:p>
        </p:txBody>
      </p:sp>
      <p:sp>
        <p:nvSpPr>
          <p:cNvPr id="79" name="Freeform 70">
            <a:extLst>
              <a:ext uri="{FF2B5EF4-FFF2-40B4-BE49-F238E27FC236}">
                <a16:creationId xmlns:a16="http://schemas.microsoft.com/office/drawing/2014/main" id="{AF84BF5C-9772-480B-E6F4-7E7A0EECE6AC}"/>
              </a:ext>
            </a:extLst>
          </p:cNvPr>
          <p:cNvSpPr/>
          <p:nvPr/>
        </p:nvSpPr>
        <p:spPr>
          <a:xfrm rot="10800000">
            <a:off x="1649119" y="3673500"/>
            <a:ext cx="1784128" cy="704232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A9D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Oval 4">
            <a:extLst>
              <a:ext uri="{FF2B5EF4-FFF2-40B4-BE49-F238E27FC236}">
                <a16:creationId xmlns:a16="http://schemas.microsoft.com/office/drawing/2014/main" id="{BBD88DC5-F838-59F5-D230-6E0143478252}"/>
              </a:ext>
            </a:extLst>
          </p:cNvPr>
          <p:cNvSpPr/>
          <p:nvPr/>
        </p:nvSpPr>
        <p:spPr>
          <a:xfrm>
            <a:off x="771492" y="1965005"/>
            <a:ext cx="1604557" cy="1558590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81" name="Oval 5">
            <a:extLst>
              <a:ext uri="{FF2B5EF4-FFF2-40B4-BE49-F238E27FC236}">
                <a16:creationId xmlns:a16="http://schemas.microsoft.com/office/drawing/2014/main" id="{EF0F1D20-E2D4-0480-582F-4B997082EA04}"/>
              </a:ext>
            </a:extLst>
          </p:cNvPr>
          <p:cNvSpPr/>
          <p:nvPr/>
        </p:nvSpPr>
        <p:spPr>
          <a:xfrm>
            <a:off x="903585" y="2113907"/>
            <a:ext cx="1321109" cy="1246871"/>
          </a:xfrm>
          <a:prstGeom prst="ellipse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82" name="Oval 7">
            <a:extLst>
              <a:ext uri="{FF2B5EF4-FFF2-40B4-BE49-F238E27FC236}">
                <a16:creationId xmlns:a16="http://schemas.microsoft.com/office/drawing/2014/main" id="{B3C2EBB4-9F81-8A35-4B42-72DEF4563326}"/>
              </a:ext>
            </a:extLst>
          </p:cNvPr>
          <p:cNvSpPr/>
          <p:nvPr/>
        </p:nvSpPr>
        <p:spPr>
          <a:xfrm>
            <a:off x="1492146" y="1795495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Freeform 71">
            <a:extLst>
              <a:ext uri="{FF2B5EF4-FFF2-40B4-BE49-F238E27FC236}">
                <a16:creationId xmlns:a16="http://schemas.microsoft.com/office/drawing/2014/main" id="{7E8365D4-C0B5-D6AA-48B6-B8DE3E2EBD90}"/>
              </a:ext>
            </a:extLst>
          </p:cNvPr>
          <p:cNvSpPr/>
          <p:nvPr/>
        </p:nvSpPr>
        <p:spPr>
          <a:xfrm rot="10800000" flipV="1">
            <a:off x="1616612" y="1288675"/>
            <a:ext cx="1816635" cy="673486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A9D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52B341-D0FD-337D-3637-75D64112902B}"/>
              </a:ext>
            </a:extLst>
          </p:cNvPr>
          <p:cNvSpPr txBox="1"/>
          <p:nvPr/>
        </p:nvSpPr>
        <p:spPr>
          <a:xfrm>
            <a:off x="903584" y="2243294"/>
            <a:ext cx="133888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3000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43,3</a:t>
            </a:r>
          </a:p>
          <a:p>
            <a:pPr algn="ctr"/>
            <a:r>
              <a:rPr lang="ru-RU" altLang="ko-KR" sz="2400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ru-RU" altLang="ko-KR" sz="20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млн. руб.</a:t>
            </a:r>
            <a:endParaRPr lang="ko-KR" altLang="en-US" sz="2000" dirty="0">
              <a:solidFill>
                <a:srgbClr val="5F443F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19F3C1C4-EFF0-2059-8E91-5E60ABCCD893}"/>
              </a:ext>
            </a:extLst>
          </p:cNvPr>
          <p:cNvCxnSpPr>
            <a:cxnSpLocks/>
          </p:cNvCxnSpPr>
          <p:nvPr/>
        </p:nvCxnSpPr>
        <p:spPr>
          <a:xfrm>
            <a:off x="2364084" y="3268819"/>
            <a:ext cx="1069164" cy="21761"/>
          </a:xfrm>
          <a:prstGeom prst="line">
            <a:avLst/>
          </a:prstGeom>
          <a:ln w="19050">
            <a:solidFill>
              <a:srgbClr val="A9D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11">
            <a:extLst>
              <a:ext uri="{FF2B5EF4-FFF2-40B4-BE49-F238E27FC236}">
                <a16:creationId xmlns:a16="http://schemas.microsoft.com/office/drawing/2014/main" id="{736DDFC7-C61A-0502-8322-53134555AE41}"/>
              </a:ext>
            </a:extLst>
          </p:cNvPr>
          <p:cNvGrpSpPr/>
          <p:nvPr/>
        </p:nvGrpSpPr>
        <p:grpSpPr>
          <a:xfrm>
            <a:off x="3164798" y="1030953"/>
            <a:ext cx="521978" cy="508785"/>
            <a:chOff x="6657557" y="1620255"/>
            <a:chExt cx="911927" cy="91192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7" name="Oval 12">
              <a:extLst>
                <a:ext uri="{FF2B5EF4-FFF2-40B4-BE49-F238E27FC236}">
                  <a16:creationId xmlns:a16="http://schemas.microsoft.com/office/drawing/2014/main" id="{9ADCF8DF-38F6-2186-54BE-AA9C052CA960}"/>
                </a:ext>
              </a:extLst>
            </p:cNvPr>
            <p:cNvSpPr/>
            <p:nvPr/>
          </p:nvSpPr>
          <p:spPr>
            <a:xfrm>
              <a:off x="6657557" y="1620255"/>
              <a:ext cx="911927" cy="911927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88" name="Oval 13">
              <a:extLst>
                <a:ext uri="{FF2B5EF4-FFF2-40B4-BE49-F238E27FC236}">
                  <a16:creationId xmlns:a16="http://schemas.microsoft.com/office/drawing/2014/main" id="{9ACEF59C-03BE-367C-D2C3-6C5016264DDA}"/>
                </a:ext>
              </a:extLst>
            </p:cNvPr>
            <p:cNvSpPr/>
            <p:nvPr/>
          </p:nvSpPr>
          <p:spPr>
            <a:xfrm>
              <a:off x="6733551" y="1696249"/>
              <a:ext cx="759939" cy="759939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ü"/>
              </a:pPr>
              <a:endParaRPr lang="ko-KR" altLang="en-US" sz="2700" dirty="0"/>
            </a:p>
          </p:txBody>
        </p:sp>
      </p:grpSp>
      <p:sp>
        <p:nvSpPr>
          <p:cNvPr id="89" name="Oval 7">
            <a:extLst>
              <a:ext uri="{FF2B5EF4-FFF2-40B4-BE49-F238E27FC236}">
                <a16:creationId xmlns:a16="http://schemas.microsoft.com/office/drawing/2014/main" id="{0B8F28A1-FB45-7BC0-144F-4F72BE6E3E74}"/>
              </a:ext>
            </a:extLst>
          </p:cNvPr>
          <p:cNvSpPr/>
          <p:nvPr/>
        </p:nvSpPr>
        <p:spPr>
          <a:xfrm>
            <a:off x="1494185" y="3473043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0" name="Oval 7">
            <a:extLst>
              <a:ext uri="{FF2B5EF4-FFF2-40B4-BE49-F238E27FC236}">
                <a16:creationId xmlns:a16="http://schemas.microsoft.com/office/drawing/2014/main" id="{58F071B2-52DC-BF85-0894-D6ECFF96A61B}"/>
              </a:ext>
            </a:extLst>
          </p:cNvPr>
          <p:cNvSpPr/>
          <p:nvPr/>
        </p:nvSpPr>
        <p:spPr>
          <a:xfrm>
            <a:off x="2134965" y="2143014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Oval 7">
            <a:extLst>
              <a:ext uri="{FF2B5EF4-FFF2-40B4-BE49-F238E27FC236}">
                <a16:creationId xmlns:a16="http://schemas.microsoft.com/office/drawing/2014/main" id="{81767C75-009D-6FB6-F194-F16DD14FCD9A}"/>
              </a:ext>
            </a:extLst>
          </p:cNvPr>
          <p:cNvSpPr/>
          <p:nvPr/>
        </p:nvSpPr>
        <p:spPr>
          <a:xfrm>
            <a:off x="2119654" y="3096766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92" name="Group 11">
            <a:extLst>
              <a:ext uri="{FF2B5EF4-FFF2-40B4-BE49-F238E27FC236}">
                <a16:creationId xmlns:a16="http://schemas.microsoft.com/office/drawing/2014/main" id="{AF2BE79D-31BB-B58F-1B90-7AF80B0597B2}"/>
              </a:ext>
            </a:extLst>
          </p:cNvPr>
          <p:cNvGrpSpPr/>
          <p:nvPr/>
        </p:nvGrpSpPr>
        <p:grpSpPr>
          <a:xfrm>
            <a:off x="3163320" y="2019808"/>
            <a:ext cx="521978" cy="508785"/>
            <a:chOff x="6657557" y="1620255"/>
            <a:chExt cx="911927" cy="91192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" name="Oval 12">
              <a:extLst>
                <a:ext uri="{FF2B5EF4-FFF2-40B4-BE49-F238E27FC236}">
                  <a16:creationId xmlns:a16="http://schemas.microsoft.com/office/drawing/2014/main" id="{23D9326E-9DBA-92D6-5159-5E12870CAEF4}"/>
                </a:ext>
              </a:extLst>
            </p:cNvPr>
            <p:cNvSpPr/>
            <p:nvPr/>
          </p:nvSpPr>
          <p:spPr>
            <a:xfrm>
              <a:off x="6657557" y="1620255"/>
              <a:ext cx="911927" cy="911927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94" name="Oval 13">
              <a:extLst>
                <a:ext uri="{FF2B5EF4-FFF2-40B4-BE49-F238E27FC236}">
                  <a16:creationId xmlns:a16="http://schemas.microsoft.com/office/drawing/2014/main" id="{BAFDA86B-2852-55D8-E25D-6BAA04E6A8C6}"/>
                </a:ext>
              </a:extLst>
            </p:cNvPr>
            <p:cNvSpPr/>
            <p:nvPr/>
          </p:nvSpPr>
          <p:spPr>
            <a:xfrm>
              <a:off x="6733551" y="1696249"/>
              <a:ext cx="759939" cy="759939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ü"/>
              </a:pPr>
              <a:endParaRPr lang="ko-KR" altLang="en-US" sz="2700" dirty="0"/>
            </a:p>
          </p:txBody>
        </p:sp>
      </p:grpSp>
      <p:grpSp>
        <p:nvGrpSpPr>
          <p:cNvPr id="95" name="Group 11">
            <a:extLst>
              <a:ext uri="{FF2B5EF4-FFF2-40B4-BE49-F238E27FC236}">
                <a16:creationId xmlns:a16="http://schemas.microsoft.com/office/drawing/2014/main" id="{DE879365-D9FC-C27D-94F0-679098CD1D93}"/>
              </a:ext>
            </a:extLst>
          </p:cNvPr>
          <p:cNvGrpSpPr/>
          <p:nvPr/>
        </p:nvGrpSpPr>
        <p:grpSpPr>
          <a:xfrm>
            <a:off x="3163066" y="3014426"/>
            <a:ext cx="521978" cy="508785"/>
            <a:chOff x="6657557" y="1620255"/>
            <a:chExt cx="911927" cy="91192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6" name="Oval 12">
              <a:extLst>
                <a:ext uri="{FF2B5EF4-FFF2-40B4-BE49-F238E27FC236}">
                  <a16:creationId xmlns:a16="http://schemas.microsoft.com/office/drawing/2014/main" id="{5688F81D-5A07-01AB-5AC2-45ED0C715B35}"/>
                </a:ext>
              </a:extLst>
            </p:cNvPr>
            <p:cNvSpPr/>
            <p:nvPr/>
          </p:nvSpPr>
          <p:spPr>
            <a:xfrm>
              <a:off x="6657557" y="1620255"/>
              <a:ext cx="911927" cy="911927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97" name="Oval 13">
              <a:extLst>
                <a:ext uri="{FF2B5EF4-FFF2-40B4-BE49-F238E27FC236}">
                  <a16:creationId xmlns:a16="http://schemas.microsoft.com/office/drawing/2014/main" id="{885AE9B2-58E4-09EE-ACCA-B5A440768938}"/>
                </a:ext>
              </a:extLst>
            </p:cNvPr>
            <p:cNvSpPr/>
            <p:nvPr/>
          </p:nvSpPr>
          <p:spPr>
            <a:xfrm>
              <a:off x="6733551" y="1696249"/>
              <a:ext cx="759939" cy="759939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ü"/>
              </a:pPr>
              <a:endParaRPr lang="ko-KR" altLang="en-US" sz="2700" dirty="0"/>
            </a:p>
          </p:txBody>
        </p:sp>
      </p:grpSp>
      <p:grpSp>
        <p:nvGrpSpPr>
          <p:cNvPr id="98" name="Group 11">
            <a:extLst>
              <a:ext uri="{FF2B5EF4-FFF2-40B4-BE49-F238E27FC236}">
                <a16:creationId xmlns:a16="http://schemas.microsoft.com/office/drawing/2014/main" id="{8326BEA7-5A29-053E-1FC6-6BEEE70E9E28}"/>
              </a:ext>
            </a:extLst>
          </p:cNvPr>
          <p:cNvGrpSpPr/>
          <p:nvPr/>
        </p:nvGrpSpPr>
        <p:grpSpPr>
          <a:xfrm>
            <a:off x="3172259" y="4129679"/>
            <a:ext cx="521978" cy="508785"/>
            <a:chOff x="6657557" y="1620255"/>
            <a:chExt cx="911927" cy="91192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9" name="Oval 12">
              <a:extLst>
                <a:ext uri="{FF2B5EF4-FFF2-40B4-BE49-F238E27FC236}">
                  <a16:creationId xmlns:a16="http://schemas.microsoft.com/office/drawing/2014/main" id="{436A00BC-7618-9817-61E2-B1EC80C51B26}"/>
                </a:ext>
              </a:extLst>
            </p:cNvPr>
            <p:cNvSpPr/>
            <p:nvPr/>
          </p:nvSpPr>
          <p:spPr>
            <a:xfrm>
              <a:off x="6657557" y="1620255"/>
              <a:ext cx="911927" cy="911927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00" name="Oval 13">
              <a:extLst>
                <a:ext uri="{FF2B5EF4-FFF2-40B4-BE49-F238E27FC236}">
                  <a16:creationId xmlns:a16="http://schemas.microsoft.com/office/drawing/2014/main" id="{11B07475-7C24-84B2-6F3E-5044F0B4738C}"/>
                </a:ext>
              </a:extLst>
            </p:cNvPr>
            <p:cNvSpPr/>
            <p:nvPr/>
          </p:nvSpPr>
          <p:spPr>
            <a:xfrm>
              <a:off x="6733551" y="1696249"/>
              <a:ext cx="759939" cy="759939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>
                <a:buFont typeface="Wingdings" panose="05000000000000000000" pitchFamily="2" charset="2"/>
                <a:buChar char="ü"/>
              </a:pPr>
              <a:endParaRPr lang="ko-KR" altLang="en-US" sz="2700" dirty="0"/>
            </a:p>
          </p:txBody>
        </p:sp>
      </p:grp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CFD8121B-74E6-B68B-6768-943EC5EFBA5E}"/>
              </a:ext>
            </a:extLst>
          </p:cNvPr>
          <p:cNvCxnSpPr>
            <a:cxnSpLocks/>
            <a:endCxn id="94" idx="2"/>
          </p:cNvCxnSpPr>
          <p:nvPr/>
        </p:nvCxnSpPr>
        <p:spPr>
          <a:xfrm flipV="1">
            <a:off x="2212073" y="2274201"/>
            <a:ext cx="994745" cy="22450"/>
          </a:xfrm>
          <a:prstGeom prst="line">
            <a:avLst/>
          </a:prstGeom>
          <a:ln w="19050">
            <a:solidFill>
              <a:srgbClr val="A9D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7">
            <a:extLst>
              <a:ext uri="{FF2B5EF4-FFF2-40B4-BE49-F238E27FC236}">
                <a16:creationId xmlns:a16="http://schemas.microsoft.com/office/drawing/2014/main" id="{E7D9C9E4-4895-45B8-3614-2C511C55B32B}"/>
              </a:ext>
            </a:extLst>
          </p:cNvPr>
          <p:cNvSpPr/>
          <p:nvPr/>
        </p:nvSpPr>
        <p:spPr>
          <a:xfrm>
            <a:off x="3298873" y="1151810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3" name="Oval 7">
            <a:extLst>
              <a:ext uri="{FF2B5EF4-FFF2-40B4-BE49-F238E27FC236}">
                <a16:creationId xmlns:a16="http://schemas.microsoft.com/office/drawing/2014/main" id="{2B16FA9C-7B8A-91CA-F3D8-7EE1604C404B}"/>
              </a:ext>
            </a:extLst>
          </p:cNvPr>
          <p:cNvSpPr/>
          <p:nvPr/>
        </p:nvSpPr>
        <p:spPr>
          <a:xfrm>
            <a:off x="3292987" y="2128882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4" name="Oval 7">
            <a:extLst>
              <a:ext uri="{FF2B5EF4-FFF2-40B4-BE49-F238E27FC236}">
                <a16:creationId xmlns:a16="http://schemas.microsoft.com/office/drawing/2014/main" id="{3FA19DBC-A400-D047-EE38-63796BCC2E43}"/>
              </a:ext>
            </a:extLst>
          </p:cNvPr>
          <p:cNvSpPr/>
          <p:nvPr/>
        </p:nvSpPr>
        <p:spPr>
          <a:xfrm>
            <a:off x="3292988" y="3148968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5" name="Oval 7">
            <a:extLst>
              <a:ext uri="{FF2B5EF4-FFF2-40B4-BE49-F238E27FC236}">
                <a16:creationId xmlns:a16="http://schemas.microsoft.com/office/drawing/2014/main" id="{DCD55935-D48F-C880-1722-86C1565FD176}"/>
              </a:ext>
            </a:extLst>
          </p:cNvPr>
          <p:cNvSpPr/>
          <p:nvPr/>
        </p:nvSpPr>
        <p:spPr>
          <a:xfrm>
            <a:off x="3300524" y="4246962"/>
            <a:ext cx="271705" cy="263921"/>
          </a:xfrm>
          <a:prstGeom prst="ellipse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" name="Прямоугольник 2"/>
          <p:cNvSpPr/>
          <p:nvPr/>
        </p:nvSpPr>
        <p:spPr>
          <a:xfrm>
            <a:off x="4141242" y="813582"/>
            <a:ext cx="779188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целях предоставления социальных выплат на приобретение (строительство) жилья из бюджета города направлено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14,1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Получили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реализовали свидетельство 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ru-RU" sz="2000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семьи.</a:t>
            </a:r>
            <a:endParaRPr lang="ru-RU" sz="2000" b="1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4141242" y="1854466"/>
            <a:ext cx="77910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Приобретена двухкомнатная квартира 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многодетной семьи с ребенком инвалидом 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сумму –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7,9</a:t>
            </a:r>
            <a:r>
              <a:rPr lang="ru-RU" sz="20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руб.</a:t>
            </a:r>
            <a:endParaRPr lang="ru-RU" sz="2400" b="1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4141242" y="2582261"/>
            <a:ext cx="779175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рамках проведения мероприятия по расселению аварийного жилищного фонда на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приобретение трех жилых помещений</a:t>
            </a:r>
            <a:r>
              <a:rPr lang="ru-RU" sz="24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бюджета направлено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15,7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400" b="1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4141242" y="4424466"/>
            <a:ext cx="778528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Обеспечение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мероприятий по ремонту помещений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400" b="1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141242" y="3679388"/>
            <a:ext cx="77910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Снос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ранее расселенных аварийных домов по адресам: </a:t>
            </a:r>
            <a:endParaRPr lang="ru-RU" sz="1600" dirty="0" smtClean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г.Гатчина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ул. Глинки 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д.10 и  </a:t>
            </a:r>
            <a:r>
              <a:rPr lang="ru-RU" sz="1600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г.Гатчина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 err="1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ул.Киевская</a:t>
            </a:r>
            <a:r>
              <a:rPr lang="ru-RU" sz="1600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д.96.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1,3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err="1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endParaRPr lang="ru-RU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5248927" y="4933720"/>
            <a:ext cx="68537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стимулирование </a:t>
            </a: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экономической активности» расходы за </a:t>
            </a: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2024 </a:t>
            </a: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 составили </a:t>
            </a:r>
            <a:r>
              <a:rPr 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4,8 </a:t>
            </a:r>
            <a:r>
              <a:rPr lang="ru-RU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11" name="Пятиугольник 110"/>
          <p:cNvSpPr/>
          <p:nvPr/>
        </p:nvSpPr>
        <p:spPr>
          <a:xfrm>
            <a:off x="2079905" y="4983689"/>
            <a:ext cx="3240359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 АКТИВНОСТЬ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4141242" y="5779631"/>
            <a:ext cx="1738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 </a:t>
            </a:r>
            <a:r>
              <a:rPr lang="ru-RU" sz="2000" b="1" dirty="0" err="1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2756116" y="6104220"/>
            <a:ext cx="4347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Предоставление субсидии Фонду поддержки малого и среднего предпринимательства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7549182" y="6103234"/>
            <a:ext cx="4392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Мероприятия в области градостроительной деятельности и архитектуры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7460" y="5788084"/>
            <a:ext cx="4464495" cy="930215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Скругленный прямоугольник 163"/>
          <p:cNvSpPr/>
          <p:nvPr/>
        </p:nvSpPr>
        <p:spPr>
          <a:xfrm>
            <a:off x="7439822" y="5788085"/>
            <a:ext cx="4464495" cy="930215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802787" y="5793997"/>
            <a:ext cx="1738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2,4 </a:t>
            </a:r>
            <a:r>
              <a:rPr lang="ru-RU" sz="2000" b="1" dirty="0" err="1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2000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50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16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24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gtn-pravda.ru/static/2024/09/jun4.jpg.c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07" y="4542556"/>
            <a:ext cx="2253985" cy="169048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gtn-pravda.ru/static/2024/04/marienburg.jpg.c990x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20" y="2261803"/>
            <a:ext cx="2942159" cy="178397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583833" y="5527"/>
            <a:ext cx="7518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формирование </a:t>
            </a:r>
            <a:r>
              <a:rPr lang="ru-RU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комфортной городской среды </a:t>
            </a:r>
            <a:r>
              <a:rPr lang="ru-RU" sz="2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территории МО «Город Гатчина направлено – </a:t>
            </a:r>
          </a:p>
          <a:p>
            <a:pPr lvl="0" algn="ctr"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333,6 млн. руб.</a:t>
            </a:r>
            <a:endParaRPr lang="ru-RU" sz="2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gerb.png" descr="ger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Пятиугольник 76"/>
          <p:cNvSpPr/>
          <p:nvPr/>
        </p:nvSpPr>
        <p:spPr>
          <a:xfrm>
            <a:off x="1199457" y="176791"/>
            <a:ext cx="3384375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КОМФОРТНАЯ ГОРОДСКАЯ СРЕДА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303912" y="1022804"/>
            <a:ext cx="6484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2024 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 благоустроенно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общественные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территории</a:t>
            </a:r>
            <a:endParaRPr lang="ru-RU" dirty="0">
              <a:solidFill>
                <a:srgbClr val="5F44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739" y="1525212"/>
            <a:ext cx="2076087" cy="155814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721" y="985954"/>
            <a:ext cx="2230788" cy="167425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6" name="Прямоугольник: скругленные углы 17">
            <a:extLst>
              <a:ext uri="{FF2B5EF4-FFF2-40B4-BE49-F238E27FC236}">
                <a16:creationId xmlns:a16="http://schemas.microsoft.com/office/drawing/2014/main" id="{91677C4D-31CB-46E4-840F-FFB1E9F94DF3}"/>
              </a:ext>
            </a:extLst>
          </p:cNvPr>
          <p:cNvSpPr/>
          <p:nvPr/>
        </p:nvSpPr>
        <p:spPr>
          <a:xfrm>
            <a:off x="182517" y="2226570"/>
            <a:ext cx="2229243" cy="1325566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Полилиния: фигура 27">
            <a:extLst>
              <a:ext uri="{FF2B5EF4-FFF2-40B4-BE49-F238E27FC236}">
                <a16:creationId xmlns:a16="http://schemas.microsoft.com/office/drawing/2014/main" id="{DB3F5F77-901D-4B75-94D9-F00F782AFAD4}"/>
              </a:ext>
            </a:extLst>
          </p:cNvPr>
          <p:cNvSpPr/>
          <p:nvPr/>
        </p:nvSpPr>
        <p:spPr>
          <a:xfrm>
            <a:off x="419143" y="1481719"/>
            <a:ext cx="1850827" cy="1601637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C4A9327-38BB-4DF4-9F9E-0AE5F1EC6F2D}"/>
              </a:ext>
            </a:extLst>
          </p:cNvPr>
          <p:cNvSpPr txBox="1"/>
          <p:nvPr/>
        </p:nvSpPr>
        <p:spPr>
          <a:xfrm>
            <a:off x="264441" y="3071915"/>
            <a:ext cx="2186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47,6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млн.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214841-4BCD-4536-9F5B-4A8700FA0F48}"/>
              </a:ext>
            </a:extLst>
          </p:cNvPr>
          <p:cNvSpPr txBox="1"/>
          <p:nvPr/>
        </p:nvSpPr>
        <p:spPr>
          <a:xfrm>
            <a:off x="366478" y="1799478"/>
            <a:ext cx="18915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Мариенбург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17 тыс. м2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214841-4BCD-4536-9F5B-4A8700FA0F48}"/>
              </a:ext>
            </a:extLst>
          </p:cNvPr>
          <p:cNvSpPr txBox="1"/>
          <p:nvPr/>
        </p:nvSpPr>
        <p:spPr>
          <a:xfrm>
            <a:off x="2755385" y="4324388"/>
            <a:ext cx="291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Сквер «ЮНОСТЬ»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0" name="Picture 6" descr="https://orenburg.ru/upload/uf/15c/gorsred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60" y="3165298"/>
            <a:ext cx="1638931" cy="69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45830" y="1581177"/>
            <a:ext cx="4057874" cy="2092881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300" i="1" dirty="0" smtClean="0">
                <a:solidFill>
                  <a:srgbClr val="5F443F"/>
                </a:solidFill>
                <a:ea typeface="Cambria" panose="02040503050406030204" pitchFamily="18" charset="0"/>
              </a:rPr>
              <a:t>В </a:t>
            </a:r>
            <a:r>
              <a:rPr lang="ru-RU" sz="1300" i="1" dirty="0" err="1" smtClean="0">
                <a:solidFill>
                  <a:srgbClr val="5F443F"/>
                </a:solidFill>
                <a:ea typeface="Cambria" panose="02040503050406030204" pitchFamily="18" charset="0"/>
              </a:rPr>
              <a:t>мкр</a:t>
            </a:r>
            <a:r>
              <a:rPr lang="ru-RU" sz="1300" i="1" dirty="0" smtClean="0">
                <a:solidFill>
                  <a:srgbClr val="5F443F"/>
                </a:solidFill>
                <a:ea typeface="Cambria" panose="02040503050406030204" pitchFamily="18" charset="0"/>
              </a:rPr>
              <a:t>. </a:t>
            </a:r>
            <a:r>
              <a:rPr lang="ru-RU" sz="1300" i="1" dirty="0" err="1" smtClean="0">
                <a:solidFill>
                  <a:srgbClr val="5F443F"/>
                </a:solidFill>
                <a:ea typeface="Cambria" panose="02040503050406030204" pitchFamily="18" charset="0"/>
              </a:rPr>
              <a:t>Мариенбург</a:t>
            </a:r>
            <a:r>
              <a:rPr lang="ru-RU" sz="1300" i="1" dirty="0" smtClean="0">
                <a:solidFill>
                  <a:srgbClr val="5F443F"/>
                </a:solidFill>
                <a:ea typeface="Cambria" panose="02040503050406030204" pitchFamily="18" charset="0"/>
              </a:rPr>
              <a:t> создано </a:t>
            </a:r>
            <a:r>
              <a:rPr lang="ru-RU" sz="1300" i="1" dirty="0">
                <a:solidFill>
                  <a:srgbClr val="5F443F"/>
                </a:solidFill>
                <a:ea typeface="Cambria" panose="02040503050406030204" pitchFamily="18" charset="0"/>
              </a:rPr>
              <a:t>современное общественное пространство для всех жителей Гатчины, где можно будет отдохнуть, провести время с детьми. На территории установлена детская игровая площадка,  места для отдыха, большое разнообразие малых архитектурных форм, высажены деревья, а также организовано освещение территории и установлены камеры видеонаблюдения в рамках системы "Безопасный город".</a:t>
            </a:r>
          </a:p>
        </p:txBody>
      </p:sp>
      <p:pic>
        <p:nvPicPr>
          <p:cNvPr id="1034" name="Picture 10" descr="https://sun9-58.userapi.com/impg/xvCiG6gDYbA2GFi-WpNXMYoNMVeBaz4Dp3o-ig/HHuy5BChyuE.jpg?size=1603x769&amp;quality=95&amp;sign=5b2f2d1f9773b5d124a6f813571c5710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47" y="4673463"/>
            <a:ext cx="4124105" cy="201028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: скругленные углы 17">
            <a:extLst>
              <a:ext uri="{FF2B5EF4-FFF2-40B4-BE49-F238E27FC236}">
                <a16:creationId xmlns:a16="http://schemas.microsoft.com/office/drawing/2014/main" id="{91677C4D-31CB-46E4-840F-FFB1E9F94DF3}"/>
              </a:ext>
            </a:extLst>
          </p:cNvPr>
          <p:cNvSpPr/>
          <p:nvPr/>
        </p:nvSpPr>
        <p:spPr>
          <a:xfrm>
            <a:off x="183415" y="5165315"/>
            <a:ext cx="2229243" cy="1325566"/>
          </a:xfrm>
          <a:prstGeom prst="roundRect">
            <a:avLst>
              <a:gd name="adj" fmla="val 902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39700" stA="50000" endPos="18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Полилиния: фигура 27">
            <a:extLst>
              <a:ext uri="{FF2B5EF4-FFF2-40B4-BE49-F238E27FC236}">
                <a16:creationId xmlns:a16="http://schemas.microsoft.com/office/drawing/2014/main" id="{DB3F5F77-901D-4B75-94D9-F00F782AFAD4}"/>
              </a:ext>
            </a:extLst>
          </p:cNvPr>
          <p:cNvSpPr/>
          <p:nvPr/>
        </p:nvSpPr>
        <p:spPr>
          <a:xfrm>
            <a:off x="420041" y="4420464"/>
            <a:ext cx="1850827" cy="1601637"/>
          </a:xfrm>
          <a:custGeom>
            <a:avLst/>
            <a:gdLst>
              <a:gd name="connsiteX0" fmla="*/ 126032 w 1670466"/>
              <a:gd name="connsiteY0" fmla="*/ 0 h 2408774"/>
              <a:gd name="connsiteX1" fmla="*/ 1559102 w 1670466"/>
              <a:gd name="connsiteY1" fmla="*/ 95323 h 2408774"/>
              <a:gd name="connsiteX2" fmla="*/ 1559102 w 1670466"/>
              <a:gd name="connsiteY2" fmla="*/ 99557 h 2408774"/>
              <a:gd name="connsiteX3" fmla="*/ 1577206 w 1670466"/>
              <a:gd name="connsiteY3" fmla="*/ 102336 h 2408774"/>
              <a:gd name="connsiteX4" fmla="*/ 1670466 w 1670466"/>
              <a:gd name="connsiteY4" fmla="*/ 209306 h 2408774"/>
              <a:gd name="connsiteX5" fmla="*/ 1670466 w 1670466"/>
              <a:gd name="connsiteY5" fmla="*/ 249912 h 2408774"/>
              <a:gd name="connsiteX6" fmla="*/ 1670466 w 1670466"/>
              <a:gd name="connsiteY6" fmla="*/ 1940076 h 2408774"/>
              <a:gd name="connsiteX7" fmla="*/ 1670466 w 1670466"/>
              <a:gd name="connsiteY7" fmla="*/ 2037381 h 2408774"/>
              <a:gd name="connsiteX8" fmla="*/ 1517769 w 1670466"/>
              <a:gd name="connsiteY8" fmla="*/ 2153474 h 2408774"/>
              <a:gd name="connsiteX9" fmla="*/ 636240 w 1670466"/>
              <a:gd name="connsiteY9" fmla="*/ 2153474 h 2408774"/>
              <a:gd name="connsiteX10" fmla="*/ 432000 w 1670466"/>
              <a:gd name="connsiteY10" fmla="*/ 2408774 h 2408774"/>
              <a:gd name="connsiteX11" fmla="*/ 227760 w 1670466"/>
              <a:gd name="connsiteY11" fmla="*/ 2153474 h 2408774"/>
              <a:gd name="connsiteX12" fmla="*/ 152697 w 1670466"/>
              <a:gd name="connsiteY12" fmla="*/ 2153474 h 2408774"/>
              <a:gd name="connsiteX13" fmla="*/ 0 w 1670466"/>
              <a:gd name="connsiteY13" fmla="*/ 2037381 h 2408774"/>
              <a:gd name="connsiteX14" fmla="*/ 0 w 1670466"/>
              <a:gd name="connsiteY14" fmla="*/ 1940076 h 2408774"/>
              <a:gd name="connsiteX15" fmla="*/ 0 w 1670466"/>
              <a:gd name="connsiteY15" fmla="*/ 209306 h 2408774"/>
              <a:gd name="connsiteX16" fmla="*/ 0 w 1670466"/>
              <a:gd name="connsiteY16" fmla="*/ 112000 h 2408774"/>
              <a:gd name="connsiteX17" fmla="*/ 93261 w 1670466"/>
              <a:gd name="connsiteY17" fmla="*/ 5031 h 240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70466" h="2408774">
                <a:moveTo>
                  <a:pt x="126032" y="0"/>
                </a:moveTo>
                <a:lnTo>
                  <a:pt x="1559102" y="95323"/>
                </a:lnTo>
                <a:lnTo>
                  <a:pt x="1559102" y="99557"/>
                </a:lnTo>
                <a:lnTo>
                  <a:pt x="1577206" y="102336"/>
                </a:lnTo>
                <a:cubicBezTo>
                  <a:pt x="1632012" y="119960"/>
                  <a:pt x="1670466" y="161218"/>
                  <a:pt x="1670466" y="209306"/>
                </a:cubicBezTo>
                <a:lnTo>
                  <a:pt x="1670466" y="249912"/>
                </a:lnTo>
                <a:lnTo>
                  <a:pt x="1670466" y="1940076"/>
                </a:lnTo>
                <a:lnTo>
                  <a:pt x="1670466" y="2037381"/>
                </a:lnTo>
                <a:cubicBezTo>
                  <a:pt x="1670466" y="2101498"/>
                  <a:pt x="1602102" y="2153474"/>
                  <a:pt x="1517769" y="2153474"/>
                </a:cubicBezTo>
                <a:lnTo>
                  <a:pt x="636240" y="2153474"/>
                </a:lnTo>
                <a:lnTo>
                  <a:pt x="432000" y="2408774"/>
                </a:lnTo>
                <a:lnTo>
                  <a:pt x="227760" y="2153474"/>
                </a:lnTo>
                <a:lnTo>
                  <a:pt x="152697" y="2153474"/>
                </a:lnTo>
                <a:cubicBezTo>
                  <a:pt x="68365" y="2153474"/>
                  <a:pt x="0" y="2101498"/>
                  <a:pt x="0" y="2037381"/>
                </a:cubicBezTo>
                <a:lnTo>
                  <a:pt x="0" y="1940076"/>
                </a:lnTo>
                <a:lnTo>
                  <a:pt x="0" y="209306"/>
                </a:lnTo>
                <a:lnTo>
                  <a:pt x="0" y="112000"/>
                </a:lnTo>
                <a:cubicBezTo>
                  <a:pt x="0" y="63913"/>
                  <a:pt x="38455" y="22654"/>
                  <a:pt x="93261" y="50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214841-4BCD-4536-9F5B-4A8700FA0F48}"/>
              </a:ext>
            </a:extLst>
          </p:cNvPr>
          <p:cNvSpPr txBox="1"/>
          <p:nvPr/>
        </p:nvSpPr>
        <p:spPr>
          <a:xfrm>
            <a:off x="314289" y="4509054"/>
            <a:ext cx="20605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«Ансамбль госпитального городка» </a:t>
            </a:r>
          </a:p>
          <a:p>
            <a:pPr lvl="0"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– 15 тыс. м2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C4A9327-38BB-4DF4-9F9E-0AE5F1EC6F2D}"/>
              </a:ext>
            </a:extLst>
          </p:cNvPr>
          <p:cNvSpPr txBox="1"/>
          <p:nvPr/>
        </p:nvSpPr>
        <p:spPr>
          <a:xfrm>
            <a:off x="182518" y="5979573"/>
            <a:ext cx="2327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266,9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млн. руб.</a:t>
            </a:r>
          </a:p>
        </p:txBody>
      </p:sp>
      <p:pic>
        <p:nvPicPr>
          <p:cNvPr id="1036" name="Picture 12" descr="В Гатчине после реконструкции открылся сквер «Юность». - 97383868664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9223" y="4169457"/>
            <a:ext cx="1741306" cy="174130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21158" y="3990702"/>
            <a:ext cx="2881551" cy="2693045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300" i="1" dirty="0">
                <a:solidFill>
                  <a:srgbClr val="5F443F"/>
                </a:solidFill>
                <a:ea typeface="Cambria" panose="02040503050406030204" pitchFamily="18" charset="0"/>
              </a:rPr>
              <a:t>Хотя территория является объектом культурного наследия, </a:t>
            </a:r>
            <a:r>
              <a:rPr lang="ru-RU" sz="1300" i="1" dirty="0" smtClean="0">
                <a:solidFill>
                  <a:srgbClr val="5F443F"/>
                </a:solidFill>
                <a:ea typeface="Cambria" panose="02040503050406030204" pitchFamily="18" charset="0"/>
              </a:rPr>
              <a:t>результат </a:t>
            </a:r>
            <a:r>
              <a:rPr lang="ru-RU" sz="1300" i="1" dirty="0">
                <a:solidFill>
                  <a:srgbClr val="5F443F"/>
                </a:solidFill>
                <a:ea typeface="Cambria" panose="02040503050406030204" pitchFamily="18" charset="0"/>
              </a:rPr>
              <a:t>впечатляет. Все элементы сквера воспроизводят контуры объекта культурного наследия федерального значения «Ансамбль госпитального городка» XVIII–XIX веков. Прогуливаясь по новым тропинкам общественного пространства, жители и гости Гатчины могут представить, как это место выглядело столетиями ранее.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29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17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91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1158" y="857232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3963" y="45763"/>
            <a:ext cx="8031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СПАСИБО ЗА ВНИМАНИЕ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66296" y="970582"/>
            <a:ext cx="10974584" cy="11606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Отчет об исполнении бюджета на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2024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год подготовлен коллективом Комитета Финансов Гатчинского муниципального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округа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Ленинградской области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под 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руководством председателя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Комитета финансов Л.И. Ореховой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55574" y="2244573"/>
            <a:ext cx="11934585" cy="128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Официальный сайт Администрации Гатчинского муниципального </a:t>
            </a:r>
            <a:r>
              <a:rPr lang="ru-RU" altLang="ru-RU" sz="1700" dirty="0" smtClean="0">
                <a:solidFill>
                  <a:srgbClr val="4F81BD">
                    <a:lumMod val="75000"/>
                  </a:srgbClr>
                </a:solidFill>
              </a:rPr>
              <a:t>округа </a:t>
            </a: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– </a:t>
            </a:r>
            <a:r>
              <a:rPr lang="en-US" altLang="ru-RU" sz="1700" dirty="0">
                <a:solidFill>
                  <a:schemeClr val="accent1">
                    <a:lumMod val="50000"/>
                  </a:schemeClr>
                </a:solidFill>
              </a:rPr>
              <a:t>http://gmolo.ru/</a:t>
            </a:r>
            <a:endParaRPr lang="ru-RU" altLang="ru-RU" sz="17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Официальный сайт Комитета финансов Гатчинского муниципального </a:t>
            </a:r>
            <a:r>
              <a:rPr lang="ru-RU" altLang="ru-RU" sz="1700" dirty="0" smtClean="0">
                <a:solidFill>
                  <a:srgbClr val="4F81BD">
                    <a:lumMod val="75000"/>
                  </a:srgbClr>
                </a:solidFill>
              </a:rPr>
              <a:t>округа </a:t>
            </a: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- </a:t>
            </a:r>
            <a:r>
              <a:rPr lang="en-US" altLang="ru-RU" sz="1700" dirty="0">
                <a:solidFill>
                  <a:schemeClr val="accent1">
                    <a:lumMod val="50000"/>
                  </a:schemeClr>
                </a:solidFill>
              </a:rPr>
              <a:t>http://gmolo.ru/activity/finance/</a:t>
            </a:r>
            <a:endParaRPr lang="ru-RU" altLang="ru-RU" sz="1700" dirty="0">
              <a:solidFill>
                <a:schemeClr val="accent1">
                  <a:lumMod val="50000"/>
                </a:schemeClr>
              </a:solidFill>
            </a:endParaRPr>
          </a:p>
          <a:p>
            <a:pPr lvl="0">
              <a:spcBef>
                <a:spcPct val="0"/>
              </a:spcBef>
              <a:buNone/>
              <a:defRPr/>
            </a:pP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Официальная страница Комитета финансов Гатчинского муниципального </a:t>
            </a:r>
            <a:r>
              <a:rPr lang="ru-RU" altLang="ru-RU" sz="1700" dirty="0" smtClean="0">
                <a:solidFill>
                  <a:srgbClr val="4F81BD">
                    <a:lumMod val="75000"/>
                  </a:srgbClr>
                </a:solidFill>
              </a:rPr>
              <a:t>округа </a:t>
            </a:r>
            <a:r>
              <a:rPr lang="ru-RU" altLang="ru-RU" sz="1700" dirty="0" err="1">
                <a:solidFill>
                  <a:srgbClr val="4F81BD">
                    <a:lumMod val="75000"/>
                  </a:srgbClr>
                </a:solidFill>
              </a:rPr>
              <a:t>вКонтакте</a:t>
            </a: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ru-RU" altLang="ru-RU" sz="17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altLang="ru-RU" sz="1700" dirty="0">
                <a:solidFill>
                  <a:schemeClr val="accent1">
                    <a:lumMod val="50000"/>
                  </a:schemeClr>
                </a:solidFill>
              </a:rPr>
              <a:t>https://vk.com/public217466659</a:t>
            </a:r>
            <a:endParaRPr lang="ru-RU" altLang="ru-RU" sz="1700" dirty="0">
              <a:solidFill>
                <a:schemeClr val="accent1">
                  <a:lumMod val="50000"/>
                </a:schemeClr>
              </a:solidFill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ru-RU" altLang="ru-RU" sz="1700" dirty="0">
                <a:solidFill>
                  <a:srgbClr val="4F81BD">
                    <a:lumMod val="75000"/>
                  </a:srgbClr>
                </a:solidFill>
              </a:rPr>
            </a:br>
            <a:endParaRPr lang="ru-RU" altLang="ru-RU" sz="17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50425" y="3347289"/>
            <a:ext cx="113776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По всем интересующим Вас вопросам, связанным с бюджетом 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по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вопросам взаимодействия в сфере открытости и прозрачности бюджетных данных, а также для отзывов и предложений Вы можете обратиться в </a:t>
            </a:r>
            <a:endParaRPr kumimoji="0" lang="ru-RU" alt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Комитет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финансов Гатчинского </a:t>
            </a:r>
            <a:r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муниципального 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округа </a:t>
            </a: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по телефону</a:t>
            </a:r>
            <a:r>
              <a:rPr kumimoji="0" lang="ru-RU" alt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  <a:r>
              <a:rPr kumimoji="0" lang="ru-RU" alt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 (81371) 21-348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42361" y="4715714"/>
            <a:ext cx="7561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КОМИТЕТ ФИНАНСОВ ГАТЧИНСКОГО МУНИЦИПАЛЬНОГО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ОКРУГА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Адрес: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188300, Ленинградская область, г. Гатчина, ул. К. Маркса, д.44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Телефон: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(81371) 21-348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Факс: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(81371) 21-348, 98-658</a:t>
            </a:r>
          </a:p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u="sng" dirty="0">
                <a:solidFill>
                  <a:srgbClr val="4F81BD">
                    <a:lumMod val="75000"/>
                  </a:srgbClr>
                </a:solidFill>
              </a:rPr>
              <a:t>kf.gatchina@yandex.ru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344" y="6381328"/>
            <a:ext cx="90263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41464B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*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41464B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В слайдах использована информация с сайта «Гатчинская правда»: </a:t>
            </a:r>
            <a:r>
              <a:rPr kumimoji="0" lang="ru-RU" sz="1500" b="0" i="1" u="sng" strike="noStrike" kern="1200" cap="none" spc="0" normalizeH="0" baseline="0" noProof="0" dirty="0">
                <a:ln>
                  <a:noFill/>
                </a:ln>
                <a:solidFill>
                  <a:srgbClr val="852722"/>
                </a:solidFill>
                <a:effectLst/>
                <a:uLnTx/>
                <a:uFillTx/>
                <a:latin typeface="system-ui"/>
                <a:ea typeface="+mn-ea"/>
                <a:cs typeface="+mn-cs"/>
                <a:hlinkClick r:id="rId5"/>
              </a:rPr>
              <a:t>https://gtn-pravda.ru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srgbClr val="41464B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.</a:t>
            </a:r>
            <a:endParaRPr kumimoji="0" lang="ru-RU" sz="1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3NzYsMCkiPjx1c2UgeGxpbms6aHJlZj0iI3JiLTAiLz48L2c+CjxnIHRyYW5zZm9ybT0idHJhbnNsYXRlKDg3MywwKSI+PHVzZSB4bGluazpocmVmPSIjbGItMCIvPjwvZz4KPGcgdHJhbnNmb3JtPSJ0cmFuc2xhdGUoMTI2MSwwKSI+PHVzZSB4bGluazpocmVmPSIjcmItMCIvPjwvZz4KPGcgdHJhbnNmb3JtPSJ0cmFuc2xhdGUoMTM1OCwwKSI+PHVzZSB4bGluazpocmVmPSIjcmVjdC0wIi8+PC9nPgo8ZyB0cmFuc2Zvcm09InRyYW5zbGF0ZSgxNDU1LDApIj48dXNlIHhsaW5rOmhyZWY9IiNsYi0wIi8+PC9nPgo8ZyB0cmFuc2Zvcm09InRyYW5zbGF0ZSgxNTUyLDApIj48dXNlIHhsaW5rOmhyZWY9IiNuX3JiLTAiLz48L2c+CjxnIHRyYW5zZm9ybT0idHJhbnNsYXRlKDE2NDksMCkiPjx1c2UgeGxpbms6aHJlZj0iI2ItMCIvPjwvZz4KPGcgdHJhbnNmb3JtPSJ0cmFuc2xhdGUoMTg0MywwKSI+PHVzZSB4bGluazpocmVmPSIjZW1wdHktMCIvPjwvZz4KPGcgdHJhbnNmb3JtPSJ0cmFuc2xhdGUoMjIzMSwwKSI+PHVzZSB4bGluazpocmVmPSIjbl9yYi0wIi8+PC9nPgo8ZyB0cmFuc2Zvcm09InRyYW5zbGF0ZSgyMzI4LDApIj48dXNlIHhsaW5rOmhyZWY9IiNyYi0wIi8+PC9nPgo8ZyB0cmFuc2Zvcm09InRyYW5zbGF0ZSgyNDI1LDApIj48dXNlIHhsaW5rOmhyZWY9IiNyZWN0LTAiLz48L2c+CjxnIHRyYW5zZm9ybT0idHJhbnNsYXRlKDI1MjIsMCkiPjx1c2UgeGxpbms6aHJlZj0iI3JlY3QtMCIvPjwvZz4KPGcgdHJhbnNmb3JtPSJ0cmFuc2xhdGUoMjYxOSwwKSI+PHVzZSB4bGluazpocmVmPSIjcmVjdC0wIi8+PC9nPgo8ZyB0cmFuc2Zvcm09InRyYW5zbGF0ZSgyNzE2LDApIj48dXNlIHhsaW5rOmhyZWY9IiNsYi0wIi8+PC9nPgo8ZyB0cmFuc2Zvcm09InRyYW5zbGF0ZSgyOTEwLDApIj48dXNlIHhsaW5rOmhyZWY9IiNyYi0wIi8+PC9nPgo8ZyB0cmFuc2Zvcm09InRyYW5zbGF0ZSgzMDA3LDApIj48dXNlIHhsaW5rOmhyZWY9IiNyZWN0LTAiLz48L2c+CjxnIHRyYW5zZm9ybT0idHJhbnNsYXRlKDMxMDQsMCkiPjx1c2UgeGxpbms6aHJlZj0iI2xiLTAiLz48L2c+CjxnIHRyYW5zZm9ybT0idHJhbnNsYXRlKDc3Niw5NykiPjx1c2UgeGxpbms6aHJlZj0iI3JlY3QtMCIvPjwvZz4KPGcgdHJhbnNmb3JtPSJ0cmFuc2xhdGUoODczLDk3KSI+PHVzZSB4bGluazpocmVmPSIjcmVjdC0wIi8+PC9nPgo8ZyB0cmFuc2Zvcm09InRyYW5zbGF0ZSg5NzAsOTcpIj48dXNlIHhsaW5rOmhyZWY9IiNsYi0wIi8+PC9nPgo8ZyB0cmFuc2Zvcm09InRyYW5zbGF0ZSgxMjYxLDk3KSI+PHVzZSB4bGluazpocmVmPSIjdC0wIi8+PC9nPgo8ZyB0cmFuc2Zvcm09InRyYW5zbGF0ZSgxNDU1LDk3KSI+PHVzZSB4bGluazpocmVmPSIjcnQtMCIvPjwvZz4KPGcgdHJhbnNmb3JtPSJ0cmFuc2xhdGUoMTU1Miw5NykiPjx1c2UgeGxpbms6aHJlZj0iI3JlY3QtMCIvPjwvZz4KPGcgdHJhbnNmb3JtPSJ0cmFuc2xhdGUoMTY0OSw5NykiPjx1c2UgeGxpbms6aHJlZj0iI3JlY3QtMCIvPjwvZz4KPGcgdHJhbnNmb3JtPSJ0cmFuc2xhdGUoMTc0Niw5NykiPjx1c2UgeGxpbms6aHJlZj0iI2wtMCIvPjwvZz4KPGcgdHJhbnNmb3JtPSJ0cmFuc2xhdGUoMjAzNyw5NykiPjx1c2UgeGxpbms6aHJlZj0iI3ItMCIvPjwvZz4KPGcgdHJhbnNmb3JtPSJ0cmFuc2xhdGUoMjEzNCw5NykiPjx1c2UgeGxpbms6aHJlZj0iI3JlY3QtMCIvPjwvZz4KPGcgdHJhbnNmb3JtPSJ0cmFuc2xhdGUoMjIzMSw5NykiPjx1c2UgeGxpbms6aHJlZj0iI3JlY3QtMCIvPjwvZz4KPGcgdHJhbnNmb3JtPSJ0cmFuc2xhdGUoMjMyOCw5NykiPjx1c2UgeGxpbms6aHJlZj0iI3JlY3QtMCIvPjwvZz4KPGcgdHJhbnNmb3JtPSJ0cmFuc2xhdGUoMjQyNSw5NykiPjx1c2UgeGxpbms6aHJlZj0iI3JlY3QtMCIvPjwvZz4KPGcgdHJhbnNmb3JtPSJ0cmFuc2xhdGUoMjUyMiw5NykiPjx1c2UgeGxpbms6aHJlZj0iI3JlY3QtMCIvPjwvZz4KPGcgdHJhbnNmb3JtPSJ0cmFuc2xhdGUoMjYxOSw5NykiPjx1c2UgeGxpbms6aHJlZj0iI3JlY3QtMCIvPjwvZz4KPGcgdHJhbnNmb3JtPSJ0cmFuc2xhdGUoMjcxNiw5NykiPjx1c2UgeGxpbms6aHJlZj0iI3JlY3QtMCIvPjwvZz4KPGcgdHJhbnNmb3JtPSJ0cmFuc2xhdGUoMjkxMCw5NykiPjx1c2UgeGxpbms6aHJlZj0iI3QtMCIvPjwvZz4KPGcgdHJhbnNmb3JtPSJ0cmFuc2xhdGUoMzEwNCw5NykiPjx1c2UgeGxpbms6aHJlZj0iI3JlY3QtMCIvPjwvZz4KPGcgdHJhbnNmb3JtPSJ0cmFuc2xhdGUoNzc2LDE5NCkiPjx1c2UgeGxpbms6aHJlZj0iI3QtMCIvPjwvZz4KPGcgdHJhbnNmb3JtPSJ0cmFuc2xhdGUoOTcwLDE5NCkiPjx1c2UgeGxpbms6aHJlZj0iI3JlY3QtMCIvPjwvZz4KPGcgdHJhbnNmb3JtPSJ0cmFuc2xhdGUoMTA2NywxOTQpIj48dXNlIHhsaW5rOmhyZWY9IiNsLTAiLz48L2c+CjxnIHRyYW5zZm9ybT0idHJhbnNsYXRlKDEzNTgsMTk0KSI+PHVzZSB4bGluazpocmVmPSIjZW1wdHktMCIvPjwvZz4KPGcgdHJhbnNmb3JtPSJ0cmFuc2xhdGUoMTY0OSwxOTQpIj48dXNlIHhsaW5rOmhyZWY9IiNyZWN0LTAiLz48L2c+CjxnIHRyYW5zZm9ybT0idHJhbnNsYXRlKDE4NDMsMTk0KSI+PHVzZSB4bGluazpocmVmPSIjZW1wdHktMCIvPjwvZz4KPGcgdHJhbnNmb3JtPSJ0cmFuc2xhdGUoMjEzNCwxOTQpIj48dXNlIHhsaW5rOmhyZWY9IiN0LTAiLz48L2c+CjxnIHRyYW5zZm9ybT0idHJhbnNsYXRlKDI0MjUsMTk0KSI+PHVzZSB4bGluazpocmVmPSIjdC0wIi8+PC9nPgo8ZyB0cmFuc2Zvcm09InRyYW5zbGF0ZSgyNzE2LDE5NCkiPjx1c2UgeGxpbms6aHJlZj0iI3JlY3QtMCIvPjwvZz4KPGcgdHJhbnNmb3JtPSJ0cmFuc2xhdGUoMzAwNywxOTQpIj48dXNlIHhsaW5rOmhyZWY9IiNuX3JiLTAiLz48L2c+CjxnIHRyYW5zZm9ybT0idHJhbnNsYXRlKDMxMDQsMTk0KSI+PHVzZSB4bGluazpocmVmPSIjcmVjdC0wIi8+PC9nPgo8ZyB0cmFuc2Zvcm09InRyYW5zbGF0ZSg4NzMsMjkxKSI+PHVzZSB4bGluazpocmVmPSIjcmItMCIvPjwvZz4KPGcgdHJhbnNmb3JtPSJ0cmFuc2xhdGUoOTcwLDI5MSkiPjx1c2UgeGxpbms6aHJlZj0iI3JlY3QtMCIvPjwvZz4KPGcgdHJhbnNmb3JtPSJ0cmFuc2xhdGUoMTE2NCwyOTEpIj48dXNlIHhsaW5rOmhyZWY9IiNyLTAiLz48L2c+CjxnIHRyYW5zZm9ybT0idHJhbnNsYXRlKDEyNjEsMjkxKSI+PHVzZSB4bGluazpocmVmPSIjbGItMCIvPjwvZz4KPGcgdHJhbnNmb3JtPSJ0cmFuc2xhdGUoMTY0OSwyOTEpIj48dXNlIHhsaW5rOmhyZWY9IiNyZWN0LTAiLz48L2c+CjxnIHRyYW5zZm9ybT0idHJhbnNsYXRlKDE3NDYsMjkxKSI+PHVzZSB4bGluazpocmVmPSIjbGItMCIvPjwvZz4KPGcgdHJhbnNmb3JtPSJ0cmFuc2xhdGUoMTk0MCwyOTEpIj48dXNlIHhsaW5rOmhyZWY9IiNyYi0wIi8+PC9nPgo8ZyB0cmFuc2Zvcm09InRyYW5zbGF0ZSgyMDM3LDI5MSkiPjx1c2UgeGxpbms6aHJlZj0iI2wtMCIvPjwvZz4KPGcgdHJhbnNmb3JtPSJ0cmFuc2xhdGUoMjIzMSwyOTEpIj48dXNlIHhsaW5rOmhyZWY9IiNlbXB0eS0wIi8+PC9nPgo8ZyB0cmFuc2Zvcm09InRyYW5zbGF0ZSgyNTIyLDI5MSkiPjx1c2UgeGxpbms6aHJlZj0iI3ItMCIvPjwvZz4KPGcgdHJhbnNmb3JtPSJ0cmFuc2xhdGUoMjYxOSwyOTEpIj48dXNlIHhsaW5rOmhyZWY9IiNyZWN0LTAiLz48L2c+CjxnIHRyYW5zZm9ybT0idHJhbnNsYXRlKDI3MTYsMjkxKSI+PHVzZSB4bGluazpocmVmPSIjcmVjdC0wIi8+PC9nPgo8ZyB0cmFuc2Zvcm09InRyYW5zbGF0ZSgyOTEwLDI5MSkiPjx1c2UgeGxpbms6aHJlZj0iI3ItMCIvPjwvZz4KPGcgdHJhbnNmb3JtPSJ0cmFuc2xhdGUoMzAwNywyOTEpIj48dXNlIHhsaW5rOmhyZWY9IiNyZWN0LTAiLz48L2c+CjxnIHRyYW5zZm9ybT0idHJhbnNsYXRlKDMxMDQsMjkxKSI+PHVzZSB4bGluazpocmVmPSIjbHQtMCIvPjwvZz4KPGcgdHJhbnNmb3JtPSJ0cmFuc2xhdGUoNzc2LDM4OCkiPjx1c2UgeGxpbms6aHJlZj0iI25fcmItMCIvPjwvZz4KPGcgdHJhbnNmb3JtPSJ0cmFuc2xhdGUoODczLDM4OCkiPjx1c2UgeGxpbms6aHJlZj0iI3JlY3QtMCIvPjwvZz4KPGcgdHJhbnNmb3JtPSJ0cmFuc2xhdGUoOTcwLDM4OCkiPjx1c2UgeGxpbms6aHJlZj0iI3JlY3QtMCIvPjwvZz4KPGcgdHJhbnNmb3JtPSJ0cmFuc2xhdGUoMTA2NywzODgpIj48dXNlIHhsaW5rOmhyZWY9IiNsLTAiLz48L2c+CjxnIHRyYW5zZm9ybT0idHJhbnNsYXRlKDEyNjEsMzg4KSI+PHVzZSB4bGluazpocmVmPSIjcmVjdC0wIi8+PC9nPgo8ZyB0cmFuc2Zvcm09InRyYW5zbGF0ZSgxMzU4LDM4OCkiPjx1c2UgeGxpbms6aHJlZj0iI3JlY3QtMCIvPjwvZz4KPGcgdHJhbnNmb3JtPSJ0cmFuc2xhdGUoMTQ1NSwzODgpIj48dXNlIHhsaW5rOmhyZWY9IiNsYi0wIi8+PC9nPgo8ZyB0cmFuc2Zvcm09InRyYW5zbGF0ZSgxNjQ5LDM4OCkiPjx1c2UgeGxpbms6aHJlZj0iI3J0LTAiLz48L2c+CjxnIHRyYW5zZm9ybT0idHJhbnNsYXRlKDE3NDYsMzg4KSI+PHVzZSB4bGluazpocmVmPSIjbHQtMCIvPjwvZz4KPGcgdHJhbnNmb3JtPSJ0cmFuc2xhdGUoMTg0MywzODgpIj48dXNlIHhsaW5rOmhyZWY9IiNuX3JiLTAiLz48L2c+CjxnIHRyYW5zZm9ybT0idHJhbnNsYXRlKDE5NDAsMzg4KSI+PHVzZSB4bGluazpocmVmPSIjcmVjdC0wIi8+PC9nPgo8ZyB0cmFuc2Zvcm09InRyYW5zbGF0ZSgyMDM3LDM4OCkiPjx1c2UgeGxpbms6aHJlZj0iI25fcmItMCIvPjwvZz4KPGcgdHJhbnNmb3JtPSJ0cmFuc2xhdGUoMjEzNCwzODgpIj48dXNlIHhsaW5rOmhyZWY9IiNiLTAiLz48L2c+CjxnIHRyYW5zZm9ybT0idHJhbnNsYXRlKDIzMjgsMzg4KSI+PHVzZSB4bGluazpocmVmPSIjbl9yYi0wIi8+PC9nPgo8ZyB0cmFuc2Zvcm09InRyYW5zbGF0ZSgyNDI1LDM4OCkiPjx1c2UgeGxpbms6aHJlZj0iI2ItMCIvPjwvZz4KPGcgdHJhbnNmb3JtPSJ0cmFuc2xhdGUoMjcxNiwzODgpIj48dXNlIHhsaW5rOmhyZWY9IiNyZWN0LTAiLz48L2c+CjxnIHRyYW5zZm9ybT0idHJhbnNsYXRlKDI4MTMsMzg4KSI+PHVzZSB4bGluazpocmVmPSIjbGItMCIvPjwvZz4KPGcgdHJhbnNmb3JtPSJ0cmFuc2xhdGUoMzAwNywzODgpIj48dXNlIHhsaW5rOmhyZWY9IiN0LTAiLz48L2c+CjxnIHRyYW5zZm9ybT0idHJhbnNsYXRlKDc3Niw0ODUpIj48dXNlIHhsaW5rOmhyZWY9IiNyYi0wIi8+PC9nPgo8ZyB0cmFuc2Zvcm09InRyYW5zbGF0ZSg4NzMsNDg1KSI+PHVzZSB4bGluazpocmVmPSIjbHQtMCIvPjwvZz4KPGcgdHJhbnNmb3JtPSJ0cmFuc2xhdGUoMTI2MSw0ODUpIj48dXNlIHhsaW5rOmhyZWY9IiNydC0wIi8+PC9nPgo8ZyB0cmFuc2Zvcm09InRyYW5zbGF0ZSgxMzU4LDQ4NSkiPjx1c2UgeGxpbms6aHJlZj0iI3JlY3QtMCIvPjwvZz4KPGcgdHJhbnNmb3JtPSJ0cmFuc2xhdGUoMTQ1NSw0ODUpIj48dXNlIHhsaW5rOmhyZWY9IiNyZWN0LTAiLz48L2c+CjxnIHRyYW5zZm9ybT0idHJhbnNsYXRlKDE1NTIsNDg1KSI+PHVzZSB4bGluazpocmVmPSIjbGItMCIvPjwvZz4KPGcgdHJhbnNmb3JtPSJ0cmFuc2xhdGUoMTg0Myw0ODUpIj48dXNlIHhsaW5rOmhyZWY9IiNyLTAiLz48L2c+CjxnIHRyYW5zZm9ybT0idHJhbnNsYXRlKDE5NDAsNDg1KSI+PHVzZSB4bGluazpocmVmPSIjcmVjdC0wIi8+PC9nPgo8ZyB0cmFuc2Zvcm09InRyYW5zbGF0ZSgyMDM3LDQ4NSkiPjx1c2UgeGxpbms6aHJlZj0iI3JlY3QtMCIvPjwvZz4KPGcgdHJhbnNmb3JtPSJ0cmFuc2xhdGUoMjEzNCw0ODUpIj48dXNlIHhsaW5rOmhyZWY9IiNyZWN0LTAiLz48L2c+CjxnIHRyYW5zZm9ybT0idHJhbnNsYXRlKDIyMzEsNDg1KSI+PHVzZSB4bGluazpocmVmPSIjcmVjdC0wIi8+PC9nPgo8ZyB0cmFuc2Zvcm09InRyYW5zbGF0ZSgyMzI4LDQ4NSkiPjx1c2UgeGxpbms6aHJlZj0iI3JlY3QtMCIvPjwvZz4KPGcgdHJhbnNmb3JtPSJ0cmFuc2xhdGUoMjQyNSw0ODUpIj48dXNlIHhsaW5rOmhyZWY9IiNyZWN0LTAiLz48L2c+CjxnIHRyYW5zZm9ybT0idHJhbnNsYXRlKDI1MjIsNDg1KSI+PHVzZSB4bGluazpocmVmPSIjcmVjdC0wIi8+PC9nPgo8ZyB0cmFuc2Zvcm09InRyYW5zbGF0ZSgyNjE5LDQ4NSkiPjx1c2UgeGxpbms6aHJlZj0iI3JlY3QtMCIvPjwvZz4KPGcgdHJhbnNmb3JtPSJ0cmFuc2xhdGUoMjcxNiw0ODUpIj48dXNlIHhsaW5rOmhyZWY9IiNyZWN0LTAiLz48L2c+CjxnIHRyYW5zZm9ybT0idHJhbnNsYXRlKDI4MTMsNDg1KSI+PHVzZSB4bGluazpocmVmPSIjcmVjdC0wIi8+PC9nPgo8ZyB0cmFuc2Zvcm09InRyYW5zbGF0ZSgyOTEwLDQ4NSkiPjx1c2UgeGxpbms6aHJlZj0iI2xiLTAiLz48L2c+CjxnIHRyYW5zZm9ybT0idHJhbnNsYXRlKDc3Niw1ODIpIj48dXNlIHhsaW5rOmhyZWY9IiNyZWN0LTAiLz48L2c+CjxnIHRyYW5zZm9ybT0idHJhbnNsYXRlKDk3MCw1ODIpIj48dXNlIHhsaW5rOmhyZWY9IiNiLTAiLz48L2c+CjxnIHRyYW5zZm9ybT0idHJhbnNsYXRlKDExNjQsNTgyKSI+PHVzZSB4bGluazpocmVmPSIjZW1wdHktMCIvPjwvZz4KPGcgdHJhbnNmb3JtPSJ0cmFuc2xhdGUoMTM1OCw1ODIpIj48dXNlIHhsaW5rOmhyZWY9IiNyZWN0LTAiLz48L2c+CjxnIHRyYW5zZm9ybT0idHJhbnNsYXRlKDE1NTIsNTgyKSI+PHVzZSB4bGluazpocmVmPSIjcmVjdC0wIi8+PC9nPgo8ZyB0cmFuc2Zvcm09InRyYW5zbGF0ZSgxNzQ2LDU4MikiPjx1c2UgeGxpbms6aHJlZj0iI2VtcHR5LTAiLz48L2c+CjxnIHRyYW5zZm9ybT0idHJhbnNsYXRlKDE5NDAsNTgyKSI+PHVzZSB4bGluazpocmVmPSIjdC0wIi8+PC9nPgo8ZyB0cmFuc2Zvcm09InRyYW5zbGF0ZSgyMTM0LDU4MikiPjx1c2UgeGxpbms6aHJlZj0iI3JlY3QtMCIvPjwvZz4KPGcgdHJhbnNmb3JtPSJ0cmFuc2xhdGUoMjMyOCw1ODIpIj48dXNlIHhsaW5rOmhyZWY9IiNyZWN0LTAiLz48L2c+CjxnIHRyYW5zZm9ybT0idHJhbnNsYXRlKDI1MjIsNTgyKSI+PHVzZSB4bGluazpocmVmPSIjcmVjdC0wIi8+PC9nPgo8ZyB0cmFuc2Zvcm09InRyYW5zbGF0ZSgyNzE2LDU4MikiPjx1c2UgeGxpbms6aHJlZj0iI3JlY3QtMCIvPjwvZz4KPGcgdHJhbnNmb3JtPSJ0cmFuc2xhdGUoMjkxMCw1ODIpIj48dXNlIHhsaW5rOmhyZWY9IiN0LTAiLz48L2c+CjxnIHRyYW5zZm9ybT0idHJhbnNsYXRlKDMwMDcsNTgyKSI+PHVzZSB4bGluazpocmVmPSIjbl9yYi0wIi8+PC9nPgo8ZyB0cmFuc2Zvcm09InRyYW5zbGF0ZSgzMTA0LDU4MikiPjx1c2UgeGxpbms6aHJlZj0iI2ItMCIvPjwvZz4KPGcgdHJhbnNmb3JtPSJ0cmFuc2xhdGUoNzc2LDY3OSkiPjx1c2UgeGxpbms6aHJlZj0iI3JlY3QtMCIvPjwvZz4KPGcgdHJhbnNmb3JtPSJ0cmFuc2xhdGUoOTcwLDY3OSkiPjx1c2UgeGxpbms6aHJlZj0iI3QtMCIvPjwvZz4KPGcgdHJhbnNmb3JtPSJ0cmFuc2xhdGUoMTM1OCw2NzkpIj48dXNlIHhsaW5rOmhyZWY9IiN0LTAiLz48L2c+CjxnIHRyYW5zZm9ybT0idHJhbnNsYXRlKDE0NTUsNjc5KSI+PHVzZSB4bGluazpocmVmPSIjbl9yYi0wIi8+PC9nPgo8ZyB0cmFuc2Zvcm09InRyYW5zbGF0ZSgxNTUyLDY3OSkiPjx1c2UgeGxpbms6aHJlZj0iI3JlY3QtMCIvPjwvZz4KPGcgdHJhbnNmb3JtPSJ0cmFuc2xhdGUoMTY0OSw2NzkpIj48dXNlIHhsaW5rOmhyZWY9IiNsYi0wIi8+PC9nPgo8ZyB0cmFuc2Zvcm09InRyYW5zbGF0ZSgyMDM3LDY3OSkiPjx1c2UgeGxpbms6aHJlZj0iI25fcmItMCIvPjwvZz4KPGcgdHJhbnNmb3JtPSJ0cmFuc2xhdGUoMjEzNCw2NzkpIj48dXNlIHhsaW5rOmhyZWY9IiNyZWN0LTAiLz48L2c+CjxnIHRyYW5zZm9ybT0idHJhbnNsYXRlKDIyMzEsNjc5KSI+PHVzZSB4bGluazpocmVmPSIjcmVjdC0wIi8+PC9nPgo8ZyB0cmFuc2Zvcm09InRyYW5zbGF0ZSgyMzI4LDY3OSkiPjx1c2UgeGxpbms6aHJlZj0iI3JlY3QtMCIvPjwvZz4KPGcgdHJhbnNmb3JtPSJ0cmFuc2xhdGUoMjUyMiw2NzkpIj48dXNlIHhsaW5rOmhyZWY9IiNyZWN0LTAiLz48L2c+CjxnIHRyYW5zZm9ybT0idHJhbnNsYXRlKDI3MTYsNjc5KSI+PHVzZSB4bGluazpocmVmPSIjdC0wIi8+PC9nPgo8ZyB0cmFuc2Zvcm09InRyYW5zbGF0ZSgzMDA3LDY3OSkiPjx1c2UgeGxpbms6aHJlZj0iI3ItMCIvPjwvZz4KPGcgdHJhbnNmb3JtPSJ0cmFuc2xhdGUoMzEwNCw2NzkpIj48dXNlIHhsaW5rOmhyZWY9IiNsdC0wIi8+PC9nPgo8ZyB0cmFuc2Zvcm09InRyYW5zbGF0ZSgxOTQsNzc2KSI+PHVzZSB4bGluazpocmVmPSIjcmItMCIvPjwvZz4KPGcgdHJhbnNmb3JtPSJ0cmFuc2xhdGUoMjkxLDc3NikiPjx1c2UgeGxpbms6aHJlZj0iI3JlY3QtMCIvPjwvZz4KPGcgdHJhbnNmb3JtPSJ0cmFuc2xhdGUoMzg4LDc3NikiPjx1c2UgeGxpbms6aHJlZj0iI2wtMCIvPjwvZz4KPGcgdHJhbnNmb3JtPSJ0cmFuc2xhdGUoNTgyLDc3NikiPjx1c2UgeGxpbms6aHJlZj0iI2VtcHR5LTAiLz48L2c+CjxnIHRyYW5zZm9ybT0idHJhbnNsYXRlKDc3Niw3NzYpIj48dXNlIHhsaW5rOmhyZWY9IiN0LTAiLz48L2c+CjxnIHRyYW5zZm9ybT0idHJhbnNsYXRlKDE0NTUsNzc2KSI+PHVzZSB4bGluazpocmVmPSIjci0wIi8+PC9nPgo8ZyB0cmFuc2Zvcm09InRyYW5zbGF0ZSgxNTUyLDc3NikiPjx1c2UgeGxpbms6aHJlZj0iI3JlY3QtMCIvPjwvZz4KPGcgdHJhbnNmb3JtPSJ0cmFuc2xhdGUoMTY0OSw3NzYpIj48dXNlIHhsaW5rOmhyZWY9IiNyZWN0LTAiLz48L2c+CjxnIHRyYW5zZm9ybT0idHJhbnNsYXRlKDE3NDYsNzc2KSI+PHVzZSB4bGluazpocmVmPSIjcmVjdC0wIi8+PC9nPgo8ZyB0cmFuc2Zvcm09InRyYW5zbGF0ZSgxODQzLDc3NikiPjx1c2UgeGxpbms6aHJlZj0iI2wtMCIvPjwvZz4KPGcgdHJhbnNmb3JtPSJ0cmFuc2xhdGUoMjAzNyw3NzYpIj48dXNlIHhsaW5rOmhyZWY9IiNyLTAiLz48L2c+CjxnIHRyYW5zZm9ybT0idHJhbnNsYXRlKDIxMzQsNzc2KSI+PHVzZSB4bGluazpocmVmPSIjbHQtMCIvPjwvZz4KPGcgdHJhbnNmb3JtPSJ0cmFuc2xhdGUoMjMyOCw3NzYpIj48dXNlIHhsaW5rOmhyZWY9IiNyZWN0LTAiLz48L2c+CjxnIHRyYW5zZm9ybT0idHJhbnNsYXRlKDI1MjIsNzc2KSI+PHVzZSB4bGluazpocmVmPSIjcmVjdC0wIi8+PC9nPgo8ZyB0cmFuc2Zvcm09InRyYW5zbGF0ZSgyODEzLDc3NikiPjx1c2UgeGxpbms6aHJlZj0iI3ItMCIvPjwvZz4KPGcgdHJhbnNmb3JtPSJ0cmFuc2xhdGUoMjkxMCw3NzYpIj48dXNlIHhsaW5rOmhyZWY9IiNsYi0wIi8+PC9nPgo8ZyB0cmFuc2Zvcm09InRyYW5zbGF0ZSgzMTA0LDc3NikiPjx1c2UgeGxpbms6aHJlZj0iI25fcmItMCIvPjwvZz4KPGcgdHJhbnNmb3JtPSJ0cmFuc2xhdGUoMzIwMSw3NzYpIj48dXNlIHhsaW5rOmhyZWY9IiNyYi0wIi8+PC9nPgo8ZyB0cmFuc2Zvcm09InRyYW5zbGF0ZSgzMjk4LDc3NikiPjx1c2UgeGxpbms6aHJlZj0iI3JlY3QtMCIvPjwvZz4KPGcgdHJhbnNmb3JtPSJ0cmFuc2xhdGUoMzM5NSw3NzYpIj48dXNlIHhsaW5rOmhyZWY9IiNsYi0wIi8+PC9nPgo8ZyB0cmFuc2Zvcm09InRyYW5zbGF0ZSgzNjg2LDc3NikiPjx1c2UgeGxpbms6aHJlZj0iI3JiLTAiLz48L2c+CjxnIHRyYW5zZm9ybT0idHJhbnNsYXRlKDM3ODMsNzc2KSI+PHVzZSB4bGluazpocmVmPSIjcmVjdC0wIi8+PC9nPgo8ZyB0cmFuc2Zvcm09InRyYW5zbGF0ZSgzODgwLDc3NikiPjx1c2UgeGxpbms6aHJlZj0iI2wtMCIvPjwvZz4KPGcgdHJhbnNmb3JtPSJ0cmFuc2xhdGUoMCw4NzMpIj48dXNlIHhsaW5rOmhyZWY9IiNlbXB0eS0wIi8+PC9nPgo8ZyB0cmFuc2Zvcm09InRyYW5zbGF0ZSgxOTQsODczKSI+PHVzZSB4bGluazpocmVmPSIjcnQtMCIvPjwvZz4KPGcgdHJhbnNmb3JtPSJ0cmFuc2xhdGUoMjkxLDg3MykiPjx1c2UgeGxpbms6aHJlZj0iI3JlY3QtMCIvPjwvZz4KPGcgdHJhbnNmb3JtPSJ0cmFuc2xhdGUoNzc2LDg3MykiPjx1c2UgeGxpbms6aHJlZj0iI25fcmItMCIvPjwvZz4KPGcgdHJhbnNmb3JtPSJ0cmFuc2xhdGUoODczLDg3MykiPjx1c2UgeGxpbms6aHJlZj0iI3JiLTAiLz48L2c+CjxnIHRyYW5zZm9ybT0idHJhbnNsYXRlKDk3MCw4NzMpIj48dXNlIHhsaW5rOmhyZWY9IiNyZWN0LTAiLz48L2c+CjxnIHRyYW5zZm9ybT0idHJhbnNsYXRlKDEwNjcsODczKSI+PHVzZSB4bGluazpocmVmPSIjbC0wIi8+PC9nPgo8ZyB0cmFuc2Zvcm09InRyYW5zbGF0ZSgxNTUyLDg3MykiPjx1c2UgeGxpbms6aHJlZj0iI3JlY3QtMCIvPjwvZz4KPGcgdHJhbnNmb3JtPSJ0cmFuc2xhdGUoMTY0OSw4NzMpIj48dXNlIHhsaW5rOmhyZWY9IiNyZWN0LTAiLz48L2c+CjxnIHRyYW5zZm9ybT0idHJhbnNsYXRlKDE3NDYsODczKSI+PHVzZSB4bGluazpocmVmPSIjbHQtMCIvPjwvZz4KPGcgdHJhbnNmb3JtPSJ0cmFuc2xhdGUoMTk0MCw4NzMpIj48dXNlIHhsaW5rOmhyZWY9IiNiLTAiLz48L2c+CjxnIHRyYW5zZm9ybT0idHJhbnNsYXRlKDIyMzEsODczKSI+PHVzZSB4bGluazpocmVmPSIjci0wIi8+PC9nPgo8ZyB0cmFuc2Zvcm09InRyYW5zbGF0ZSgyMzI4LDg3MykiPjx1c2UgeGxpbms6aHJlZj0iI3JlY3QtMCIvPjwvZz4KPGcgdHJhbnNmb3JtPSJ0cmFuc2xhdGUoMjUyMiw4NzMpIj48dXNlIHhsaW5rOmhyZWY9IiN0LTAiLz48L2c+CjxnIHRyYW5zZm9ybT0idHJhbnNsYXRlKDI5MTAsODczKSI+PHVzZSB4bGluazpocmVmPSIjcnQtMCIvPjwvZz4KPGcgdHJhbnNmb3JtPSJ0cmFuc2xhdGUoMzAwNyw4NzMpIj48dXNlIHhsaW5rOmhyZWY9IiNyZWN0LTAiLz48L2c+CjxnIHRyYW5zZm9ybT0idHJhbnNsYXRlKDMxMDQsODczKSI+PHVzZSB4bGluazpocmVmPSIjcmVjdC0wIi8+PC9nPgo8ZyB0cmFuc2Zvcm09InRyYW5zbGF0ZSgzMjAxLDg3MykiPjx1c2UgeGxpbms6aHJlZj0iI3JlY3QtMCIvPjwvZz4KPGcgdHJhbnNmb3JtPSJ0cmFuc2xhdGUoMzM5NSw4NzMpIj48dXNlIHhsaW5rOmhyZWY9IiNyZWN0LTAiLz48L2c+CjxnIHRyYW5zZm9ybT0idHJhbnNsYXRlKDM0OTIsODczKSI+PHVzZSB4bGluazpocmVmPSIjbGItMCIvPjwvZz4KPGcgdHJhbnNmb3JtPSJ0cmFuc2xhdGUoMzY4Niw4NzMpIj48dXNlIHhsaW5rOmhyZWY9IiNydC0wIi8+PC9nPgo8ZyB0cmFuc2Zvcm09InRyYW5zbGF0ZSgzNzgzLDg3MykiPjx1c2UgeGxpbms6aHJlZj0iI3JlY3QtMCIvPjwvZz4KPGcgdHJhbnNmb3JtPSJ0cmFuc2xhdGUoOTcsOTcwKSI+PHVzZSB4bGluazpocmVmPSIjZW1wdHktMCIvPjwvZz4KPGcgdHJhbnNmb3JtPSJ0cmFuc2xhdGUoMjkxLDk3MCkiPjx1c2UgeGxpbms6aHJlZj0iI3QtMCIvPjwvZz4KPGcgdHJhbnNmb3JtPSJ0cmFuc2xhdGUoNDg1LDk3MCkiPjx1c2UgeGxpbms6aHJlZj0iI3JiLTAiLz48L2c+CjxnIHRyYW5zZm9ybT0idHJhbnNsYXRlKDU4Miw5NzApIj48dXNlIHhsaW5rOmhyZWY9IiNyZWN0LTAiLz48L2c+CjxnIHRyYW5zZm9ybT0idHJhbnNsYXRlKDY3OSw5NzApIj48dXNlIHhsaW5rOmhyZWY9IiNyZWN0LTAiLz48L2c+CjxnIHRyYW5zZm9ybT0idHJhbnNsYXRlKDc3Niw5NzApIj48dXNlIHhsaW5rOmhyZWY9IiNyZWN0LTAiLz48L2c+CjxnIHRyYW5zZm9ybT0idHJhbnNsYXRlKDg3Myw5NzApIj48dXNlIHhsaW5rOmhyZWY9IiNyZWN0LTAiLz48L2c+CjxnIHRyYW5zZm9ybT0idHJhbnNsYXRlKDExNjQsOTcwKSI+PHVzZSB4bGluazpocmVmPSIjYi0wIi8+PC9nPgo8ZyB0cmFuc2Zvcm09InRyYW5zbGF0ZSgxMzU4LDk3MCkiPjx1c2UgeGxpbms6aHJlZj0iI3JiLTAiLz48L2c+CjxnIHRyYW5zZm9ybT0idHJhbnNsYXRlKDE0NTUsOTcwKSI+PHVzZSB4bGluazpocmVmPSIjcmVjdC0wIi8+PC9nPgo8ZyB0cmFuc2Zvcm09InRyYW5zbGF0ZSgxNTUyLDk3MCkiPjx1c2UgeGxpbms6aHJlZj0iI3JlY3QtMCIvPjwvZz4KPGcgdHJhbnNmb3JtPSJ0cmFuc2xhdGUoMTk0MCw5NzApIj48dXNlIHhsaW5rOmhyZWY9IiNydC0wIi8+PC9nPgo8ZyB0cmFuc2Zvcm09InRyYW5zbGF0ZSgyMDM3LDk3MCkiPjx1c2UgeGxpbms6aHJlZj0iI3JlY3QtMCIvPjwvZz4KPGcgdHJhbnNmb3JtPSJ0cmFuc2xhdGUoMjEzNCw5NzApIj48dXNlIHhsaW5rOmhyZWY9IiNsLTAiLz48L2c+CjxnIHRyYW5zZm9ybT0idHJhbnNsYXRlKDIzMjgsOTcwKSI+PHVzZSB4bGluazpocmVmPSIjcmVjdC0wIi8+PC9nPgo8ZyB0cmFuc2Zvcm09InRyYW5zbGF0ZSgyNTIyLDk3MCkiPjx1c2UgeGxpbms6aHJlZj0iI25fcmItMCIvPjwvZz4KPGcgdHJhbnNmb3JtPSJ0cmFuc2xhdGUoMjYxOSw5NzApIj48dXNlIHhsaW5rOmhyZWY9IiNyYi0wIi8+PC9nPgo8ZyB0cmFuc2Zvcm09InRyYW5zbGF0ZSgyNzE2LDk3MCkiPjx1c2UgeGxpbms6aHJlZj0iI3JlY3QtMCIvPjwvZz4KPGcgdHJhbnNmb3JtPSJ0cmFuc2xhdGUoMjgxMyw5NzApIj48dXNlIHhsaW5rOmhyZWY9IiNsLTAiLz48L2c+CjxnIHRyYW5zZm9ybT0idHJhbnNsYXRlKDMyMDEsOTcwKSI+PHVzZSB4bGluazpocmVmPSIjdC0wIi8+PC9nPgo8ZyB0cmFuc2Zvcm09InRyYW5zbGF0ZSgzMzk1LDk3MCkiPjx1c2UgeGxpbms6aHJlZj0iI3JlY3QtMCIvPjwvZz4KPGcgdHJhbnNmb3JtPSJ0cmFuc2xhdGUoMzQ5Miw5NzApIj48dXNlIHhsaW5rOmhyZWY9IiNsdC0wIi8+PC9nPgo8ZyB0cmFuc2Zvcm09InRyYW5zbGF0ZSgzNzgzLDk3MCkiPjx1c2UgeGxpbms6aHJlZj0iI3QtMCIvPjwvZz4KPGcgdHJhbnNmb3JtPSJ0cmFuc2xhdGUoNDg1LDEwNjcpIj48dXNlIHhsaW5rOmhyZWY9IiNyZWN0LTAiLz48L2c+CjxnIHRyYW5zZm9ybT0idHJhbnNsYXRlKDY3OSwxMDY3KSI+PHVzZSB4bGluazpocmVmPSIjdC0wIi8+PC9nPgo8ZyB0cmFuc2Zvcm09InRyYW5zbGF0ZSg4NzMsMTA2NykiPjx1c2UgeGxpbms6aHJlZj0iI3JlY3QtMCIvPjwvZz4KPGcgdHJhbnNmb3JtPSJ0cmFuc2xhdGUoMTE2NCwxMDY3KSI+PHVzZSB4bGluazpocmVmPSIjdC0wIi8+PC9nPgo8ZyB0cmFuc2Zvcm09InRyYW5zbGF0ZSgxMzU4LDEwNjcpIj48dXNlIHhsaW5rOmhyZWY9IiNydC0wIi8+PC9nPgo8ZyB0cmFuc2Zvcm09InRyYW5zbGF0ZSgxNDU1LDEwNjcpIj48dXNlIHhsaW5rOmhyZWY9IiNyZWN0LTAiLz48L2c+CjxnIHRyYW5zZm9ybT0idHJhbnNsYXRlKDE1NTIsMTA2NykiPjx1c2UgeGxpbms6aHJlZj0iI3JlY3QtMCIvPjwvZz4KPGcgdHJhbnNmb3JtPSJ0cmFuc2xhdGUoMTY0OSwxMDY3KSI+PHVzZSB4bGluazpocmVmPSIjbGItMCIvPjwvZz4KPGcgdHJhbnNmb3JtPSJ0cmFuc2xhdGUoMTg0MywxMDY3KSI+PHVzZSB4bGluazpocmVmPSIjZW1wdHktMCIvPjwvZz4KPGcgdHJhbnNmb3JtPSJ0cmFuc2xhdGUoMjAzNywxMDY3KSI+PHVzZSB4bGluazpocmVmPSIjdC0wIi8+PC9nPgo8ZyB0cmFuc2Zvcm09InRyYW5zbGF0ZSgyMzI4LDEwNjcpIj48dXNlIHhsaW5rOmhyZWY9IiNyZWN0LTAiLz48L2c+CjxnIHRyYW5zZm9ybT0idHJhbnNsYXRlKDI1MjIsMTA2NykiPjx1c2UgeGxpbms6aHJlZj0iI3ItMCIvPjwvZz4KPGcgdHJhbnNmb3JtPSJ0cmFuc2xhdGUoMjYxOSwxMDY3KSI+PHVzZSB4bGluazpocmVmPSIjcmVjdC0wIi8+PC9nPgo8ZyB0cmFuc2Zvcm09InRyYW5zbGF0ZSgyNzE2LDEwNjcpIj48dXNlIHhsaW5rOmhyZWY9IiNyZWN0LTAiLz48L2c+CjxnIHRyYW5zZm9ybT0idHJhbnNsYXRlKDI4MTMsMTA2NykiPjx1c2UgeGxpbms6aHJlZj0iI25fcmItMCIvPjwvZz4KPGcgdHJhbnNmb3JtPSJ0cmFuc2xhdGUoMjkxMCwxMDY3KSI+PHVzZSB4bGluazpocmVmPSIjcmItMCIvPjwvZz4KPGcgdHJhbnNmb3JtPSJ0cmFuc2xhdGUoMzAwNywxMDY3KSI+PHVzZSB4bGluazpocmVmPSIjcmVjdC0wIi8+PC9nPgo8ZyB0cmFuc2Zvcm09InRyYW5zbGF0ZSgzMTA0LDEwNjcpIj48dXNlIHhsaW5rOmhyZWY9IiNsLTAiLz48L2c+CjxnIHRyYW5zZm9ybT0idHJhbnNsYXRlKDMzOTUsMTA2NykiPjx1c2UgeGxpbms6aHJlZj0iI3JlY3QtMCIvPjwvZz4KPGcgdHJhbnNmb3JtPSJ0cmFuc2xhdGUoMzU4OSwxMDY3KSI+PHVzZSB4bGluazpocmVmPSIjYi0wIi8+PC9nPgo8ZyB0cmFuc2Zvcm09InRyYW5zbGF0ZSg0ODUsMTE2NCkiPjx1c2UgeGxpbms6aHJlZj0iI3JlY3QtMCIvPjwvZz4KPGcgdHJhbnNmb3JtPSJ0cmFuc2xhdGUoNTgyLDExNjQpIj48dXNlIHhsaW5rOmhyZWY9IiNsLTAiLz48L2c+CjxnIHRyYW5zZm9ybT0idHJhbnNsYXRlKDc3NiwxMTY0KSI+PHVzZSB4bGluazpocmVmPSIjci0wIi8+PC9nPgo8ZyB0cmFuc2Zvcm09InRyYW5zbGF0ZSg4NzMsMTE2NCkiPjx1c2UgeGxpbms6aHJlZj0iI3JlY3QtMCIvPjwvZz4KPGcgdHJhbnNmb3JtPSJ0cmFuc2xhdGUoMTA2NywxMTY0KSI+PHVzZSB4bGluazpocmVmPSIjYi0wIi8+PC9nPgo8ZyB0cmFuc2Zvcm09InRyYW5zbGF0ZSgxNTUyLDExNjQpIj48dXNlIHhsaW5rOmhyZWY9IiNydC0wIi8+PC9nPgo8ZyB0cmFuc2Zvcm09InRyYW5zbGF0ZSgxNjQ5LDExNjQpIj48dXNlIHhsaW5rOmhyZWY9IiNyZWN0LTAiLz48L2c+CjxnIHRyYW5zZm9ybT0idHJhbnNsYXRlKDE3NDYsMTE2NCkiPjx1c2UgeGxpbms6aHJlZj0iI2wtMCIvPjwvZz4KPGcgdHJhbnNmb3JtPSJ0cmFuc2xhdGUoMjAzNywxMTY0KSI+PHVzZSB4bGluazpocmVmPSIjbl9yYi0wIi8+PC9nPgo8ZyB0cmFuc2Zvcm09InRyYW5zbGF0ZSgyMTM0LDExNjQpIj48dXNlIHhsaW5rOmhyZWY9IiNiLTAiLz48L2c+CjxnIHRyYW5zZm9ybT0idHJhbnNsYXRlKDIzMjgsMTE2NCkiPjx1c2UgeGxpbms6aHJlZj0iI3QtMCIvPjwvZz4KPGcgdHJhbnNmb3JtPSJ0cmFuc2xhdGUoMjcxNiwxMTY0KSI+PHVzZSB4bGluazpocmVmPSIjcnQtMCIvPjwvZz4KPGcgdHJhbnNmb3JtPSJ0cmFuc2xhdGUoMjgxMywxMTY0KSI+PHVzZSB4bGluazpocmVmPSIjcmVjdC0wIi8+PC9nPgo8ZyB0cmFuc2Zvcm09InRyYW5zbGF0ZSgyOTEwLDExNjQpIj48dXNlIHhsaW5rOmhyZWY9IiNsdC0wIi8+PC9nPgo8ZyB0cmFuc2Zvcm09InRyYW5zbGF0ZSgzMjAxLDExNjQpIj48dXNlIHhsaW5rOmhyZWY9IiNlbXB0eS0wIi8+PC9nPgo8ZyB0cmFuc2Zvcm09InRyYW5zbGF0ZSgzMzk1LDExNjQpIj48dXNlIHhsaW5rOmhyZWY9IiN0LTAiLz48L2c+CjxnIHRyYW5zZm9ybT0idHJhbnNsYXRlKDM0OTIsMTE2NCkiPjx1c2UgeGxpbms6aHJlZj0iI25fcmItMCIvPjwvZz4KPGcgdHJhbnNmb3JtPSJ0cmFuc2xhdGUoMzU4OSwxMTY0KSI+PHVzZSB4bGluazpocmVmPSIjcmVjdC0wIi8+PC9nPgo8ZyB0cmFuc2Zvcm09InRyYW5zbGF0ZSgzNjg2LDExNjQpIj48dXNlIHhsaW5rOmhyZWY9IiNsYi0wIi8+PC9nPgo8ZyB0cmFuc2Zvcm09InRyYW5zbGF0ZSgzODgwLDExNjQpIj48dXNlIHhsaW5rOmhyZWY9IiNiLTAiLz48L2c+CjxnIHRyYW5zZm9ybT0idHJhbnNsYXRlKDk3LDEyNjEpIj48dXNlIHhsaW5rOmhyZWY9IiNlbXB0eS0wIi8+PC9nPgo8ZyB0cmFuc2Zvcm09InRyYW5zbGF0ZSg0ODUsMTI2MSkiPjx1c2UgeGxpbms6aHJlZj0iI3QtMCIvPjwvZz4KPGcgdHJhbnNmb3JtPSJ0cmFuc2xhdGUoNTgyLDEyNjEpIj48dXNlIHhsaW5rOmhyZWY9IiNuX3JiLTAiLz48L2c+CjxnIHRyYW5zZm9ybT0idHJhbnNsYXRlKDY3OSwxMjYxKSI+PHVzZSB4bGluazpocmVmPSIjYi0wIi8+PC9nPgo8ZyB0cmFuc2Zvcm09InRyYW5zbGF0ZSg4NzMsMTI2MSkiPjx1c2UgeGxpbms6aHJlZj0iI3JlY3QtMCIvPjwvZz4KPGcgdHJhbnNmb3JtPSJ0cmFuc2xhdGUoOTcwLDEyNjEpIj48dXNlIHhsaW5rOmhyZWY9IiNuX3JiLTAiLz48L2c+CjxnIHRyYW5zZm9ybT0idHJhbnNsYXRlKDEwNjcsMTI2MSkiPjx1c2UgeGxpbms6aHJlZj0iI3JlY3QtMCIvPjwvZz4KPGcgdHJhbnNmb3JtPSJ0cmFuc2xhdGUoMTE2NCwxMjYxKSI+PHVzZSB4bGluazpocmVmPSIjcmVjdC0wIi8+PC9nPgo8ZyB0cmFuc2Zvcm09InRyYW5zbGF0ZSgxMjYxLDEyNjEpIj48dXNlIHhsaW5rOmhyZWY9IiNsYi0wIi8+PC9nPgo8ZyB0cmFuc2Zvcm09InRyYW5zbGF0ZSgxNjQ5LDEyNjEpIj48dXNlIHhsaW5rOmhyZWY9IiN0LTAiLz48L2c+CjxnIHRyYW5zZm9ybT0idHJhbnNsYXRlKDE4NDMsMTI2MSkiPjx1c2UgeGxpbms6aHJlZj0iI3ItMCIvPjwvZz4KPGcgdHJhbnNmb3JtPSJ0cmFuc2xhdGUoMTk0MCwxMjYxKSI+PHVzZSB4bGluazpocmVmPSIjcmVjdC0wIi8+PC9nPgo8ZyB0cmFuc2Zvcm09InRyYW5zbGF0ZSgyMDM3LDEyNjEpIj48dXNlIHhsaW5rOmhyZWY9IiNyZWN0LTAiLz48L2c+CjxnIHRyYW5zZm9ybT0idHJhbnNsYXRlKDIxMzQsMTI2MSkiPjx1c2UgeGxpbms6aHJlZj0iI3JlY3QtMCIvPjwvZz4KPGcgdHJhbnNmb3JtPSJ0cmFuc2xhdGUoMjQyNSwxMjYxKSI+PHVzZSB4bGluazpocmVmPSIjci0wIi8+PC9nPgo8ZyB0cmFuc2Zvcm09InRyYW5zbGF0ZSgyNTIyLDEyNjEpIj48dXNlIHhsaW5rOmhyZWY9IiNyZWN0LTAiLz48L2c+CjxnIHRyYW5zZm9ybT0idHJhbnNsYXRlKDI2MTksMTI2MSkiPjx1c2UgeGxpbms6aHJlZj0iI2xiLTAiLz48L2c+CjxnIHRyYW5zZm9ybT0idHJhbnNsYXRlKDI4MTMsMTI2MSkiPjx1c2UgeGxpbms6aHJlZj0iI3QtMCIvPjwvZz4KPGcgdHJhbnNmb3JtPSJ0cmFuc2xhdGUoMzEwNCwxMjYxKSI+PHVzZSB4bGluazpocmVmPSIjZW1wdHktMCIvPjwvZz4KPGcgdHJhbnNmb3JtPSJ0cmFuc2xhdGUoMzQ5MiwxMjYxKSI+PHVzZSB4bGluazpocmVmPSIjci0wIi8+PC9nPgo8ZyB0cmFuc2Zvcm09InRyYW5zbGF0ZSgzNTg5LDEyNjEpIj48dXNlIHhsaW5rOmhyZWY9IiNyZWN0LTAiLz48L2c+CjxnIHRyYW5zZm9ybT0idHJhbnNsYXRlKDM2ODYsMTI2MSkiPjx1c2UgeGxpbms6aHJlZj0iI2x0LTAiLz48L2c+CjxnIHRyYW5zZm9ybT0idHJhbnNsYXRlKDM4ODAsMTI2MSkiPjx1c2UgeGxpbms6aHJlZj0iI3QtMCIvPjwvZz4KPGcgdHJhbnNmb3JtPSJ0cmFuc2xhdGUoMCwxMzU4KSI+PHVzZSB4bGluazpocmVmPSIjZW1wdHktMCIvPjwvZz4KPGcgdHJhbnNmb3JtPSJ0cmFuc2xhdGUoNTgyLDEzNTgpIj48dXNlIHhsaW5rOmhyZWY9IiNyLTAiLz48L2c+CjxnIHRyYW5zZm9ybT0idHJhbnNsYXRlKDY3OSwxMzU4KSI+PHVzZSB4bGluazpocmVmPSIjbHQtMCIvPjwvZz4KPGcgdHJhbnNmb3JtPSJ0cmFuc2xhdGUoODczLDEzNTgpIj48dXNlIHhsaW5rOmhyZWY9IiNyZWN0LTAiLz48L2c+CjxnIHRyYW5zZm9ybT0idHJhbnNsYXRlKDk3MCwxMzU4KSI+PHVzZSB4bGluazpocmVmPSIjcmVjdC0wIi8+PC9nPgo8ZyB0cmFuc2Zvcm09InRyYW5zbGF0ZSgxMDY3LDEzNTgpIj48dXNlIHhsaW5rOmhyZWY9IiNyZWN0LTAiLz48L2c+CjxnIHRyYW5zZm9ybT0idHJhbnNsYXRlKDExNjQsMTM1OCkiPjx1c2UgeGxpbms6aHJlZj0iI3JlY3QtMCIvPjwvZz4KPGcgdHJhbnNmb3JtPSJ0cmFuc2xhdGUoMTI2MSwxMzU4KSI+PHVzZSB4bGluazpocmVmPSIjcmVjdC0wIi8+PC9nPgo8ZyB0cmFuc2Zvcm09InRyYW5zbGF0ZSgxMzU4LDEzNTgpIj48dXNlIHhsaW5rOmhyZWY9IiNyZWN0LTAiLz48L2c+CjxnIHRyYW5zZm9ybT0idHJhbnNsYXRlKDE0NTUsMTM1OCkiPjx1c2UgeGxpbms6aHJlZj0iI2xiLTAiLz48L2c+CjxnIHRyYW5zZm9ybT0idHJhbnNsYXRlKDIxMzQsMTM1OCkiPjx1c2UgeGxpbms6aHJlZj0iI3J0LTAiLz48L2c+CjxnIHRyYW5zZm9ybT0idHJhbnNsYXRlKDIyMzEsMTM1OCkiPjx1c2UgeGxpbms6aHJlZj0iI2wtMCIvPjwvZz4KPGcgdHJhbnNmb3JtPSJ0cmFuc2xhdGUoMjYxOSwxMzU4KSI+PHVzZSB4bGluazpocmVmPSIjcmVjdC0wIi8+PC9nPgo8ZyB0cmFuc2Zvcm09InRyYW5zbGF0ZSgyNzE2LDEzNTgpIj48dXNlIHhsaW5rOmhyZWY9IiNsLTAiLz48L2c+CjxnIHRyYW5zZm9ybT0idHJhbnNsYXRlKDMwMDcsMTM1OCkiPjx1c2UgeGxpbms6aHJlZj0iI2ItMCIvPjwvZz4KPGcgdHJhbnNmb3JtPSJ0cmFuc2xhdGUoMzEwNCwxMzU4KSI+PHVzZSB4bGluazpocmVmPSIjbl9yYi0wIi8+PC9nPgo8ZyB0cmFuc2Zvcm09InRyYW5zbGF0ZSgzMjAxLDEzNTgpIj48dXNlIHhsaW5rOmhyZWY9IiNyYi0wIi8+PC9nPgo8ZyB0cmFuc2Zvcm09InRyYW5zbGF0ZSgzMjk4LDEzNTgpIj48dXNlIHhsaW5rOmhyZWY9IiNsYi0wIi8+PC9nPgo8ZyB0cmFuc2Zvcm09InRyYW5zbGF0ZSgwLDE0NTUpIj48dXNlIHhsaW5rOmhyZWY9IiNuX3JiLTAiLz48L2c+CjxnIHRyYW5zZm9ybT0idHJhbnNsYXRlKDk3LDE0NTUpIj48dXNlIHhsaW5rOmhyZWY9IiNiLTAiLz48L2c+CjxnIHRyYW5zZm9ybT0idHJhbnNsYXRlKDI5MSwxNDU1KSI+PHVzZSB4bGluazpocmVmPSIjci0wIi8+PC9nPgo8ZyB0cmFuc2Zvcm09InRyYW5zbGF0ZSgzODgsMTQ1NSkiPjx1c2UgeGxpbms6aHJlZj0iI2xiLTAiLz48L2c+CjxnIHRyYW5zZm9ybT0idHJhbnNsYXRlKDg3MywxNDU1KSI+PHVzZSB4bGluazpocmVmPSIjcnQtMCIvPjwvZz4KPGcgdHJhbnNmb3JtPSJ0cmFuc2xhdGUoOTcwLDE0NTUpIj48dXNlIHhsaW5rOmhyZWY9IiNyZWN0LTAiLz48L2c+CjxnIHRyYW5zZm9ybT0idHJhbnNsYXRlKDEwNjcsMTQ1NSkiPjx1c2UgeGxpbms6aHJlZj0iI3JlY3QtMCIvPjwvZz4KPGcgdHJhbnNmb3JtPSJ0cmFuc2xhdGUoMTI2MSwxNDU1KSI+PHVzZSB4bGluazpocmVmPSIjcmVjdC0wIi8+PC9nPgo8ZyB0cmFuc2Zvcm09InRyYW5zbGF0ZSgxMzU4LDE0NTUpIj48dXNlIHhsaW5rOmhyZWY9IiNyZWN0LTAiLz48L2c+CjxnIHRyYW5zZm9ybT0idHJhbnNsYXRlKDE0NTUsMTQ1NSkiPjx1c2UgeGxpbms6aHJlZj0iI3JlY3QtMCIvPjwvZz4KPGcgdHJhbnNmb3JtPSJ0cmFuc2xhdGUoMTU1MiwxNDU1KSI+PHVzZSB4bGluazpocmVmPSIjcmVjdC0wIi8+PC9nPgo8ZyB0cmFuc2Zvcm09InRyYW5zbGF0ZSgxNjQ5LDE0NTUpIj48dXNlIHhsaW5rOmhyZWY9IiNyZWN0LTAiLz48L2c+CjxnIHRyYW5zZm9ybT0idHJhbnNsYXRlKDE3NDYsMTQ1NSkiPjx1c2UgeGxpbms6aHJlZj0iI3JlY3QtMCIvPjwvZz4KPGcgdHJhbnNmb3JtPSJ0cmFuc2xhdGUoMTg0MywxNDU1KSI+PHVzZSB4bGluazpocmVmPSIjbC0wIi8+PC9nPgo8ZyB0cmFuc2Zvcm09InRyYW5zbGF0ZSgyMzI4LDE0NTUpIj48dXNlIHhsaW5rOmhyZWY9IiNuX3JiLTAiLz48L2c+CjxnIHRyYW5zZm9ybT0idHJhbnNsYXRlKDI0MjUsMTQ1NSkiPjx1c2UgeGxpbms6aHJlZj0iI3JiLTAiLz48L2c+CjxnIHRyYW5zZm9ybT0idHJhbnNsYXRlKDI1MjIsMTQ1NSkiPjx1c2UgeGxpbms6aHJlZj0iI3JlY3QtMCIvPjwvZz4KPGcgdHJhbnNmb3JtPSJ0cmFuc2xhdGUoMjYxOSwxNDU1KSI+PHVzZSB4bGluazpocmVmPSIjcmVjdC0wIi8+PC9nPgo8ZyB0cmFuc2Zvcm09InRyYW5zbGF0ZSgzMDA3LDE0NTUpIj48dXNlIHhsaW5rOmhyZWY9IiNyZWN0LTAiLz48L2c+CjxnIHRyYW5zZm9ybT0idHJhbnNsYXRlKDMxMDQsMTQ1NSkiPjx1c2UgeGxpbms6aHJlZj0iI3JlY3QtMCIvPjwvZz4KPGcgdHJhbnNmb3JtPSJ0cmFuc2xhdGUoMzIwMSwxNDU1KSI+PHVzZSB4bGluazpocmVmPSIjcmVjdC0wIi8+PC9nPgo8ZyB0cmFuc2Zvcm09InRyYW5zbGF0ZSgzMjk4LDE0NTUpIj48dXNlIHhsaW5rOmhyZWY9IiNsdC0wIi8+PC9nPgo8ZyB0cmFuc2Zvcm09InRyYW5zbGF0ZSgzNDkyLDE0NTUpIj48dXNlIHhsaW5rOmhyZWY9IiNyLTAiLz48L2c+CjxnIHRyYW5zZm9ybT0idHJhbnNsYXRlKDM1ODksMTQ1NSkiPjx1c2UgeGxpbms6aHJlZj0iI2xiLTAiLz48L2c+CjxnIHRyYW5zZm9ybT0idHJhbnNsYXRlKDAsMTU1MikiPjx1c2UgeGxpbms6aHJlZj0iI3JiLTAiLz48L2c+CjxnIHRyYW5zZm9ybT0idHJhbnNsYXRlKDk3LDE1NTIpIj48dXNlIHhsaW5rOmhyZWY9IiNsdC0wIi8+PC9nPgo8ZyB0cmFuc2Zvcm09InRyYW5zbGF0ZSgzODgsMTU1MikiPjx1c2UgeGxpbms6aHJlZj0iI3QtMCIvPjwvZz4KPGcgdHJhbnNmb3JtPSJ0cmFuc2xhdGUoNTgyLDE1NTIpIj48dXNlIHhsaW5rOmhyZWY9IiNlbXB0eS0wIi8+PC9nPgo8ZyB0cmFuc2Zvcm09InRyYW5zbGF0ZSg2NzksMTU1MikiPjx1c2UgeGxpbms6aHJlZj0iI25fcmItMCIvPjwvZz4KPGcgdHJhbnNmb3JtPSJ0cmFuc2xhdGUoNzc2LDE1NTIpIj48dXNlIHhsaW5rOmhyZWY9IiNiLTAiLz48L2c+CjxnIHRyYW5zZm9ybT0idHJhbnNsYXRlKDEwNjcsMTU1MikiPjx1c2UgeGxpbms6aHJlZj0iI3JlY3QtMCIvPjwvZz4KPGcgdHJhbnNmb3JtPSJ0cmFuc2xhdGUoMTE2NCwxNTUyKSI+PHVzZSB4bGluazpocmVmPSIjcmVjdC0wIi8+PC9nPgo8ZyB0cmFuc2Zvcm09InRyYW5zbGF0ZSgxMjYxLDE1NTIpIj48dXNlIHhsaW5rOmhyZWY9IiNsdC0wIi8+PC9nPgo8ZyB0cmFuc2Zvcm09InRyYW5zbGF0ZSgxNDU1LDE1NTIpIj48dXNlIHhsaW5rOmhyZWY9IiNyZWN0LTAiLz48L2c+CjxnIHRyYW5zZm9ybT0idHJhbnNsYXRlKDE1NTIsMTU1MikiPjx1c2UgeGxpbms6aHJlZj0iI2x0LTAiLz48L2c+CjxnIHRyYW5zZm9ybT0idHJhbnNsYXRlKDE3NDYsMTU1MikiPjx1c2UgeGxpbms6aHJlZj0iI3QtMCIvPjwvZz4KPGcgdHJhbnNmb3JtPSJ0cmFuc2xhdGUoMTk0MCwxNTUyKSI+PHVzZSB4bGluazpocmVmPSIjYi0wIi8+PC9nPgo8ZyB0cmFuc2Zvcm09InRyYW5zbGF0ZSgyMTM0LDE1NTIpIj48dXNlIHhsaW5rOmhyZWY9IiNuX3JiLTAiLz48L2c+CjxnIHRyYW5zZm9ybT0idHJhbnNsYXRlKDIyMzEsMTU1MikiPjx1c2UgeGxpbms6aHJlZj0iI3JiLTAiLz48L2c+CjxnIHRyYW5zZm9ybT0idHJhbnNsYXRlKDIzMjgsMTU1MikiPjx1c2UgeGxpbms6aHJlZj0iI3JlY3QtMCIvPjwvZz4KPGcgdHJhbnNmb3JtPSJ0cmFuc2xhdGUoMjQyNSwxNTUyKSI+PHVzZSB4bGluazpocmVmPSIjcmVjdC0wIi8+PC9nPgo8ZyB0cmFuc2Zvcm09InRyYW5zbGF0ZSgyNTIyLDE1NTIpIj48dXNlIHhsaW5rOmhyZWY9IiNyZWN0LTAiLz48L2c+CjxnIHRyYW5zZm9ybT0idHJhbnNsYXRlKDI2MTksMTU1MikiPjx1c2UgeGxpbms6aHJlZj0iI3JlY3QtMCIvPjwvZz4KPGcgdHJhbnNmb3JtPSJ0cmFuc2xhdGUoMjcxNiwxNTUyKSI+PHVzZSB4bGluazpocmVmPSIjcmVjdC0wIi8+PC9nPgo8ZyB0cmFuc2Zvcm09InRyYW5zbGF0ZSgyODEzLDE1NTIpIj48dXNlIHhsaW5rOmhyZWY9IiNsYi0wIi8+PC9nPgo8ZyB0cmFuc2Zvcm09InRyYW5zbGF0ZSgyOTEwLDE1NTIpIj48dXNlIHhsaW5rOmhyZWY9IiNuX3JiLTAiLz48L2c+CjxnIHRyYW5zZm9ybT0idHJhbnNsYXRlKDMwMDcsMTU1MikiPjx1c2UgeGxpbms6aHJlZj0iI3JlY3QtMCIvPjwvZz4KPGcgdHJhbnNmb3JtPSJ0cmFuc2xhdGUoMzIwMSwxNTUyKSI+PHVzZSB4bGluazpocmVmPSIjcmVjdC0wIi8+PC9nPgo8ZyB0cmFuc2Zvcm09InRyYW5zbGF0ZSgzMzk1LDE1NTIpIj48dXNlIHhsaW5rOmhyZWY9IiNlbXB0eS0wIi8+PC9nPgo8ZyB0cmFuc2Zvcm09InRyYW5zbGF0ZSgzNTg5LDE1NTIpIj48dXNlIHhsaW5rOmhyZWY9IiNydC0wIi8+PC9nPgo8ZyB0cmFuc2Zvcm09InRyYW5zbGF0ZSgzNjg2LDE1NTIpIj48dXNlIHhsaW5rOmhyZWY9IiNyZWN0LTAiLz48L2c+CjxnIHRyYW5zZm9ybT0idHJhbnNsYXRlKDM3ODMsMTU1MikiPjx1c2UgeGxpbms6aHJlZj0iI2xiLTAiLz48L2c+CjxnIHRyYW5zZm9ybT0idHJhbnNsYXRlKDAsMTY0OSkiPjx1c2UgeGxpbms6aHJlZj0iI3QtMCIvPjwvZz4KPGcgdHJhbnNmb3JtPSJ0cmFuc2xhdGUoMTk0LDE2NDkpIj48dXNlIHhsaW5rOmhyZWY9IiNyYi0wIi8+PC9nPgo8ZyB0cmFuc2Zvcm09InRyYW5zbGF0ZSgyOTEsMTY0OSkiPjx1c2UgeGxpbms6aHJlZj0iI2xiLTAiLz48L2c+CjxnIHRyYW5zZm9ybT0idHJhbnNsYXRlKDM4OCwxNjQ5KSI+PHVzZSB4bGluazpocmVmPSIjbl9yYi0wIi8+PC9nPgo8ZyB0cmFuc2Zvcm09InRyYW5zbGF0ZSg0ODUsMTY0OSkiPjx1c2UgeGxpbms6aHJlZj0iI2ItMCIvPjwvZz4KPGcgdHJhbnNmb3JtPSJ0cmFuc2xhdGUoNjc5LDE2NDkpIj48dXNlIHhsaW5rOmhyZWY9IiNyLTAiLz48L2c+CjxnIHRyYW5zZm9ybT0idHJhbnNsYXRlKDc3NiwxNjQ5KSI+PHVzZSB4bGluazpocmVmPSIjcmVjdC0wIi8+PC9nPgo8ZyB0cmFuc2Zvcm09InRyYW5zbGF0ZSg5NzAsMTY0OSkiPjx1c2UgeGxpbms6aHJlZj0iI3JiLTAiLz48L2c+CjxnIHRyYW5zZm9ybT0idHJhbnNsYXRlKDEwNjcsMTY0OSkiPjx1c2UgeGxpbms6aHJlZj0iI3JlY3QtMCIvPjwvZz4KPGcgdHJhbnNmb3JtPSJ0cmFuc2xhdGUoMTE2NCwxNjQ5KSI+PHVzZSB4bGluazpocmVmPSIjbHQtMCIvPjwvZz4KPGcgdHJhbnNmb3JtPSJ0cmFuc2xhdGUoMTQ1NSwxNjQ5KSI+PHVzZSB4bGluazpocmVmPSIjdC0wIi8+PC9nPgo8ZyB0cmFuc2Zvcm09InRyYW5zbGF0ZSgxOTQwLDE2NDkpIj48dXNlIHhsaW5rOmhyZWY9IiN0LTAiLz48L2c+CjxnIHRyYW5zZm9ybT0idHJhbnNsYXRlKDIxMzQsMTY0OSkiPjx1c2UgeGxpbms6aHJlZj0iI3ItMCIvPjwvZz4KPGcgdHJhbnNmb3JtPSJ0cmFuc2xhdGUoMjIzMSwxNjQ5KSI+PHVzZSB4bGluazpocmVmPSIjcmVjdC0wIi8+PC9nPgo8ZyB0cmFuc2Zvcm09InRyYW5zbGF0ZSgyMzI4LDE2NDkpIj48dXNlIHhsaW5rOmhyZWY9IiNyZWN0LTAiLz48L2c+CjxnIHRyYW5zZm9ybT0idHJhbnNsYXRlKDI0MjUsMTY0OSkiPjx1c2UgeGxpbms6aHJlZj0iI3JlY3QtMCIvPjwvZz4KPGcgdHJhbnNmb3JtPSJ0cmFuc2xhdGUoMjcxNiwxNjQ5KSI+PHVzZSB4bGluazpocmVmPSIjcmVjdC0wIi8+PC9nPgo8ZyB0cmFuc2Zvcm09InRyYW5zbGF0ZSgyODEzLDE2NDkpIj48dXNlIHhsaW5rOmhyZWY9IiNyZWN0LTAiLz48L2c+CjxnIHRyYW5zZm9ybT0idHJhbnNsYXRlKDI5MTAsMTY0OSkiPjx1c2UgeGxpbms6aHJlZj0iI3JlY3QtMCIvPjwvZz4KPGcgdHJhbnNmb3JtPSJ0cmFuc2xhdGUoMzAwNywxNjQ5KSI+PHVzZSB4bGluazpocmVmPSIjcmVjdC0wIi8+PC9nPgo8ZyB0cmFuc2Zvcm09InRyYW5zbGF0ZSgzMTA0LDE2NDkpIj48dXNlIHhsaW5rOmhyZWY9IiNyZWN0LTAiLz48L2c+CjxnIHRyYW5zZm9ybT0idHJhbnNsYXRlKDMyMDEsMTY0OSkiPjx1c2UgeGxpbms6aHJlZj0iI3JlY3QtMCIvPjwvZz4KPGcgdHJhbnNmb3JtPSJ0cmFuc2xhdGUoMzI5OCwxNjQ5KSI+PHVzZSB4bGluazpocmVmPSIjbC0wIi8+PC9nPgo8ZyB0cmFuc2Zvcm09InRyYW5zbGF0ZSgzNDkyLDE2NDkpIj48dXNlIHhsaW5rOmhyZWY9IiNiLTAiLz48L2c+CjxnIHRyYW5zZm9ybT0idHJhbnNsYXRlKDM3ODMsMTY0OSkiPjx1c2UgeGxpbms6aHJlZj0iI3J0LTAiLz48L2c+CjxnIHRyYW5zZm9ybT0idHJhbnNsYXRlKDM4ODAsMTY0OSkiPjx1c2UgeGxpbms6aHJlZj0iI2wtMCIvPjwvZz4KPGcgdHJhbnNmb3JtPSJ0cmFuc2xhdGUoOTcsMTc0NikiPjx1c2UgeGxpbms6aHJlZj0iI25fcmItMCIvPjwvZz4KPGcgdHJhbnNmb3JtPSJ0cmFuc2xhdGUoMTk0LDE3NDYpIj48dXNlIHhsaW5rOmhyZWY9IiNyZWN0LTAiLz48L2c+CjxnIHRyYW5zZm9ybT0idHJhbnNsYXRlKDI5MSwxNzQ2KSI+PHVzZSB4bGluazpocmVmPSIjcmVjdC0wIi8+PC9nPgo8ZyB0cmFuc2Zvcm09InRyYW5zbGF0ZSgzODgsMTc0NikiPjx1c2UgeGxpbms6aHJlZj0iI3JlY3QtMCIvPjwvZz4KPGcgdHJhbnNmb3JtPSJ0cmFuc2xhdGUoNDg1LDE3NDYpIj48dXNlIHhsaW5rOmhyZWY9IiNyZWN0LTAiLz48L2c+CjxnIHRyYW5zZm9ybT0idHJhbnNsYXRlKDU4MiwxNzQ2KSI+PHVzZSB4bGluazpocmVmPSIjbC0wIi8+PC9nPgo8ZyB0cmFuc2Zvcm09InRyYW5zbGF0ZSg3NzYsMTc0NikiPjx1c2UgeGxpbms6aHJlZj0iI3QtMCIvPjwvZz4KPGcgdHJhbnNmb3JtPSJ0cmFuc2xhdGUoOTcwLDE3NDYpIj48dXNlIHhsaW5rOmhyZWY9IiNydC0wIi8+PC9nPgo8ZyB0cmFuc2Zvcm09InRyYW5zbGF0ZSgxMDY3LDE3NDYpIj48dXNlIHhsaW5rOmhyZWY9IiNsdC0wIi8+PC9nPgo8ZyB0cmFuc2Zvcm09InRyYW5zbGF0ZSgxMzU4LDE3NDYpIj48dXNlIHhsaW5rOmhyZWY9IiNlbXB0eS0wIi8+PC9nPgo8ZyB0cmFuc2Zvcm09InRyYW5zbGF0ZSgxNTUyLDE3NDYpIj48dXNlIHhsaW5rOmhyZWY9IiNiLTAiLz48L2c+CjxnIHRyYW5zZm9ybT0idHJhbnNsYXRlKDIwMzcsMTc0NikiPjx1c2UgeGxpbms6aHJlZj0iI2VtcHR5LTAiLz48L2c+CjxnIHRyYW5zZm9ybT0idHJhbnNsYXRlKDIyMzEsMTc0NikiPjx1c2UgeGxpbms6aHJlZj0iI3JlY3QtMCIvPjwvZz4KPGcgdHJhbnNmb3JtPSJ0cmFuc2xhdGUoMjQyNSwxNzQ2KSI+PHVzZSB4bGluazpocmVmPSIjcmVjdC0wIi8+PC9nPgo8ZyB0cmFuc2Zvcm09InRyYW5zbGF0ZSgyNTIyLDE3NDYpIj48dXNlIHhsaW5rOmhyZWY9IiNyZWN0LTAiLz48L2c+CjxnIHRyYW5zZm9ybT0idHJhbnNsYXRlKDI2MTksMTc0NikiPjx1c2UgeGxpbms6aHJlZj0iI3JlY3QtMCIvPjwvZz4KPGcgdHJhbnNmb3JtPSJ0cmFuc2xhdGUoMjcxNiwxNzQ2KSI+PHVzZSB4bGluazpocmVmPSIjcmVjdC0wIi8+PC9nPgo8ZyB0cmFuc2Zvcm09InRyYW5zbGF0ZSgyODEzLDE3NDYpIj48dXNlIHhsaW5rOmhyZWY9IiNyZWN0LTAiLz48L2c+CjxnIHRyYW5zZm9ybT0idHJhbnNsYXRlKDMyMDEsMTc0NikiPjx1c2UgeGxpbms6aHJlZj0iI3QtMCIvPjwvZz4KPGcgdHJhbnNmb3JtPSJ0cmFuc2xhdGUoMzQ5MiwxNzQ2KSI+PHVzZSB4bGluazpocmVmPSIjcmVjdC0wIi8+PC9nPgo8ZyB0cmFuc2Zvcm09InRyYW5zbGF0ZSgzNjg2LDE3NDYpIj48dXNlIHhsaW5rOmhyZWY9IiNlbXB0eS0wIi8+PC9nPgo8ZyB0cmFuc2Zvcm09InRyYW5zbGF0ZSg5NywxODQzKSI+PHVzZSB4bGluazpocmVmPSIjcmItMCIvPjwvZz4KPGcgdHJhbnNmb3JtPSJ0cmFuc2xhdGUoMTk0LDE4NDMpIj48dXNlIHhsaW5rOmhyZWY9IiNyZWN0LTAiLz48L2c+CjxnIHRyYW5zZm9ybT0idHJhbnNsYXRlKDI5MSwxODQzKSI+PHVzZSB4bGluazpocmVmPSIjcmVjdC0wIi8+PC9nPgo8ZyB0cmFuc2Zvcm09InRyYW5zbGF0ZSgzODgsMTg0MykiPjx1c2UgeGxpbms6aHJlZj0iI3JlY3QtMCIvPjwvZz4KPGcgdHJhbnNmb3JtPSJ0cmFuc2xhdGUoNzc2LDE4NDMpIj48dXNlIHhsaW5rOmhyZWY9IiNuX3JiLTAiLz48L2c+CjxnIHRyYW5zZm9ybT0idHJhbnNsYXRlKDg3MywxODQzKSI+PHVzZSB4bGluazpocmVmPSIjYi0wIi8+PC9nPgo8ZyB0cmFuc2Zvcm09InRyYW5zbGF0ZSgxMTY0LDE4NDMpIj48dXNlIHhsaW5rOmhyZWY9IiNyYi0wIi8+PC9nPgo8ZyB0cmFuc2Zvcm09InRyYW5zbGF0ZSgxMjYxLDE4NDMpIj48dXNlIHhsaW5rOmhyZWY9IiNsLTAiLz48L2c+CjxnIHRyYW5zZm9ybT0idHJhbnNsYXRlKDE1NTIsMTg0MykiPjx1c2UgeGxpbms6aHJlZj0iI3J0LTAiLz48L2c+CjxnIHRyYW5zZm9ybT0idHJhbnNsYXRlKDE2NDksMTg0MykiPjx1c2UgeGxpbms6aHJlZj0iI3JlY3QtMCIvPjwvZz4KPGcgdHJhbnNmb3JtPSJ0cmFuc2xhdGUoMTc0NiwxODQzKSI+PHVzZSB4bGluazpocmVmPSIjbC0wIi8+PC9nPgo8ZyB0cmFuc2Zvcm09InRyYW5zbGF0ZSgxOTQwLDE4NDMpIj48dXNlIHhsaW5rOmhyZWY9IiNlbXB0eS0wIi8+PC9nPgo8ZyB0cmFuc2Zvcm09InRyYW5zbGF0ZSgyMTM0LDE4NDMpIj48dXNlIHhsaW5rOmhyZWY9IiNyYi0wIi8+PC9nPgo8ZyB0cmFuc2Zvcm09InRyYW5zbGF0ZSgyMjMxLDE4NDMpIj48dXNlIHhsaW5rOmhyZWY9IiNyZWN0LTAiLz48L2c+CjxnIHRyYW5zZm9ybT0idHJhbnNsYXRlKDIzMjgsMTg0MykiPjx1c2UgeGxpbms6aHJlZj0iI3JlY3QtMCIvPjwvZz4KPGcgdHJhbnNmb3JtPSJ0cmFuc2xhdGUoMjQyNSwxODQzKSI+PHVzZSB4bGluazpocmVmPSIjcmVjdC0wIi8+PC9nPgo8ZyB0cmFuc2Zvcm09InRyYW5zbGF0ZSgyNTIyLDE4NDMpIj48dXNlIHhsaW5rOmhyZWY9IiNyZWN0LTAiLz48L2c+CjxnIHRyYW5zZm9ybT0idHJhbnNsYXRlKDI2MTksMTg0MykiPjx1c2UgeGxpbms6aHJlZj0iI3JlY3QtMCIvPjwvZz4KPGcgdHJhbnNmb3JtPSJ0cmFuc2xhdGUoMjcxNiwxODQzKSI+PHVzZSB4bGluazpocmVmPSIjcmVjdC0wIi8+PC9nPgo8ZyB0cmFuc2Zvcm09InRyYW5zbGF0ZSgyODEzLDE4NDMpIj48dXNlIHhsaW5rOmhyZWY9IiNyZWN0LTAiLz48L2c+CjxnIHRyYW5zZm9ybT0idHJhbnNsYXRlKDI5MTAsMTg0MykiPjx1c2UgeGxpbms6aHJlZj0iI3JlY3QtMCIvPjwvZz4KPGcgdHJhbnNmb3JtPSJ0cmFuc2xhdGUoMzAwNywxODQzKSI+PHVzZSB4bGluazpocmVmPSIjbGItMCIvPjwvZz4KPGcgdHJhbnNmb3JtPSJ0cmFuc2xhdGUoMzQ5MiwxODQzKSI+PHVzZSB4bGluazpocmVmPSIjcmVjdC0wIi8+PC9nPgo8ZyB0cmFuc2Zvcm09InRyYW5zbGF0ZSgzNTg5LDE4NDMpIj48dXNlIHhsaW5rOmhyZWY9IiNsLTAiLz48L2c+CjxnIHRyYW5zZm9ybT0idHJhbnNsYXRlKDM4ODAsMTg0MykiPjx1c2UgeGxpbms6aHJlZj0iI2VtcHR5LTAiLz48L2c+CjxnIHRyYW5zZm9ybT0idHJhbnNsYXRlKDk3LDE5NDApIj48dXNlIHhsaW5rOmhyZWY9IiNyZWN0LTAiLz48L2c+CjxnIHRyYW5zZm9ybT0idHJhbnNsYXRlKDM4OCwxOTQwKSI+PHVzZSB4bGluazpocmVmPSIjdC0wIi8+PC9nPgo8ZyB0cmFuc2Zvcm09InRyYW5zbGF0ZSg1ODIsMTk0MCkiPjx1c2UgeGxpbms6aHJlZj0iI2VtcHR5LTAiLz48L2c+CjxnIHRyYW5zZm9ybT0idHJhbnNsYXRlKDY3OSwxOTQwKSI+PHVzZSB4bGluazpocmVmPSIjbl9yYi0wIi8+PC9nPgo8ZyB0cmFuc2Zvcm09InRyYW5zbGF0ZSg3NzYsMTk0MCkiPjx1c2UgeGxpbms6aHJlZj0iI3JiLTAiLz48L2c+CjxnIHRyYW5zZm9ybT0idHJhbnNsYXRlKDg3MywxOTQwKSI+PHVzZSB4bGluazpocmVmPSIjbHQtMCIvPjwvZz4KPGcgdHJhbnNmb3JtPSJ0cmFuc2xhdGUoMTE2NCwxOTQwKSI+PHVzZSB4bGluazpocmVmPSIjdC0wIi8+PC9nPgo8ZyB0cmFuc2Zvcm09InRyYW5zbGF0ZSgxNjQ5LDE5NDApIj48dXNlIHhsaW5rOmhyZWY9IiNyZWN0LTAiLz48L2c+CjxnIHRyYW5zZm9ybT0idHJhbnNsYXRlKDE4NDMsMTk0MCkiPjx1c2UgeGxpbms6aHJlZj0iI2VtcHR5LTAiLz48L2c+CjxnIHRyYW5zZm9ybT0idHJhbnNsYXRlKDIxMzQsMTk0MCkiPjx1c2UgeGxpbms6aHJlZj0iI3J0LTAiLz48L2c+CjxnIHRyYW5zZm9ybT0idHJhbnNsYXRlKDIyMzEsMTk0MCkiPjx1c2UgeGxpbms6aHJlZj0iI3JlY3QtMCIvPjwvZz4KPGcgdHJhbnNmb3JtPSJ0cmFuc2xhdGUoMjMyOCwxOTQwKSI+PHVzZSB4bGluazpocmVmPSIjcmVjdC0wIi8+PC9nPgo8ZyB0cmFuc2Zvcm09InRyYW5zbGF0ZSgyNDI1LDE5NDApIj48dXNlIHhsaW5rOmhyZWY9IiNyZWN0LTAiLz48L2c+CjxnIHRyYW5zZm9ybT0idHJhbnNsYXRlKDI1MjIsMTk0MCkiPjx1c2UgeGxpbms6aHJlZj0iI3JlY3QtMCIvPjwvZz4KPGcgdHJhbnNmb3JtPSJ0cmFuc2xhdGUoMjYxOSwxOTQwKSI+PHVzZSB4bGluazpocmVmPSIjcmVjdC0wIi8+PC9nPgo8ZyB0cmFuc2Zvcm09InRyYW5zbGF0ZSgyNzE2LDE5NDApIj48dXNlIHhsaW5rOmhyZWY9IiNsdC0wIi8+PC9nPgo8ZyB0cmFuc2Zvcm09InRyYW5zbGF0ZSgzMDA3LDE5NDApIj48dXNlIHhsaW5rOmhyZWY9IiNyZWN0LTAiLz48L2c+CjxnIHRyYW5zZm9ybT0idHJhbnNsYXRlKDMxMDQsMTk0MCkiPjx1c2UgeGxpbms6aHJlZj0iI3JlY3QtMCIvPjwvZz4KPGcgdHJhbnNmb3JtPSJ0cmFuc2xhdGUoMzIwMSwxOTQwKSI+PHVzZSB4bGluazpocmVmPSIjbC0wIi8+PC9nPgo8ZyB0cmFuc2Zvcm09InRyYW5zbGF0ZSgzNDkyLDE5NDApIj48dXNlIHhsaW5rOmhyZWY9IiN0LTAiLz48L2c+CjxnIHRyYW5zZm9ybT0idHJhbnNsYXRlKDM1ODksMTk0MCkiPjx1c2UgeGxpbms6aHJlZj0iI25fcmItMCIvPjwvZz4KPGcgdHJhbnNmb3JtPSJ0cmFuc2xhdGUoMzY4NiwxOTQwKSI+PHVzZSB4bGluazpocmVmPSIjcmItMCIvPjwvZz4KPGcgdHJhbnNmb3JtPSJ0cmFuc2xhdGUoMzc4MywxOTQwKSI+PHVzZSB4bGluazpocmVmPSIjbGItMCIvPjwvZz4KPGcgdHJhbnNmb3JtPSJ0cmFuc2xhdGUoOTcsMjAzNykiPjx1c2UgeGxpbms6aHJlZj0iI3JlY3QtMCIvPjwvZz4KPGcgdHJhbnNmb3JtPSJ0cmFuc2xhdGUoMjkxLDIwMzcpIj48dXNlIHhsaW5rOmhyZWY9IiNlbXB0eS0wIi8+PC9nPgo8ZyB0cmFuc2Zvcm09InRyYW5zbGF0ZSg2NzksMjAzNykiPjx1c2UgeGxpbms6aHJlZj0iI3ItMCIvPjwvZz4KPGcgdHJhbnNmb3JtPSJ0cmFuc2xhdGUoNzc2LDIwMzcpIj48dXNlIHhsaW5rOmhyZWY9IiNsdC0wIi8+PC9nPgo8ZyB0cmFuc2Zvcm09InRyYW5zbGF0ZSgxMzU4LDIwMzcpIj48dXNlIHhsaW5rOmhyZWY9IiNlbXB0eS0wIi8+PC9nPgo8ZyB0cmFuc2Zvcm09InRyYW5zbGF0ZSgxNjQ5LDIwMzcpIj48dXNlIHhsaW5rOmhyZWY9IiNydC0wIi8+PC9nPgo8ZyB0cmFuc2Zvcm09InRyYW5zbGF0ZSgxNzQ2LDIwMzcpIj48dXNlIHhsaW5rOmhyZWY9IiNsLTAiLz48L2c+CjxnIHRyYW5zZm9ybT0idHJhbnNsYXRlKDIwMzcsMjAzNykiPjx1c2UgeGxpbms6aHJlZj0iI2VtcHR5LTAiLz48L2c+CjxnIHRyYW5zZm9ybT0idHJhbnNsYXRlKDIyMzEsMjAzNykiPjx1c2UgeGxpbms6aHJlZj0iI3J0LTAiLz48L2c+CjxnIHRyYW5zZm9ybT0idHJhbnNsYXRlKDIzMjgsMjAzNykiPjx1c2UgeGxpbms6aHJlZj0iI3JlY3QtMCIvPjwvZz4KPGcgdHJhbnNmb3JtPSJ0cmFuc2xhdGUoMjcxNiwyMDM3KSI+PHVzZSB4bGluazpocmVmPSIjbl9yYi0wIi8+PC9nPgo8ZyB0cmFuc2Zvcm09InRyYW5zbGF0ZSgyODEzLDIwMzcpIj48dXNlIHhsaW5rOmhyZWY9IiNyYi0wIi8+PC9nPgo8ZyB0cmFuc2Zvcm09InRyYW5zbGF0ZSgyOTEwLDIwMzcpIj48dXNlIHhsaW5rOmhyZWY9IiNyZWN0LTAiLz48L2c+CjxnIHRyYW5zZm9ybT0idHJhbnNsYXRlKDMwMDcsMjAzNykiPjx1c2UgeGxpbms6aHJlZj0iI2x0LTAiLz48L2c+CjxnIHRyYW5zZm9ybT0idHJhbnNsYXRlKDMyOTgsMjAzNykiPjx1c2UgeGxpbms6aHJlZj0iI3ItMCIvPjwvZz4KPGcgdHJhbnNmb3JtPSJ0cmFuc2xhdGUoMzM5NSwyMDM3KSI+PHVzZSB4bGluazpocmVmPSIjbC0wIi8+PC9nPgo8ZyB0cmFuc2Zvcm09InRyYW5zbGF0ZSgzNTg5LDIwMzcpIj48dXNlIHhsaW5rOmhyZWY9IiNyLTAiLz48L2c+CjxnIHRyYW5zZm9ybT0idHJhbnNsYXRlKDM2ODYsMjAzNykiPjx1c2UgeGxpbms6aHJlZj0iI3JlY3QtMCIvPjwvZz4KPGcgdHJhbnNmb3JtPSJ0cmFuc2xhdGUoMzc4MywyMDM3KSI+PHVzZSB4bGluazpocmVmPSIjcmVjdC0wIi8+PC9nPgo8ZyB0cmFuc2Zvcm09InRyYW5zbGF0ZSgzODgwLDIwMzcpIj48dXNlIHhsaW5rOmhyZWY9IiNsLTAiLz48L2c+CjxnIHRyYW5zZm9ybT0idHJhbnNsYXRlKDk3LDIxMzQpIj48dXNlIHhsaW5rOmhyZWY9IiNydC0wIi8+PC9nPgo8ZyB0cmFuc2Zvcm09InRyYW5zbGF0ZSgxOTQsMjEzNCkiPjx1c2UgeGxpbms6aHJlZj0iI2wtMCIvPjwvZz4KPGcgdHJhbnNmb3JtPSJ0cmFuc2xhdGUoNTgyLDIxMzQpIj48dXNlIHhsaW5rOmhyZWY9IiNlbXB0eS0wIi8+PC9nPgo8ZyB0cmFuc2Zvcm09InRyYW5zbGF0ZSgxMDY3LDIxMzQpIj48dXNlIHhsaW5rOmhyZWY9IiNyLTAiLz48L2c+CjxnIHRyYW5zZm9ybT0idHJhbnNsYXRlKDExNjQsMjEzNCkiPjx1c2UgeGxpbms6aHJlZj0iI2wtMCIvPjwvZz4KPGcgdHJhbnNmb3JtPSJ0cmFuc2xhdGUoMjMyOCwyMTM0KSI+PHVzZSB4bGluazpocmVmPSIjdC0wIi8+PC9nPgo8ZyB0cmFuc2Zvcm09InRyYW5zbGF0ZSgyNTIyLDIxMzQpIj48dXNlIHhsaW5rOmhyZWY9IiNyYi0wIi8+PC9nPgo8ZyB0cmFuc2Zvcm09InRyYW5zbGF0ZSgyNjE5LDIxMzQpIj48dXNlIHhsaW5rOmhyZWY9IiNyZWN0LTAiLz48L2c+CjxnIHRyYW5zZm9ybT0idHJhbnNsYXRlKDI3MTYsMjEzNCkiPjx1c2UgeGxpbms6aHJlZj0iI3JlY3QtMCIvPjwvZz4KPGcgdHJhbnNmb3JtPSJ0cmFuc2xhdGUoMjgxMywyMTM0KSI+PHVzZSB4bGluazpocmVmPSIjbHQtMCIvPjwvZz4KPGcgdHJhbnNmb3JtPSJ0cmFuc2xhdGUoMzIwMSwyMTM0KSI+PHVzZSB4bGluazpocmVmPSIjZW1wdHktMCIvPjwvZz4KPGcgdHJhbnNmb3JtPSJ0cmFuc2xhdGUoMzY4NiwyMTM0KSI+PHVzZSB4bGluazpocmVmPSIjcmVjdC0wIi8+PC9nPgo8ZyB0cmFuc2Zvcm09InRyYW5zbGF0ZSgwLDIyMzEpIj48dXNlIHhsaW5rOmhyZWY9IiNiLTAiLz48L2c+CjxnIHRyYW5zZm9ybT0idHJhbnNsYXRlKDI5MSwyMjMxKSI+PHVzZSB4bGluazpocmVmPSIjbl9yYi0wIi8+PC9nPgo8ZyB0cmFuc2Zvcm09InRyYW5zbGF0ZSgzODgsMjIzMSkiPjx1c2UgeGxpbms6aHJlZj0iI2ItMCIvPjwvZz4KPGcgdHJhbnNmb3JtPSJ0cmFuc2xhdGUoNTgyLDIyMzEpIj48dXNlIHhsaW5rOmhyZWY9IiNuX3JiLTAiLz48L2c+CjxnIHRyYW5zZm9ybT0idHJhbnNsYXRlKDY3OSwyMjMxKSI+PHVzZSB4bGluazpocmVmPSIjcmItMCIvPjwvZz4KPGcgdHJhbnNmb3JtPSJ0cmFuc2xhdGUoNzc2LDIyMzEpIj48dXNlIHhsaW5rOmhyZWY9IiNyZWN0LTAiLz48L2c+CjxnIHRyYW5zZm9ybT0idHJhbnNsYXRlKDg3MywyMjMxKSI+PHVzZSB4bGluazpocmVmPSIjbGItMCIvPjwvZz4KPGcgdHJhbnNmb3JtPSJ0cmFuc2xhdGUoMTM1OCwyMjMxKSI+PHVzZSB4bGluazpocmVmPSIjZW1wdHktMCIvPjwvZz4KPGcgdHJhbnNmb3JtPSJ0cmFuc2xhdGUoMTY0OSwyMjMxKSI+PHVzZSB4bGluazpocmVmPSIjZW1wdHktMCIvPjwvZz4KPGcgdHJhbnNmb3JtPSJ0cmFuc2xhdGUoMTk0MCwyMjMxKSI+PHVzZSB4bGluazpocmVmPSIjcmItMCIvPjwvZz4KPGcgdHJhbnNmb3JtPSJ0cmFuc2xhdGUoMjAzNywyMjMxKSI+PHVzZSB4bGluazpocmVmPSIjbC0wIi8+PC9nPgo8ZyB0cmFuc2Zvcm09InRyYW5zbGF0ZSgyMjMxLDIyMzEpIj48dXNlIHhsaW5rOmhyZWY9IiNlbXB0eS0wIi8+PC9nPgo8ZyB0cmFuc2Zvcm09InRyYW5zbGF0ZSgyNDI1LDIyMzEpIj48dXNlIHhsaW5rOmhyZWY9IiNuX3JiLTAiLz48L2c+CjxnIHRyYW5zZm9ybT0idHJhbnNsYXRlKDI1MjIsMjIzMSkiPjx1c2UgeGxpbms6aHJlZj0iI3JlY3QtMCIvPjwvZz4KPGcgdHJhbnNmb3JtPSJ0cmFuc2xhdGUoMjYxOSwyMjMxKSI+PHVzZSB4bGluazpocmVmPSIjbHQtMCIvPjwvZz4KPGcgdHJhbnNmb3JtPSJ0cmFuc2xhdGUoMjkxMCwyMjMxKSI+PHVzZSB4bGluazpocmVmPSIjZW1wdHktMCIvPjwvZz4KPGcgdHJhbnNmb3JtPSJ0cmFuc2xhdGUoMzEwNCwyMjMxKSI+PHVzZSB4bGluazpocmVmPSIjYi0wIi8+PC9nPgo8ZyB0cmFuc2Zvcm09InRyYW5zbGF0ZSgzMjk4LDIyMzEpIj48dXNlIHhsaW5rOmhyZWY9IiNyLTAiLz48L2c+CjxnIHRyYW5zZm9ybT0idHJhbnNsYXRlKDMzOTUsMjIzMSkiPjx1c2UgeGxpbms6aHJlZj0iI2xiLTAiLz48L2c+CjxnIHRyYW5zZm9ybT0idHJhbnNsYXRlKDM1ODksMjIzMSkiPjx1c2UgeGxpbms6aHJlZj0iI3ItMCIvPjwvZz4KPGcgdHJhbnNmb3JtPSJ0cmFuc2xhdGUoMzY4NiwyMjMxKSI+PHVzZSB4bGluazpocmVmPSIjbHQtMCIvPjwvZz4KPGcgdHJhbnNmb3JtPSJ0cmFuc2xhdGUoMCwyMzI4KSI+PHVzZSB4bGluazpocmVmPSIjcmVjdC0wIi8+PC9nPgo8ZyB0cmFuc2Zvcm09InRyYW5zbGF0ZSg5NywyMzI4KSI+PHVzZSB4bGluazpocmVmPSIjbC0wIi8+PC9nPgo8ZyB0cmFuc2Zvcm09InRyYW5zbGF0ZSgyOTEsMjMyOCkiPjx1c2UgeGxpbms6aHJlZj0iI3JiLTAiLz48L2c+CjxnIHRyYW5zZm9ybT0idHJhbnNsYXRlKDM4OCwyMzI4KSI+PHVzZSB4bGluazpocmVmPSIjcmVjdC0wIi8+PC9nPgo8ZyB0cmFuc2Zvcm09InRyYW5zbGF0ZSg1ODIsMjMyOCkiPjx1c2UgeGxpbms6aHJlZj0iI3ItMCIvPjwvZz4KPGcgdHJhbnNmb3JtPSJ0cmFuc2xhdGUoNjc5LDIzMjgpIj48dXNlIHhsaW5rOmhyZWY9IiNsdC0wIi8+PC9nPgo8ZyB0cmFuc2Zvcm09InRyYW5zbGF0ZSg4NzMsMjMyOCkiPjx1c2UgeGxpbms6aHJlZj0iI3QtMCIvPjwvZz4KPGcgdHJhbnNmb3JtPSJ0cmFuc2xhdGUoMTQ1NSwyMzI4KSI+PHVzZSB4bGluazpocmVmPSIjbl9yYi0wIi8+PC9nPgo8ZyB0cmFuc2Zvcm09InRyYW5zbGF0ZSgxNTUyLDIzMjgpIj48dXNlIHhsaW5rOmhyZWY9IiNiLTAiLz48L2c+CjxnIHRyYW5zZm9ybT0idHJhbnNsYXRlKDE2NDksMjMyOCkiPjx1c2UgeGxpbms6aHJlZj0iI25fcmItMCIvPjwvZz4KPGcgdHJhbnNmb3JtPSJ0cmFuc2xhdGUoMTc0NiwyMzI4KSI+PHVzZSB4bGluazpocmVmPSIjYi0wIi8+PC9nPgo8ZyB0cmFuc2Zvcm09InRyYW5zbGF0ZSgxODQzLDIzMjgpIj48dXNlIHhsaW5rOmhyZWY9IiNuX3JiLTAiLz48L2c+CjxnIHRyYW5zZm9ybT0idHJhbnNsYXRlKDE5NDAsMjMyOCkiPjx1c2UgeGxpbms6aHJlZj0iI3JlY3QtMCIvPjwvZz4KPGcgdHJhbnNmb3JtPSJ0cmFuc2xhdGUoMjAzNywyMzI4KSI+PHVzZSB4bGluazpocmVmPSIjbl9yYi0wIi8+PC9nPgo8ZyB0cmFuc2Zvcm09InRyYW5zbGF0ZSgyMTM0LDIzMjgpIj48dXNlIHhsaW5rOmhyZWY9IiNiLTAiLz48L2c+CjxnIHRyYW5zZm9ybT0idHJhbnNsYXRlKDI0MjUsMjMyOCkiPjx1c2UgeGxpbms6aHJlZj0iI3ItMCIvPjwvZz4KPGcgdHJhbnNmb3JtPSJ0cmFuc2xhdGUoMjUyMiwyMzI4KSI+PHVzZSB4bGluazpocmVmPSIjbHQtMCIvPjwvZz4KPGcgdHJhbnNmb3JtPSJ0cmFuc2xhdGUoMjgxMywyMzI4KSI+PHVzZSB4bGluazpocmVmPSIjZW1wdHktMCIvPjwvZz4KPGcgdHJhbnNmb3JtPSJ0cmFuc2xhdGUoMzAwNywyMzI4KSI+PHVzZSB4bGluazpocmVmPSIjbl9yYi0wIi8+PC9nPgo8ZyB0cmFuc2Zvcm09InRyYW5zbGF0ZSgzMTA0LDIzMjgpIj48dXNlIHhsaW5rOmhyZWY9IiNyZWN0LTAiLz48L2c+CjxnIHRyYW5zZm9ybT0idHJhbnNsYXRlKDMzOTUsMjMyOCkiPjx1c2UgeGxpbms6aHJlZj0iI3QtMCIvPjwvZz4KPGcgdHJhbnNmb3JtPSJ0cmFuc2xhdGUoMzc4MywyMzI4KSI+PHVzZSB4bGluazpocmVmPSIjbl9yYi0wIi8+PC9nPgo8ZyB0cmFuc2Zvcm09InRyYW5zbGF0ZSgzODgwLDIzMjgpIj48dXNlIHhsaW5rOmhyZWY9IiNiLTAiLz48L2c+CjxnIHRyYW5zZm9ybT0idHJhbnNsYXRlKDAsMjQyNSkiPjx1c2UgeGxpbms6aHJlZj0iI3JlY3QtMCIvPjwvZz4KPGcgdHJhbnNmb3JtPSJ0cmFuc2xhdGUoMjkxLDI0MjUpIj48dXNlIHhsaW5rOmhyZWY9IiNydC0wIi8+PC9nPgo8ZyB0cmFuc2Zvcm09InRyYW5zbGF0ZSgzODgsMjQyNSkiPjx1c2UgeGxpbms6aHJlZj0iI3JlY3QtMCIvPjwvZz4KPGcgdHJhbnNmb3JtPSJ0cmFuc2xhdGUoNDg1LDI0MjUpIj48dXNlIHhsaW5rOmhyZWY9IiNsYi0wIi8+PC9nPgo8ZyB0cmFuc2Zvcm09InRyYW5zbGF0ZSg5NzAsMjQyNSkiPjx1c2UgeGxpbms6aHJlZj0iI25fcmItMCIvPjwvZz4KPGcgdHJhbnNmb3JtPSJ0cmFuc2xhdGUoMTA2NywyNDI1KSI+PHVzZSB4bGluazpocmVmPSIjcmItMCIvPjwvZz4KPGcgdHJhbnNmb3JtPSJ0cmFuc2xhdGUoMTE2NCwyNDI1KSI+PHVzZSB4bGluazpocmVmPSIjbGItMCIvPjwvZz4KPGcgdHJhbnNmb3JtPSJ0cmFuc2xhdGUoMTQ1NSwyNDI1KSI+PHVzZSB4bGluazpocmVmPSIjci0wIi8+PC9nPgo8ZyB0cmFuc2Zvcm09InRyYW5zbGF0ZSgxNTUyLDI0MjUpIj48dXNlIHhsaW5rOmhyZWY9IiNyZWN0LTAiLz48L2c+CjxnIHRyYW5zZm9ybT0idHJhbnNsYXRlKDE2NDksMjQyNSkiPjx1c2UgeGxpbms6aHJlZj0iI3JlY3QtMCIvPjwvZz4KPGcgdHJhbnNmb3JtPSJ0cmFuc2xhdGUoMTc0NiwyNDI1KSI+PHVzZSB4bGluazpocmVmPSIjcmVjdC0wIi8+PC9nPgo8ZyB0cmFuc2Zvcm09InRyYW5zbGF0ZSgxODQzLDI0MjUpIj48dXNlIHhsaW5rOmhyZWY9IiNyZWN0LTAiLz48L2c+CjxnIHRyYW5zZm9ybT0idHJhbnNsYXRlKDE5NDAsMjQyNSkiPjx1c2UgeGxpbms6aHJlZj0iI3JlY3QtMCIvPjwvZz4KPGcgdHJhbnNmb3JtPSJ0cmFuc2xhdGUoMjAzNywyNDI1KSI+PHVzZSB4bGluazpocmVmPSIjcmVjdC0wIi8+PC9nPgo8ZyB0cmFuc2Zvcm09InRyYW5zbGF0ZSgyMTM0LDI0MjUpIj48dXNlIHhsaW5rOmhyZWY9IiNyZWN0LTAiLz48L2c+CjxnIHRyYW5zZm9ybT0idHJhbnNsYXRlKDIzMjgsMjQyNSkiPjx1c2UgeGxpbms6aHJlZj0iI2VtcHR5LTAiLz48L2c+CjxnIHRyYW5zZm9ybT0idHJhbnNsYXRlKDI2MTksMjQyNSkiPjx1c2UgeGxpbms6aHJlZj0iI25fcmItMCIvPjwvZz4KPGcgdHJhbnNmb3JtPSJ0cmFuc2xhdGUoMjcxNiwyNDI1KSI+PHVzZSB4bGluazpocmVmPSIjYi0wIi8+PC9nPgo8ZyB0cmFuc2Zvcm09InRyYW5zbGF0ZSgyOTEwLDI0MjUpIj48dXNlIHhsaW5rOmhyZWY9IiNyLTAiLz48L2c+CjxnIHRyYW5zZm9ybT0idHJhbnNsYXRlKDMwMDcsMjQyNSkiPjx1c2UgeGxpbms6aHJlZj0iI3JlY3QtMCIvPjwvZz4KPGcgdHJhbnNmb3JtPSJ0cmFuc2xhdGUoMzEwNCwyNDI1KSI+PHVzZSB4bGluazpocmVmPSIjcmVjdC0wIi8+PC9nPgo8ZyB0cmFuc2Zvcm09InRyYW5zbGF0ZSgzMjAxLDI0MjUpIj48dXNlIHhsaW5rOmhyZWY9IiNsLTAiLz48L2c+CjxnIHRyYW5zZm9ybT0idHJhbnNsYXRlKDM0OTIsMjQyNSkiPjx1c2UgeGxpbms6aHJlZj0iI3JiLTAiLz48L2c+CjxnIHRyYW5zZm9ybT0idHJhbnNsYXRlKDM1ODksMjQyNSkiPjx1c2UgeGxpbms6aHJlZj0iI2wtMCIvPjwvZz4KPGcgdHJhbnNmb3JtPSJ0cmFuc2xhdGUoMzc4MywyNDI1KSI+PHVzZSB4bGluazpocmVmPSIjci0wIi8+PC9nPgo8ZyB0cmFuc2Zvcm09InRyYW5zbGF0ZSgzODgwLDI0MjUpIj48dXNlIHhsaW5rOmhyZWY9IiNsdC0wIi8+PC9nPgo8ZyB0cmFuc2Zvcm09InRyYW5zbGF0ZSgwLDI1MjIpIj48dXNlIHhsaW5rOmhyZWY9IiNyZWN0LTAiLz48L2c+CjxnIHRyYW5zZm9ybT0idHJhbnNsYXRlKDE5NCwyNTIyKSI+PHVzZSB4bGluazpocmVmPSIjZW1wdHktMCIvPjwvZz4KPGcgdHJhbnNmb3JtPSJ0cmFuc2xhdGUoMzg4LDI1MjIpIj48dXNlIHhsaW5rOmhyZWY9IiNydC0wIi8+PC9nPgo8ZyB0cmFuc2Zvcm09InRyYW5zbGF0ZSg0ODUsMjUyMikiPjx1c2UgeGxpbms6aHJlZj0iI3JlY3QtMCIvPjwvZz4KPGcgdHJhbnNmb3JtPSJ0cmFuc2xhdGUoNTgyLDI1MjIpIj48dXNlIHhsaW5rOmhyZWY9IiNyZWN0LTAiLz48L2c+CjxnIHRyYW5zZm9ybT0idHJhbnNsYXRlKDY3OSwyNTIyKSI+PHVzZSB4bGluazpocmVmPSIjcmVjdC0wIi8+PC9nPgo8ZyB0cmFuc2Zvcm09InRyYW5zbGF0ZSg3NzYsMjUyMikiPjx1c2UgeGxpbms6aHJlZj0iI3JlY3QtMCIvPjwvZz4KPGcgdHJhbnNmb3JtPSJ0cmFuc2xhdGUoODczLDI1MjIpIj48dXNlIHhsaW5rOmhyZWY9IiNyZWN0LTAiLz48L2c+CjxnIHRyYW5zZm9ybT0idHJhbnNsYXRlKDk3MCwyNTIyKSI+PHVzZSB4bGluazpocmVmPSIjcmVjdC0wIi8+PC9nPgo8ZyB0cmFuc2Zvcm09InRyYW5zbGF0ZSgxMDY3LDI1MjIpIj48dXNlIHhsaW5rOmhyZWY9IiNyZWN0LTAiLz48L2c+CjxnIHRyYW5zZm9ybT0idHJhbnNsYXRlKDExNjQsMjUyMikiPjx1c2UgeGxpbms6aHJlZj0iI3JlY3QtMCIvPjwvZz4KPGcgdHJhbnNmb3JtPSJ0cmFuc2xhdGUoMTM1OCwyNTIyKSI+PHVzZSB4bGluazpocmVmPSIjZW1wdHktMCIvPjwvZz4KPGcgdHJhbnNmb3JtPSJ0cmFuc2xhdGUoMTY0OSwyNTIyKSI+PHVzZSB4bGluazpocmVmPSIjcmVjdC0wIi8+PC9nPgo8ZyB0cmFuc2Zvcm09InRyYW5zbGF0ZSgxOTQwLDI1MjIpIj48dXNlIHhsaW5rOmhyZWY9IiNydC0wIi8+PC9nPgo8ZyB0cmFuc2Zvcm09InRyYW5zbGF0ZSgyMDM3LDI1MjIpIj48dXNlIHhsaW5rOmhyZWY9IiNyZWN0LTAiLz48L2c+CjxnIHRyYW5zZm9ybT0idHJhbnNsYXRlKDIxMzQsMjUyMikiPjx1c2UgeGxpbms6aHJlZj0iI3JlY3QtMCIvPjwvZz4KPGcgdHJhbnNmb3JtPSJ0cmFuc2xhdGUoMjIzMSwyNTIyKSI+PHVzZSB4bGluazpocmVmPSIjbC0wIi8+PC9nPgo8ZyB0cmFuc2Zvcm09InRyYW5zbGF0ZSgyNjE5LDI1MjIpIj48dXNlIHhsaW5rOmhyZWY9IiNyLTAiLz48L2c+CjxnIHRyYW5zZm9ybT0idHJhbnNsYXRlKDI3MTYsMjUyMikiPjx1c2UgeGxpbms6aHJlZj0iI3JlY3QtMCIvPjwvZz4KPGcgdHJhbnNmb3JtPSJ0cmFuc2xhdGUoMjgxMywyNTIyKSI+PHVzZSB4bGluazpocmVmPSIjbC0wIi8+PC9nPgo8ZyB0cmFuc2Zvcm09InRyYW5zbGF0ZSgzMTA0LDI1MjIpIj48dXNlIHhsaW5rOmhyZWY9IiNyZWN0LTAiLz48L2c+CjxnIHRyYW5zZm9ybT0idHJhbnNsYXRlKDMyMDEsMjUyMikiPjx1c2UgeGxpbms6aHJlZj0iI25fcmItMCIvPjwvZz4KPGcgdHJhbnNmb3JtPSJ0cmFuc2xhdGUoMzI5OCwyNTIyKSI+PHVzZSB4bGluazpocmVmPSIjYi0wIi8+PC9nPgo8ZyB0cmFuc2Zvcm09InRyYW5zbGF0ZSgzMzk1LDI1MjIpIj48dXNlIHhsaW5rOmhyZWY9IiNuX3JiLTAiLz48L2c+CjxnIHRyYW5zZm9ybT0idHJhbnNsYXRlKDM0OTIsMjUyMikiPjx1c2UgeGxpbms6aHJlZj0iI3JlY3QtMCIvPjwvZz4KPGcgdHJhbnNmb3JtPSJ0cmFuc2xhdGUoMCwyNjE5KSI+PHVzZSB4bGluazpocmVmPSIjcnQtMCIvPjwvZz4KPGcgdHJhbnNmb3JtPSJ0cmFuc2xhdGUoOTcsMjYxOSkiPjx1c2UgeGxpbms6aHJlZj0iI2xiLTAiLz48L2c+CjxnIHRyYW5zZm9ybT0idHJhbnNsYXRlKDI5MSwyNjE5KSI+PHVzZSB4bGluazpocmVmPSIjZW1wdHktMCIvPjwvZz4KPGcgdHJhbnNmb3JtPSJ0cmFuc2xhdGUoMTA2NywyNjE5KSI+PHVzZSB4bGluazpocmVmPSIjcmVjdC0wIi8+PC9nPgo8ZyB0cmFuc2Zvcm09InRyYW5zbGF0ZSgxMTY0LDI2MTkpIj48dXNlIHhsaW5rOmhyZWY9IiNyZWN0LTAiLz48L2c+CjxnIHRyYW5zZm9ybT0idHJhbnNsYXRlKDE0NTUsMjYxOSkiPjx1c2UgeGxpbms6aHJlZj0iI3ItMCIvPjwvZz4KPGcgdHJhbnNmb3JtPSJ0cmFuc2xhdGUoMTU1MiwyNjE5KSI+PHVzZSB4bGluazpocmVmPSIjcmVjdC0wIi8+PC9nPgo8ZyB0cmFuc2Zvcm09InRyYW5zbGF0ZSgxNjQ5LDI2MTkpIj48dXNlIHhsaW5rOmhyZWY9IiNyZWN0LTAiLz48L2c+CjxnIHRyYW5zZm9ybT0idHJhbnNsYXRlKDE3NDYsMjYxOSkiPjx1c2UgeGxpbms6aHJlZj0iI2wtMCIvPjwvZz4KPGcgdHJhbnNmb3JtPSJ0cmFuc2xhdGUoMjAzNywyNjE5KSI+PHVzZSB4bGluazpocmVmPSIjcmVjdC0wIi8+PC9nPgo8ZyB0cmFuc2Zvcm09InRyYW5zbGF0ZSgyMTM0LDI2MTkpIj48dXNlIHhsaW5rOmhyZWY9IiNyZWN0LTAiLz48L2c+CjxnIHRyYW5zZm9ybT0idHJhbnNsYXRlKDI0MjUsMjYxOSkiPjx1c2UgeGxpbms6aHJlZj0iI3JiLTAiLz48L2c+CjxnIHRyYW5zZm9ybT0idHJhbnNsYXRlKDI1MjIsMjYxOSkiPjx1c2UgeGxpbms6aHJlZj0iI2xiLTAiLz48L2c+CjxnIHRyYW5zZm9ybT0idHJhbnNsYXRlKDI3MTYsMjYxOSkiPjx1c2UgeGxpbms6aHJlZj0iI3QtMCIvPjwvZz4KPGcgdHJhbnNmb3JtPSJ0cmFuc2xhdGUoMjgxMywyNjE5KSI+PHVzZSB4bGluazpocmVmPSIjbl9yYi0wIi8+PC9nPgo8ZyB0cmFuc2Zvcm09InRyYW5zbGF0ZSgyOTEwLDI2MTkpIj48dXNlIHhsaW5rOmhyZWY9IiNyYi0wIi8+PC9nPgo8ZyB0cmFuc2Zvcm09InRyYW5zbGF0ZSgzMDA3LDI2MTkpIj48dXNlIHhsaW5rOmhyZWY9IiNyZWN0LTAiLz48L2c+CjxnIHRyYW5zZm9ybT0idHJhbnNsYXRlKDMxMDQsMjYxOSkiPjx1c2UgeGxpbms6aHJlZj0iI3JlY3QtMCIvPjwvZz4KPGcgdHJhbnNmb3JtPSJ0cmFuc2xhdGUoMzIwMSwyNjE5KSI+PHVzZSB4bGluazpocmVmPSIjcmVjdC0wIi8+PC9nPgo8ZyB0cmFuc2Zvcm09InRyYW5zbGF0ZSgzMjk4LDI2MTkpIj48dXNlIHhsaW5rOmhyZWY9IiNyZWN0LTAiLz48L2c+CjxnIHRyYW5zZm9ybT0idHJhbnNsYXRlKDMzOTUsMjYxOSkiPjx1c2UgeGxpbms6aHJlZj0iI3JlY3QtMCIvPjwvZz4KPGcgdHJhbnNmb3JtPSJ0cmFuc2xhdGUoMzQ5MiwyNjE5KSI+PHVzZSB4bGluazpocmVmPSIjcmVjdC0wIi8+PC9nPgo8ZyB0cmFuc2Zvcm09InRyYW5zbGF0ZSgzNTg5LDI2MTkpIj48dXNlIHhsaW5rOmhyZWY9IiNsYi0wIi8+PC9nPgo8ZyB0cmFuc2Zvcm09InRyYW5zbGF0ZSgzNjg2LDI2MTkpIj48dXNlIHhsaW5rOmhyZWY9IiNuX3JiLTAiLz48L2c+CjxnIHRyYW5zZm9ybT0idHJhbnNsYXRlKDM3ODMsMjYxOSkiPjx1c2UgeGxpbms6aHJlZj0iI3JiLTAiLz48L2c+CjxnIHRyYW5zZm9ybT0idHJhbnNsYXRlKDM4ODAsMjYxOSkiPjx1c2UgeGxpbms6aHJlZj0iI2wtMCIvPjwvZz4KPGcgdHJhbnNmb3JtPSJ0cmFuc2xhdGUoOTcsMjcxNikiPjx1c2UgeGxpbms6aHJlZj0iI3QtMCIvPjwvZz4KPGcgdHJhbnNmb3JtPSJ0cmFuc2xhdGUoMjkxLDI3MTYpIj48dXNlIHhsaW5rOmhyZWY9IiNuX3JiLTAiLz48L2c+CjxnIHRyYW5zZm9ybT0idHJhbnNsYXRlKDM4OCwyNzE2KSI+PHVzZSB4bGluazpocmVmPSIjYi0wIi8+PC9nPgo8ZyB0cmFuc2Zvcm09InRyYW5zbGF0ZSg1ODIsMjcxNikiPjx1c2UgeGxpbms6aHJlZj0iI2VtcHR5LTAiLz48L2c+CjxnIHRyYW5zZm9ybT0idHJhbnNsYXRlKDg3MywyNzE2KSI+PHVzZSB4bGluazpocmVmPSIjci0wIi8+PC9nPgo8ZyB0cmFuc2Zvcm09InRyYW5zbGF0ZSg5NzAsMjcxNikiPjx1c2UgeGxpbms6aHJlZj0iI3JlY3QtMCIvPjwvZz4KPGcgdHJhbnNmb3JtPSJ0cmFuc2xhdGUoMTA2NywyNzE2KSI+PHVzZSB4bGluazpocmVmPSIjcmVjdC0wIi8+PC9nPgo8ZyB0cmFuc2Zvcm09InRyYW5zbGF0ZSgxMTY0LDI3MTYpIj48dXNlIHhsaW5rOmhyZWY9IiNyZWN0LTAiLz48L2c+CjxnIHRyYW5zZm9ybT0idHJhbnNsYXRlKDEyNjEsMjcxNikiPjx1c2UgeGxpbms6aHJlZj0iI2xiLTAiLz48L2c+CjxnIHRyYW5zZm9ybT0idHJhbnNsYXRlKDE1NTIsMjcxNikiPjx1c2UgeGxpbms6aHJlZj0iI3JlY3QtMCIvPjwvZz4KPGcgdHJhbnNmb3JtPSJ0cmFuc2xhdGUoMTg0MywyNzE2KSI+PHVzZSB4bGluazpocmVmPSIjZW1wdHktMCIvPjwvZz4KPGcgdHJhbnNmb3JtPSJ0cmFuc2xhdGUoMjAzNywyNzE2KSI+PHVzZSB4bGluazpocmVmPSIjcnQtMCIvPjwvZz4KPGcgdHJhbnNmb3JtPSJ0cmFuc2xhdGUoMjEzNCwyNzE2KSI+PHVzZSB4bGluazpocmVmPSIjcmVjdC0wIi8+PC9nPgo8ZyB0cmFuc2Zvcm09InRyYW5zbGF0ZSgyMjMxLDI3MTYpIj48dXNlIHhsaW5rOmhyZWY9IiNsLTAiLz48L2c+CjxnIHRyYW5zZm9ybT0idHJhbnNsYXRlKDI0MjUsMjcxNikiPjx1c2UgeGxpbms6aHJlZj0iI3J0LTAiLz48L2c+CjxnIHRyYW5zZm9ybT0idHJhbnNsYXRlKDI1MjIsMjcxNikiPjx1c2UgeGxpbms6aHJlZj0iI2x0LTAiLz48L2c+CjxnIHRyYW5zZm9ybT0idHJhbnNsYXRlKDI4MTMsMjcxNikiPjx1c2UgeGxpbms6aHJlZj0iI3ItMCIvPjwvZz4KPGcgdHJhbnNmb3JtPSJ0cmFuc2xhdGUoMjkxMCwyNzE2KSI+PHVzZSB4bGluazpocmVmPSIjcmVjdC0wIi8+PC9nPgo8ZyB0cmFuc2Zvcm09InRyYW5zbGF0ZSgzMDA3LDI3MTYpIj48dXNlIHhsaW5rOmhyZWY9IiNyZWN0LTAiLz48L2c+CjxnIHRyYW5zZm9ybT0idHJhbnNsYXRlKDMxMDQsMjcxNikiPjx1c2UgeGxpbms6aHJlZj0iI2x0LTAiLz48L2c+CjxnIHRyYW5zZm9ybT0idHJhbnNsYXRlKDMyOTgsMjcxNikiPjx1c2UgeGxpbms6aHJlZj0iI3J0LTAiLz48L2c+CjxnIHRyYW5zZm9ybT0idHJhbnNsYXRlKDMzOTUsMjcxNikiPjx1c2UgeGxpbms6aHJlZj0iI2x0LTAiLz48L2c+CjxnIHRyYW5zZm9ybT0idHJhbnNsYXRlKDM1ODksMjcxNikiPjx1c2UgeGxpbms6aHJlZj0iI3JlY3QtMCIvPjwvZz4KPGcgdHJhbnNmb3JtPSJ0cmFuc2xhdGUoMzY4NiwyNzE2KSI+PHVzZSB4bGluazpocmVmPSIjcmVjdC0wIi8+PC9nPgo8ZyB0cmFuc2Zvcm09InRyYW5zbGF0ZSgzNzgzLDI3MTYpIj48dXNlIHhsaW5rOmhyZWY9IiNsdC0wIi8+PC9nPgo8ZyB0cmFuc2Zvcm09InRyYW5zbGF0ZSgwLDI4MTMpIj48dXNlIHhsaW5rOmhyZWY9IiNiLTAiLz48L2c+CjxnIHRyYW5zZm9ybT0idHJhbnNsYXRlKDE5NCwyODEzKSI+PHVzZSB4bGluazpocmVmPSIjci0wIi8+PC9nPgo8ZyB0cmFuc2Zvcm09InRyYW5zbGF0ZSgyOTEsMjgxMykiPjx1c2UgeGxpbms6aHJlZj0iI3JlY3QtMCIvPjwvZz4KPGcgdHJhbnNmb3JtPSJ0cmFuc2xhdGUoMzg4LDI4MTMpIj48dXNlIHhsaW5rOmhyZWY9IiNsdC0wIi8+PC9nPgo8ZyB0cmFuc2Zvcm09InRyYW5zbGF0ZSg2NzksMjgxMykiPjx1c2UgeGxpbms6aHJlZj0iI2VtcHR5LTAiLz48L2c+CjxnIHRyYW5zZm9ybT0idHJhbnNsYXRlKDEwNjcsMjgxMykiPjx1c2UgeGxpbms6aHJlZj0iI3QtMCIvPjwvZz4KPGcgdHJhbnNmb3JtPSJ0cmFuc2xhdGUoMTI2MSwyODEzKSI+PHVzZSB4bGluazpocmVmPSIjcnQtMCIvPjwvZz4KPGcgdHJhbnNmb3JtPSJ0cmFuc2xhdGUoMTM1OCwyODEzKSI+PHVzZSB4bGluazpocmVmPSIjcmVjdC0wIi8+PC9nPgo8ZyB0cmFuc2Zvcm09InRyYW5zbGF0ZSgxNDU1LDI4MTMpIj48dXNlIHhsaW5rOmhyZWY9IiNyZWN0LTAiLz48L2c+CjxnIHRyYW5zZm9ybT0idHJhbnNsYXRlKDE1NTIsMjgxMykiPjx1c2UgeGxpbms6aHJlZj0iI3JlY3QtMCIvPjwvZz4KPGcgdHJhbnNmb3JtPSJ0cmFuc2xhdGUoMTY0OSwyODEzKSI+PHVzZSB4bGluazpocmVmPSIjbl9yYi0wIi8+PC9nPgo8ZyB0cmFuc2Zvcm09InRyYW5zbGF0ZSgxNzQ2LDI4MTMpIj48dXNlIHhsaW5rOmhyZWY9IiNiLTAiLz48L2c+CjxnIHRyYW5zZm9ybT0idHJhbnNsYXRlKDE5NDAsMjgxMykiPjx1c2UgeGxpbms6aHJlZj0iI2VtcHR5LTAiLz48L2c+CjxnIHRyYW5zZm9ybT0idHJhbnNsYXRlKDIzMjgsMjgxMykiPjx1c2UgeGxpbms6aHJlZj0iI2ItMCIvPjwvZz4KPGcgdHJhbnNmb3JtPSJ0cmFuc2xhdGUoMjYxOSwyODEzKSI+PHVzZSB4bGluazpocmVmPSIjci0wIi8+PC9nPgo8ZyB0cmFuc2Zvcm09InRyYW5zbGF0ZSgyNzE2LDI4MTMpIj48dXNlIHhsaW5rOmhyZWY9IiNsLTAiLz48L2c+CjxnIHRyYW5zZm9ybT0idHJhbnNsYXRlKDMyMDEsMjgxMykiPjx1c2UgeGxpbms6aHJlZj0iI2VtcHR5LTAiLz48L2c+CjxnIHRyYW5zZm9ybT0idHJhbnNsYXRlKDM0OTIsMjgxMykiPjx1c2UgeGxpbms6aHJlZj0iI3ItMCIvPjwvZz4KPGcgdHJhbnNmb3JtPSJ0cmFuc2xhdGUoMzU4OSwyODEzKSI+PHVzZSB4bGluazpocmVmPSIjcmVjdC0wIi8+PC9nPgo8ZyB0cmFuc2Zvcm09InRyYW5zbGF0ZSgzODgwLDI4MTMpIj48dXNlIHhsaW5rOmhyZWY9IiNlbXB0eS0wIi8+PC9nPgo8ZyB0cmFuc2Zvcm09InRyYW5zbGF0ZSgwLDI5MTApIj48dXNlIHhsaW5rOmhyZWY9IiNyZWN0LTAiLz48L2c+CjxnIHRyYW5zZm9ybT0idHJhbnNsYXRlKDI5MSwyOTEwKSI+PHVzZSB4bGluazpocmVmPSIjcmVjdC0wIi8+PC9nPgo8ZyB0cmFuc2Zvcm09InRyYW5zbGF0ZSg0ODUsMjkxMCkiPjx1c2UgeGxpbms6aHJlZj0iI3ItMCIvPjwvZz4KPGcgdHJhbnNmb3JtPSJ0cmFuc2xhdGUoNTgyLDI5MTApIj48dXNlIHhsaW5rOmhyZWY9IiNsLTAiLz48L2c+CjxnIHRyYW5zZm9ybT0idHJhbnNsYXRlKDc3NiwyOTEwKSI+PHVzZSB4bGluazpocmVmPSIjYi0wIi8+PC9nPgo8ZyB0cmFuc2Zvcm09InRyYW5zbGF0ZSgxNDU1LDI5MTApIj48dXNlIHhsaW5rOmhyZWY9IiNyZWN0LTAiLz48L2c+CjxnIHRyYW5zZm9ybT0idHJhbnNsYXRlKDE1NTIsMjkxMCkiPjx1c2UgeGxpbms6aHJlZj0iI3JlY3QtMCIvPjwvZz4KPGcgdHJhbnNmb3JtPSJ0cmFuc2xhdGUoMTY0OSwyOTEwKSI+PHVzZSB4bGluazpocmVmPSIjcmVjdC0wIi8+PC9nPgo8ZyB0cmFuc2Zvcm09InRyYW5zbGF0ZSgxNzQ2LDI5MTApIj48dXNlIHhsaW5rOmhyZWY9IiNsdC0wIi8+PC9nPgo8ZyB0cmFuc2Zvcm09InRyYW5zbGF0ZSgyMDM3LDI5MTApIj48dXNlIHhsaW5rOmhyZWY9IiNiLTAiLz48L2c+CjxnIHRyYW5zZm9ybT0idHJhbnNsYXRlKDIzMjgsMjkxMCkiPjx1c2UgeGxpbms6aHJlZj0iI3QtMCIvPjwvZz4KPGcgdHJhbnNmb3JtPSJ0cmFuc2xhdGUoMjgxMywyOTEwKSI+PHVzZSB4bGluazpocmVmPSIjci0wIi8+PC9nPgo8ZyB0cmFuc2Zvcm09InRyYW5zbGF0ZSgyOTEwLDI5MTApIj48dXNlIHhsaW5rOmhyZWY9IiNsLTAiLz48L2c+CjxnIHRyYW5zZm9ybT0idHJhbnNsYXRlKDMxMDQsMjkxMCkiPjx1c2UgeGxpbms6aHJlZj0iI2VtcHR5LTAiLz48L2c+CjxnIHRyYW5zZm9ybT0idHJhbnNsYXRlKDMyOTgsMjkxMCkiPjx1c2UgeGxpbms6aHJlZj0iI2ItMCIvPjwvZz4KPGcgdHJhbnNmb3JtPSJ0cmFuc2xhdGUoMzU4OSwyOTEwKSI+PHVzZSB4bGluazpocmVmPSIjcmVjdC0wIi8+PC9nPgo8ZyB0cmFuc2Zvcm09InRyYW5zbGF0ZSgwLDMwMDcpIj48dXNlIHhsaW5rOmhyZWY9IiNyZWN0LTAiLz48L2c+CjxnIHRyYW5zZm9ybT0idHJhbnNsYXRlKDI5MSwzMDA3KSI+PHVzZSB4bGluazpocmVmPSIjcnQtMCIvPjwvZz4KPGcgdHJhbnNmb3JtPSJ0cmFuc2xhdGUoMzg4LDMwMDcpIj48dXNlIHhsaW5rOmhyZWY9IiNsYi0wIi8+PC9nPgo8ZyB0cmFuc2Zvcm09InRyYW5zbGF0ZSg3NzYsMzAwNykiPjx1c2UgeGxpbms6aHJlZj0iI3QtMCIvPjwvZz4KPGcgdHJhbnNmb3JtPSJ0cmFuc2xhdGUoMTA2NywzMDA3KSI+PHVzZSB4bGluazpocmVmPSIjcmItMCIvPjwvZz4KPGcgdHJhbnNmb3JtPSJ0cmFuc2xhdGUoMTE2NCwzMDA3KSI+PHVzZSB4bGluazpocmVmPSIjcmVjdC0wIi8+PC9nPgo8ZyB0cmFuc2Zvcm09InRyYW5zbGF0ZSgxMjYxLDMwMDcpIj48dXNlIHhsaW5rOmhyZWY9IiNyZWN0LTAiLz48L2c+CjxnIHRyYW5zZm9ybT0idHJhbnNsYXRlKDEzNTgsMzAwNykiPjx1c2UgeGxpbms6aHJlZj0iI3JlY3QtMCIvPjwvZz4KPGcgdHJhbnNmb3JtPSJ0cmFuc2xhdGUoMTQ1NSwzMDA3KSI+PHVzZSB4bGluazpocmVmPSIjcmVjdC0wIi8+PC9nPgo8ZyB0cmFuc2Zvcm09InRyYW5zbGF0ZSgxNTUyLDMwMDcpIj48dXNlIHhsaW5rOmhyZWY9IiNyZWN0LTAiLz48L2c+CjxnIHRyYW5zZm9ybT0idHJhbnNsYXRlKDE2NDksMzAwNykiPjx1c2UgeGxpbms6aHJlZj0iI3JlY3QtMCIvPjwvZz4KPGcgdHJhbnNmb3JtPSJ0cmFuc2xhdGUoMTg0MywzMDA3KSI+PHVzZSB4bGluazpocmVmPSIjZW1wdHktMCIvPjwvZz4KPGcgdHJhbnNmb3JtPSJ0cmFuc2xhdGUoMjAzNywzMDA3KSI+PHVzZSB4bGluazpocmVmPSIjdC0wIi8+PC9nPgo8ZyB0cmFuc2Zvcm09InRyYW5zbGF0ZSgyNDI1LDMwMDcpIj48dXNlIHhsaW5rOmhyZWY9IiNiLTAiLz48L2c+CjxnIHRyYW5zZm9ybT0idHJhbnNsYXRlKDI3MTYsMzAwNykiPjx1c2UgeGxpbms6aHJlZj0iI2ItMCIvPjwvZz4KPGcgdHJhbnNmb3JtPSJ0cmFuc2xhdGUoMzIwMSwzMDA3KSI+PHVzZSB4bGluazpocmVmPSIjbl9yYi0wIi8+PC9nPgo8ZyB0cmFuc2Zvcm09InRyYW5zbGF0ZSgzMjk4LDMwMDcpIj48dXNlIHhsaW5rOmhyZWY9IiNyZWN0LTAiLz48L2c+CjxnIHRyYW5zZm9ybT0idHJhbnNsYXRlKDMzOTUsMzAwNykiPjx1c2UgeGxpbms6aHJlZj0iI25fcmItMCIvPjwvZz4KPGcgdHJhbnNmb3JtPSJ0cmFuc2xhdGUoMzQ5MiwzMDA3KSI+PHVzZSB4bGluazpocmVmPSIjcmItMCIvPjwvZz4KPGcgdHJhbnNmb3JtPSJ0cmFuc2xhdGUoMzU4OSwzMDA3KSI+PHVzZSB4bGluazpocmVmPSIjbHQtMCIvPjwvZz4KPGcgdHJhbnNmb3JtPSJ0cmFuc2xhdGUoMCwzMTA0KSI+PHVzZSB4bGluazpocmVmPSIjdC0wIi8+PC9nPgo8ZyB0cmFuc2Zvcm09InRyYW5zbGF0ZSgxOTQsMzEwNCkiPjx1c2UgeGxpbms6aHJlZj0iI2VtcHR5LTAiLz48L2c+CjxnIHRyYW5zZm9ybT0idHJhbnNsYXRlKDM4OCwzMTA0KSI+PHVzZSB4bGluazpocmVmPSIjdC0wIi8+PC9nPgo8ZyB0cmFuc2Zvcm09InRyYW5zbGF0ZSg1ODIsMzEwNCkiPjx1c2UgeGxpbms6aHJlZj0iI3ItMCIvPjwvZz4KPGcgdHJhbnNmb3JtPSJ0cmFuc2xhdGUoNjc5LDMxMDQpIj48dXNlIHhsaW5rOmhyZWY9IiNsLTAiLz48L2c+CjxnIHRyYW5zZm9ybT0idHJhbnNsYXRlKDEwNjcsMzEwNCkiPjx1c2UgeGxpbms6aHJlZj0iI3JlY3QtMCIvPjwvZz4KPGcgdHJhbnNmb3JtPSJ0cmFuc2xhdGUoMTE2NCwzMTA0KSI+PHVzZSB4bGluazpocmVmPSIjbHQtMCIvPjwvZz4KPGcgdHJhbnNmb3JtPSJ0cmFuc2xhdGUoMTM1OCwzMTA0KSI+PHVzZSB4bGluazpocmVmPSIjcmVjdC0wIi8+PC9nPgo8ZyB0cmFuc2Zvcm09InRyYW5zbGF0ZSgxNDU1LDMxMDQpIj48dXNlIHhsaW5rOmhyZWY9IiNyZWN0LTAiLz48L2c+CjxnIHRyYW5zZm9ybT0idHJhbnNsYXRlKDE1NTIsMzEwNCkiPjx1c2UgeGxpbms6aHJlZj0iI3JlY3QtMCIvPjwvZz4KPGcgdHJhbnNmb3JtPSJ0cmFuc2xhdGUoMTY0OSwzMTA0KSI+PHVzZSB4bGluazpocmVmPSIjcmVjdC0wIi8+PC9nPgo8ZyB0cmFuc2Zvcm09InRyYW5zbGF0ZSgxODQzLDMxMDQpIj48dXNlIHhsaW5rOmhyZWY9IiNuX3JiLTAiLz48L2c+CjxnIHRyYW5zZm9ybT0idHJhbnNsYXRlKDE5NDAsMzEwNCkiPjx1c2UgeGxpbms6aHJlZj0iI2ItMCIvPjwvZz4KPGcgdHJhbnNmb3JtPSJ0cmFuc2xhdGUoMjIzMSwzMTA0KSI+PHVzZSB4bGluazpocmVmPSIjYi0wIi8+PC9nPgo8ZyB0cmFuc2Zvcm09InRyYW5zbGF0ZSgyMzI4LDMxMDQpIj48dXNlIHhsaW5rOmhyZWY9IiNuX3JiLTAiLz48L2c+CjxnIHRyYW5zZm9ybT0idHJhbnNsYXRlKDI0MjUsMzEwNCkiPjx1c2UgeGxpbms6aHJlZj0iI3JlY3QtMCIvPjwvZz4KPGcgdHJhbnNmb3JtPSJ0cmFuc2xhdGUoMjUyMiwzMTA0KSI+PHVzZSB4bGluazpocmVmPSIjbC0wIi8+PC9nPgo8ZyB0cmFuc2Zvcm09InRyYW5zbGF0ZSgyNzE2LDMxMDQpIj48dXNlIHhsaW5rOmhyZWY9IiNydC0wIi8+PC9nPgo8ZyB0cmFuc2Zvcm09InRyYW5zbGF0ZSgyODEzLDMxMDQpIj48dXNlIHhsaW5rOmhyZWY9IiNsLTAiLz48L2c+CjxnIHRyYW5zZm9ybT0idHJhbnNsYXRlKDMxMDQsMzEwNCkiPjx1c2UgeGxpbms6aHJlZj0iI3JiLTAiLz48L2c+CjxnIHRyYW5zZm9ybT0idHJhbnNsYXRlKDMyMDEsMzEwNCkiPjx1c2UgeGxpbms6aHJlZj0iI3JlY3QtMCIvPjwvZz4KPGcgdHJhbnNmb3JtPSJ0cmFuc2xhdGUoMzI5OCwzMTA0KSI+PHVzZSB4bGluazpocmVmPSIjcmVjdC0wIi8+PC9nPgo8ZyB0cmFuc2Zvcm09InRyYW5zbGF0ZSgzMzk1LDMxMDQpIj48dXNlIHhsaW5rOmhyZWY9IiNyZWN0LTAiLz48L2c+CjxnIHRyYW5zZm9ybT0idHJhbnNsYXRlKDM0OTIsMzEwNCkiPjx1c2UgeGxpbms6aHJlZj0iI3JlY3QtMCIvPjwvZz4KPGcgdHJhbnNmb3JtPSJ0cmFuc2xhdGUoMzY4NiwzMTA0KSI+PHVzZSB4bGluazpocmVmPSIjcmItMCIvPjwvZz4KPGcgdHJhbnNmb3JtPSJ0cmFuc2xhdGUoMzc4MywzMTA0KSI+PHVzZSB4bGluazpocmVmPSIjcmVjdC0wIi8+PC9nPgo8ZyB0cmFuc2Zvcm09InRyYW5zbGF0ZSgzODgwLDMxMDQpIj48dXNlIHhsaW5rOmhyZWY9IiNsYi0wIi8+PC9nPgo8ZyB0cmFuc2Zvcm09InRyYW5zbGF0ZSg3NzYsMzIwMSkiPjx1c2UgeGxpbms6aHJlZj0iI2VtcHR5LTAiLz48L2c+CjxnIHRyYW5zZm9ybT0idHJhbnNsYXRlKDEwNjcsMzIwMSkiPjx1c2UgeGxpbms6aHJlZj0iI3QtMCIvPjwvZz4KPGcgdHJhbnNmb3JtPSJ0cmFuc2xhdGUoMTI2MSwzMjAxKSI+PHVzZSB4bGluazpocmVmPSIjci0wIi8+PC9nPgo8ZyB0cmFuc2Zvcm09InRyYW5zbGF0ZSgxMzU4LDMyMDEpIj48dXNlIHhsaW5rOmhyZWY9IiNyZWN0LTAiLz48L2c+CjxnIHRyYW5zZm9ybT0idHJhbnNsYXRlKDE2NDksMzIwMSkiPjx1c2UgeGxpbms6aHJlZj0iI3QtMCIvPjwvZz4KPGcgdHJhbnNmb3JtPSJ0cmFuc2xhdGUoMTg0MywzMjAxKSI+PHVzZSB4bGluazpocmVmPSIjcmItMCIvPjwvZz4KPGcgdHJhbnNmb3JtPSJ0cmFuc2xhdGUoMTk0MCwzMjAxKSI+PHVzZSB4bGluazpocmVmPSIjcmVjdC0wIi8+PC9nPgo8ZyB0cmFuc2Zvcm09InRyYW5zbGF0ZSgyMDM3LDMyMDEpIj48dXNlIHhsaW5rOmhyZWY9IiNsYi0wIi8+PC9nPgo8ZyB0cmFuc2Zvcm09InRyYW5zbGF0ZSgyMjMxLDMyMDEpIj48dXNlIHhsaW5rOmhyZWY9IiNydC0wIi8+PC9nPgo8ZyB0cmFuc2Zvcm09InRyYW5zbGF0ZSgyMzI4LDMyMDEpIj48dXNlIHhsaW5rOmhyZWY9IiNyZWN0LTAiLz48L2c+CjxnIHRyYW5zZm9ybT0idHJhbnNsYXRlKDI0MjUsMzIwMSkiPjx1c2UgeGxpbms6aHJlZj0iI2x0LTAiLz48L2c+CjxnIHRyYW5zZm9ybT0idHJhbnNsYXRlKDMxMDQsMzIwMSkiPjx1c2UgeGxpbms6aHJlZj0iI3JlY3QtMCIvPjwvZz4KPGcgdHJhbnNmb3JtPSJ0cmFuc2xhdGUoMzQ5MiwzMjAxKSI+PHVzZSB4bGluazpocmVmPSIjcmVjdC0wIi8+PC9nPgo8ZyB0cmFuc2Zvcm09InRyYW5zbGF0ZSgzNjg2LDMyMDEpIj48dXNlIHhsaW5rOmhyZWY9IiNydC0wIi8+PC9nPgo8ZyB0cmFuc2Zvcm09InRyYW5zbGF0ZSgzNzgzLDMyMDEpIj48dXNlIHhsaW5rOmhyZWY9IiNyZWN0LTAiLz48L2c+CjxnIHRyYW5zZm9ybT0idHJhbnNsYXRlKDM4ODAsMzIwMSkiPjx1c2UgeGxpbms6aHJlZj0iI2x0LTAiLz48L2c+CjxnIHRyYW5zZm9ybT0idHJhbnNsYXRlKDEzNTgsMzI5OCkiPjx1c2UgeGxpbms6aHJlZj0iI3JlY3QtMCIvPjwvZz4KPGcgdHJhbnNmb3JtPSJ0cmFuc2xhdGUoMTU1MiwzMjk4KSI+PHVzZSB4bGluazpocmVmPSIjYi0wIi8+PC9nPgo8ZyB0cmFuc2Zvcm09InRyYW5zbGF0ZSgxODQzLDMyOTgpIj48dXNlIHhsaW5rOmhyZWY9IiN0LTAiLz48L2c+CjxnIHRyYW5zZm9ybT0idHJhbnNsYXRlKDIwMzcsMzI5OCkiPjx1c2UgeGxpbms6aHJlZj0iI3JlY3QtMCIvPjwvZz4KPGcgdHJhbnNmb3JtPSJ0cmFuc2xhdGUoMjEzNCwzMjk4KSI+PHVzZSB4bGluazpocmVmPSIjbGItMCIvPjwvZz4KPGcgdHJhbnNmb3JtPSJ0cmFuc2xhdGUoMjQyNSwzMjk4KSI+PHVzZSB4bGluazpocmVmPSIjbl9yYi0wIi8+PC9nPgo8ZyB0cmFuc2Zvcm09InRyYW5zbGF0ZSgyNTIyLDMyOTgpIj48dXNlIHhsaW5rOmhyZWY9IiNyYi0wIi8+PC9nPgo8ZyB0cmFuc2Zvcm09InRyYW5zbGF0ZSgyNjE5LDMyOTgpIj48dXNlIHhsaW5rOmhyZWY9IiNsLTAiLz48L2c+CjxnIHRyYW5zZm9ybT0idHJhbnNsYXRlKDI5MTAsMzI5OCkiPjx1c2UgeGxpbms6aHJlZj0iI2VtcHR5LTAiLz48L2c+CjxnIHRyYW5zZm9ybT0idHJhbnNsYXRlKDMwMDcsMzI5OCkiPjx1c2UgeGxpbms6aHJlZj0iI25fcmItMCIvPjwvZz4KPGcgdHJhbnNmb3JtPSJ0cmFuc2xhdGUoMzEwNCwzMjk4KSI+PHVzZSB4bGluazpocmVmPSIjcmVjdC0wIi8+PC9nPgo8ZyB0cmFuc2Zvcm09InRyYW5zbGF0ZSgzMjk4LDMyOTgpIj48dXNlIHhsaW5rOmhyZWY9IiNlbXB0eS0wIi8+PC9nPgo8ZyB0cmFuc2Zvcm09InRyYW5zbGF0ZSgzNDkyLDMyOTgpIj48dXNlIHhsaW5rOmhyZWY9IiNyZWN0LTAiLz48L2c+CjxnIHRyYW5zZm9ybT0idHJhbnNsYXRlKDM1ODksMzI5OCkiPjx1c2UgeGxpbms6aHJlZj0iI2xiLTAiLz48L2c+CjxnIHRyYW5zZm9ybT0idHJhbnNsYXRlKDk3MCwzMzk1KSI+PHVzZSB4bGluazpocmVmPSIjci0wIi8+PC9nPgo8ZyB0cmFuc2Zvcm09InRyYW5zbGF0ZSgxMDY3LDMzOTUpIj48dXNlIHhsaW5rOmhyZWY9IiNsYi0wIi8+PC9nPgo8ZyB0cmFuc2Zvcm09InRyYW5zbGF0ZSgxMTY0LDMzOTUpIj48dXNlIHhsaW5rOmhyZWY9IiNuX3JiLTAiLz48L2c+CjxnIHRyYW5zZm9ybT0idHJhbnNsYXRlKDEyNjEsMzM5NSkiPjx1c2UgeGxpbms6aHJlZj0iI3JiLTAiLz48L2c+CjxnIHRyYW5zZm9ybT0idHJhbnNsYXRlKDEzNTgsMzM5NSkiPjx1c2UgeGxpbms6aHJlZj0iI2x0LTAiLz48L2c+CjxnIHRyYW5zZm9ybT0idHJhbnNsYXRlKDE0NTUsMzM5NSkiPjx1c2UgeGxpbms6aHJlZj0iI25fcmItMCIvPjwvZz4KPGcgdHJhbnNmb3JtPSJ0cmFuc2xhdGUoMTU1MiwzMzk1KSI+PHVzZSB4bGluazpocmVmPSIjcmVjdC0wIi8+PC9nPgo8ZyB0cmFuc2Zvcm09InRyYW5zbGF0ZSgxNjQ5LDMzOTUpIj48dXNlIHhsaW5rOmhyZWY9IiNsLTAiLz48L2c+CjxnIHRyYW5zZm9ybT0idHJhbnNsYXRlKDIwMzcsMzM5NSkiPjx1c2UgeGxpbms6aHJlZj0iI3J0LTAiLz48L2c+CjxnIHRyYW5zZm9ybT0idHJhbnNsYXRlKDIxMzQsMzM5NSkiPjx1c2UgeGxpbms6aHJlZj0iI3JlY3QtMCIvPjwvZz4KPGcgdHJhbnNmb3JtPSJ0cmFuc2xhdGUoMjIzMSwzMzk1KSI+PHVzZSB4bGluazpocmVmPSIjbC0wIi8+PC9nPgo8ZyB0cmFuc2Zvcm09InRyYW5zbGF0ZSgyNDI1LDMzOTUpIj48dXNlIHhsaW5rOmhyZWY9IiNyYi0wIi8+PC9nPgo8ZyB0cmFuc2Zvcm09InRyYW5zbGF0ZSgyNTIyLDMzOTUpIj48dXNlIHhsaW5rOmhyZWY9IiNsdC0wIi8+PC9nPgo8ZyB0cmFuc2Zvcm09InRyYW5zbGF0ZSgzMDA3LDMzOTUpIj48dXNlIHhsaW5rOmhyZWY9IiNy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x0LTAiLz48L2c+CjxnIHRyYW5zZm9ybT0idHJhbnNsYXRlKDM4ODAsMzM5NSkiPjx1c2UgeGxpbms6aHJlZj0iI2ItMCIvPjwvZz4KPGcgdHJhbnNmb3JtPSJ0cmFuc2xhdGUoNzc2LDM0OTIpIj48dXNlIHhsaW5rOmhyZWY9IiNiLTAiLz48L2c+CjxnIHRyYW5zZm9ybT0idHJhbnNsYXRlKDEwNjcsMzQ5MikiPjx1c2UgeGxpbms6aHJlZj0iI3J0LTAiLz48L2c+CjxnIHRyYW5zZm9ybT0idHJhbnNsYXRlKDExNjQsMzQ5MikiPjx1c2UgeGxpbms6aHJlZj0iI3JlY3QtMCIvPjwvZz4KPGcgdHJhbnNmb3JtPSJ0cmFuc2xhdGUoMTI2MSwzNDkyKSI+PHVzZSB4bGluazpocmVmPSIjcmVjdC0wIi8+PC9nPgo8ZyB0cmFuc2Zvcm09InRyYW5zbGF0ZSgxNDU1LDM0OTIpIj48dXNlIHhsaW5rOmhyZWY9IiNyLTAiLz48L2c+CjxnIHRyYW5zZm9ybT0idHJhbnNsYXRlKDE1NTIsMzQ5MikiPjx1c2UgeGxpbms6aHJlZj0iI3JlY3QtMCIvPjwvZz4KPGcgdHJhbnNmb3JtPSJ0cmFuc2xhdGUoMTc0NiwzNDkyKSI+PHVzZSB4bGluazpocmVmPSIjci0wIi8+PC9nPgo8ZyB0cmFuc2Zvcm09InRyYW5zbGF0ZSgxODQzLDM0OTIpIj48dXNlIHhsaW5rOmhyZWY9IiNsYi0wIi8+PC9nPgo8ZyB0cmFuc2Zvcm09InRyYW5zbGF0ZSgyMzI4LDM0OTIpIj48dXNlIHhsaW5rOmhyZWY9IiNuX3JiLTAiLz48L2c+CjxnIHRyYW5zZm9ybT0idHJhbnNsYXRlKDI0MjUsMzQ5MikiPjx1c2UgeGxpbms6aHJlZj0iI3JlY3QtMCIvPjwvZz4KPGcgdHJhbnNmb3JtPSJ0cmFuc2xhdGUoMjcxNiwzNDkyKSI+PHVzZSB4bGluazpocmVmPSIjZW1wdHktMCIvPjwvZz4KPGcgdHJhbnNmb3JtPSJ0cmFuc2xhdGUoMjkxMCwzNDkyKSI+PHVzZSB4bGluazpocmVmPSIjZW1wdHktMCIvPjwvZz4KPGcgdHJhbnNmb3JtPSJ0cmFuc2xhdGUoMzEwNCwzNDkyKSI+PHVzZSB4bGluazpocmVmPSIjcnQtMCIvPjwvZz4KPGcgdHJhbnNmb3JtPSJ0cmFuc2xhdGUoMzIwMSwzNDkyKSI+PHVzZSB4bGluazpocmVmPSIjcmVjdC0wIi8+PC9nPgo8ZyB0cmFuc2Zvcm09InRyYW5zbGF0ZSgzMjk4LDM0OTIpIj48dXNlIHhsaW5rOmhyZWY9IiNyZWN0LTAiLz48L2c+CjxnIHRyYW5zZm9ybT0idHJhbnNsYXRlKDMzOTUsMzQ5MikiPjx1c2UgeGxpbms6aHJlZj0iI3JlY3QtMCIvPjwvZz4KPGcgdHJhbnNmb3JtPSJ0cmFuc2xhdGUoMzQ5MiwzNDkyKSI+PHVzZSB4bGluazpocmVmPSIjbHQtMCIvPjwvZz4KPGcgdHJhbnNmb3JtPSJ0cmFuc2xhdGUoMzY4NiwzNDkyKSI+PHVzZSB4bGluazpocmVmPSIjZW1wdHktMCIvPjwvZz4KPGcgdHJhbnNmb3JtPSJ0cmFuc2xhdGUoMzc4MywzNDkyKSI+PHVzZSB4bGluazpocmVmPSIjbl9yYi0wIi8+PC9nPgo8ZyB0cmFuc2Zvcm09InRyYW5zbGF0ZSgzODgwLDM0OTIpIj48dXNlIHhsaW5rOmhyZWY9IiNyZWN0LTAiLz48L2c+CjxnIHRyYW5zZm9ybT0idHJhbnNsYXRlKDc3NiwzNTg5KSI+PHVzZSB4bGluazpocmVmPSIjcmVjdC0wIi8+PC9nPgo8ZyB0cmFuc2Zvcm09InRyYW5zbGF0ZSgxMjYxLDM1ODkpIj48dXNlIHhsaW5rOmhyZWY9IiNydC0wIi8+PC9nPgo8ZyB0cmFuc2Zvcm09InRyYW5zbGF0ZSgxMzU4LDM1ODkpIj48dXNlIHhsaW5rOmhyZWY9IiNsYi0wIi8+PC9nPgo8ZyB0cmFuc2Zvcm09InRyYW5zbGF0ZSgxNTUyLDM1ODkpIj48dXNlIHhsaW5rOmhyZWY9IiNydC0wIi8+PC9nPgo8ZyB0cmFuc2Zvcm09InRyYW5zbGF0ZSgxNjQ5LDM1ODkpIj48dXNlIHhsaW5rOmhyZWY9IiNsYi0wIi8+PC9nPgo8ZyB0cmFuc2Zvcm09InRyYW5zbGF0ZSgxNzQ2LDM1ODkpIj48dXNlIHhsaW5rOmhyZWY9IiNuX3JiLTAiLz48L2c+CjxnIHRyYW5zZm9ybT0idHJhbnNsYXRlKDE4NDMsMzU4OSkiPjx1c2UgeGxpbms6aHJlZj0iI3JlY3QtMCIvPjwvZz4KPGcgdHJhbnNmb3JtPSJ0cmFuc2xhdGUoMjEzNCwzNTg5KSI+PHVzZSB4bGluazpocmVmPSIjci0wIi8+PC9nPgo8ZyB0cmFuc2Zvcm09InRyYW5zbGF0ZSgyMjMxLDM1ODkpIj48dXNlIHhsaW5rOmhyZWY9IiNyZWN0LTAiLz48L2c+CjxnIHRyYW5zZm9ybT0idHJhbnNsYXRlKDIzMjgsMzU4OSkiPjx1c2UgeGxpbms6aHJlZj0iI3JlY3QtMCIvPjwvZz4KPGcgdHJhbnNmb3JtPSJ0cmFuc2xhdGUoMjQyNSwzNTg5KSI+PHVzZSB4bGluazpocmVmPSIjcmVjdC0wIi8+PC9nPgo8ZyB0cmFuc2Zvcm09InRyYW5zbGF0ZSgyNTIyLDM1ODkpIj48dXNlIHhsaW5rOmhyZWY9IiNsLTAiLz48L2c+CjxnIHRyYW5zZm9ybT0idHJhbnNsYXRlKDMyMDEsMzU4OSkiPjx1c2UgeGxpbms6aHJlZj0iI3JlY3QtMCIvPjwvZz4KPGcgdHJhbnNmb3JtPSJ0cmFuc2xhdGUoMzM5NSwzNTg5KSI+PHVzZSB4bGluazpocmVmPSIjcmVjdC0wIi8+PC9nPgo8ZyB0cmFuc2Zvcm09InRyYW5zbGF0ZSgzNzgzLDM1ODkpIj48dXNlIHhsaW5rOmhyZWY9IiNyYi0wIi8+PC9nPgo8ZyB0cmFuc2Zvcm09InRyYW5zbGF0ZSgzODgwLDM1ODkpIj48dXNlIHhsaW5rOmhyZWY9IiNsdC0wIi8+PC9nPgo8ZyB0cmFuc2Zvcm09InRyYW5zbGF0ZSg3NzYsMzY4NikiPjx1c2UgeGxpbms6aHJlZj0iI3J0LTAiLz48L2c+CjxnIHRyYW5zZm9ybT0idHJhbnNsYXRlKDg3MywzNjg2KSI+PHVzZSB4bGluazpocmVmPSIjcmVjdC0wIi8+PC9nPgo8ZyB0cmFuc2Zvcm09InRyYW5zbGF0ZSg5NzAsMzY4NikiPjx1c2UgeGxpbms6aHJlZj0iI3JlY3QtMCIvPjwvZz4KPGcgdHJhbnNmb3JtPSJ0cmFuc2xhdGUoMTA2NywzNjg2KSI+PHVzZSB4bGluazpocmVmPSIjbC0wIi8+PC9nPgo8ZyB0cmFuc2Zvcm09InRyYW5zbGF0ZSgxMzU4LDM2ODYpIj48dXNlIHhsaW5rOmhyZWY9IiNyZWN0LTAiLz48L2c+CjxnIHRyYW5zZm9ybT0idHJhbnNsYXRlKDE0NTUsMzY4NikiPjx1c2UgeGxpbms6aHJlZj0iI2wtMCIvPjwvZz4KPGcgdHJhbnNmb3JtPSJ0cmFuc2xhdGUoMTY0OSwzNjg2KSI+PHVzZSB4bGluazpocmVmPSIjcmVjdC0wIi8+PC9nPgo8ZyB0cmFuc2Zvcm09InRyYW5zbGF0ZSgxNzQ2LDM2ODYpIj48dXNlIHhsaW5rOmhyZWY9IiNyZWN0LTAiLz48L2c+CjxnIHRyYW5zZm9ybT0idHJhbnNsYXRlKDE4NDMsMzY4NikiPjx1c2UgeGxpbms6aHJlZj0iI3JlY3QtMCIvPjwvZz4KPGcgdHJhbnNmb3JtPSJ0cmFuc2xhdGUoMjAzNywzNjg2KSI+PHVzZSB4bGluazpocmVmPSIjZW1wdHktMCIvPjwvZz4KPGcgdHJhbnNmb3JtPSJ0cmFuc2xhdGUoMjIzMSwzNjg2KSI+PHVzZSB4bGluazpocmVmPSIjcnQtMCIvPjwvZz4KPGcgdHJhbnNmb3JtPSJ0cmFuc2xhdGUoMjMyOCwzNjg2KSI+PHVzZSB4bGluazpocmVmPSIjcmVjdC0wIi8+PC9nPgo8ZyB0cmFuc2Zvcm09InRyYW5zbGF0ZSgyNTIyLDM2ODYpIj48dXNlIHhsaW5rOmhyZWY9IiNuX3JiLTAiLz48L2c+CjxnIHRyYW5zZm9ybT0idHJhbnNsYXRlKDI2MTksMzY4NikiPjx1c2UgeGxpbms6aHJlZj0iI3JiLTAiLz48L2c+CjxnIHRyYW5zZm9ybT0idHJhbnNsYXRlKDI3MTYsMzY4NikiPjx1c2UgeGxpbms6aHJlZj0iI3JlY3QtMCIvPjwvZz4KPGcgdHJhbnNmb3JtPSJ0cmFuc2xhdGUoMjgxMywzNjg2KSI+PHVzZSB4bGluazpocmVmPSIjcmVjdC0wIi8+PC9nPgo8ZyB0cmFuc2Zvcm09InRyYW5zbGF0ZSgyOTEwLDM2ODYpIj48dXNlIHhsaW5rOmhyZWY9IiNyZWN0LTAiLz48L2c+CjxnIHRyYW5zZm9ybT0idHJhbnNsYXRlKDMwMDcsMzY4NikiPjx1c2UgeGxpbms6aHJlZj0iI3JlY3QtMCIvPjwvZz4KPGcgdHJhbnNmb3JtPSJ0cmFuc2xhdGUoMzEwNCwzNjg2KSI+PHVzZSB4bGluazpocmVmPSIjcmVjdC0wIi8+PC9nPgo8ZyB0cmFuc2Zvcm09InRyYW5zbGF0ZSgzMjAxLDM2ODYpIj48dXNlIHhsaW5rOmhyZWY9IiNyZWN0LTAiLz48L2c+CjxnIHRyYW5zZm9ybT0idHJhbnNsYXRlKDMyOTgsMzY4NikiPjx1c2UgeGxpbms6aHJlZj0iI3JlY3QtMCIvPjwvZz4KPGcgdHJhbnNmb3JtPSJ0cmFuc2xhdGUoMzM5NSwzNjg2KSI+PHVzZSB4bGluazpocmVmPSIjcmVjdC0wIi8+PC9nPgo8ZyB0cmFuc2Zvcm09InRyYW5zbGF0ZSgzNDkyLDM2ODYpIj48dXNlIHhsaW5rOmhyZWY9IiNyZWN0LTAiLz48L2c+CjxnIHRyYW5zZm9ybT0idHJhbnNsYXRlKDM1ODksMzY4NikiPjx1c2UgeGxpbms6aHJlZj0iI2wtMCIvPjwvZz4KPGcgdHJhbnNmb3JtPSJ0cmFuc2xhdGUoMzc4MywzNjg2KSI+PHVzZSB4bGluazpocmVmPSIjcmVjdC0wIi8+PC9nPgo8ZyB0cmFuc2Zvcm09InRyYW5zbGF0ZSg4NzMsMzc4MykiPjx1c2UgeGxpbms6aHJlZj0iI3JlY3QtMCIvPjwvZz4KPGcgdHJhbnNmb3JtPSJ0cmFuc2xhdGUoOTcwLDM3ODMpIj48dXNlIHhsaW5rOmhyZWY9IiNyZWN0LTAiLz48L2c+CjxnIHRyYW5zZm9ybT0idHJhbnNsYXRlKDExNjQsMzc4MykiPjx1c2UgeGxpbms6aHJlZj0iI25fcmItMCIvPjwvZz4KPGcgdHJhbnNmb3JtPSJ0cmFuc2xhdGUoMTI2MSwzNzgzKSI+PHVzZSB4bGluazpocmVmPSIjcmItMCIvPjwvZz4KPGcgdHJhbnNmb3JtPSJ0cmFuc2xhdGUoMTM1OCwzNzgzKSI+PHVzZSB4bGluazpocmVmPSIjbHQtMCIvPjwvZz4KPGcgdHJhbnNmb3JtPSJ0cmFuc2xhdGUoMTY0OSwzNzgzKSI+PHVzZSB4bGluazpocmVmPSIjcmVjdC0wIi8+PC9nPgo8ZyB0cmFuc2Zvcm09InRyYW5zbGF0ZSgxNzQ2LDM3ODMpIj48dXNlIHhsaW5rOmhyZWY9IiNyZWN0LTAiLz48L2c+CjxnIHRyYW5zZm9ybT0idHJhbnNsYXRlKDE4NDMsMzc4MykiPjx1c2UgeGxpbms6aHJlZj0iI3JlY3QtMCIvPjwvZz4KPGcgdHJhbnNmb3JtPSJ0cmFuc2xhdGUoMTk0MCwzNzgzKSI+PHVzZSB4bGluazpocmVmPSIjbC0wIi8+PC9nPgo8ZyB0cmFuc2Zvcm09InRyYW5zbGF0ZSgyMzI4LDM3ODMpIj48dXNlIHhsaW5rOmhyZWY9IiNyZWN0LTAiLz48L2c+CjxnIHRyYW5zZm9ybT0idHJhbnNsYXRlKDI1MjIsMzc4MykiPjx1c2UgeGxpbms6aHJlZj0iI3JiLTAiLz48L2c+CjxnIHRyYW5zZm9ybT0idHJhbnNsYXRlKDI2MTksMzc4MykiPjx1c2UgeGxpbms6aHJlZj0iI3JlY3QtMCIvPjwvZz4KPGcgdHJhbnNmb3JtPSJ0cmFuc2xhdGUoMjcxNiwzNzgzKSI+PHVzZSB4bGluazpocmVmPSIjbHQtMCIvPjwvZz4KPGcgdHJhbnNmb3JtPSJ0cmFuc2xhdGUoMzAwNywzNzgzKSI+PHVzZSB4bGluazpocmVmPSIjcnQtMCIvPjwvZz4KPGcgdHJhbnNmb3JtPSJ0cmFuc2xhdGUoMzEwNCwzNzgzKSI+PHVzZSB4bGluazpocmVmPSIjbHQtMCIvPjwvZz4KPGcgdHJhbnNmb3JtPSJ0cmFuc2xhdGUoMzQ5MiwzNzgzKSI+PHVzZSB4bGluazpocmVmPSIjcmVjdC0wIi8+PC9nPgo8ZyB0cmFuc2Zvcm09InRyYW5zbGF0ZSgzNzgzLDM3ODMpIj48dXNlIHhsaW5rOmhyZWY9IiN0LTAiLz48L2c+CjxnIHRyYW5zZm9ybT0idHJhbnNsYXRlKDg3MywzODgwKSI+PHVzZSB4bGluazpocmVmPSIjcnQtMCIvPjwvZz4KPGcgdHJhbnNmb3JtPSJ0cmFuc2xhdGUoOTcwLDM4ODApIj48dXNlIHhsaW5rOmhyZWY9IiNsdC0wIi8+PC9nPgo8ZyB0cmFuc2Zvcm09InRyYW5zbGF0ZSgxMTY0LDM4ODApIj48dXNlIHhsaW5rOmhyZWY9IiNyLTAiLz48L2c+CjxnIHRyYW5zZm9ybT0idHJhbnNsYXRlKDEyNjEsMzg4MCkiPjx1c2UgeGxpbms6aHJlZj0iI2x0LTAiLz48L2c+CjxnIHRyYW5zZm9ybT0idHJhbnNsYXRlKDE0NTUsMzg4MCkiPjx1c2UgeGxpbms6aHJlZj0iI2VtcHR5LTAiLz48L2c+CjxnIHRyYW5zZm9ybT0idHJhbnNsYXRlKDE2NDksMzg4MCkiPjx1c2UgeGxpbms6aHJlZj0iI3J0LTAiLz48L2c+CjxnIHRyYW5zZm9ybT0idHJhbnNsYXRlKDE3NDYsMzg4MCkiPjx1c2UgeGxpbms6aHJlZj0iI3JlY3QtMCIvPjwvZz4KPGcgdHJhbnNmb3JtPSJ0cmFuc2xhdGUoMTg0MywzODgwKSI+PHVzZSB4bGluazpocmVmPSIjbHQtMCIvPjwvZz4KPGcgdHJhbnNmb3JtPSJ0cmFuc2xhdGUoMjAzNywzODgwKSI+PHVzZSB4bGluazpocmVmPSIjZW1wdHktMCIvPjwvZz4KPGcgdHJhbnNmb3JtPSJ0cmFuc2xhdGUoMjIzMSwzODgwKSI+PHVzZSB4bGluazpocmVmPSIjci0wIi8+PC9nPgo8ZyB0cmFuc2Zvcm09InRyYW5zbGF0ZSgyMzI4LDM4ODApIj48dXNlIHhsaW5rOmhyZWY9IiNsdC0wIi8+PC9nPgo8ZyB0cmFuc2Zvcm09InRyYW5zbGF0ZSgyNTIyLDM4ODApIj48dXNlIHhsaW5rOmhyZWY9IiNydC0wIi8+PC9nPgo8ZyB0cmFuc2Zvcm09InRyYW5zbGF0ZSgyNjE5LDM4ODApIj48dXNlIHhsaW5rOmhyZWY9IiNsdC0wIi8+PC9nPgo8ZyB0cmFuc2Zvcm09InRyYW5zbGF0ZSgyODEzLDM4ODApIj48dXNlIHhsaW5rOmhyZWY9IiNlbXB0eS0wIi8+PC9nPgo8ZyB0cmFuc2Zvcm09InRyYW5zbGF0ZSgzMjk4LDM4ODApIj48dXNlIHhsaW5rOmhyZWY9IiNyLTAiLz48L2c+CjxnIHRyYW5zZm9ybT0idHJhbnNsYXRlKDMzOTUsMzg4MCkiPjx1c2UgeGxpbms6aHJlZj0iI3JlY3QtMCIvPjwvZz4KPGcgdHJhbnNmb3JtPSJ0cmFuc2xhdGUoMzQ5MiwzODgwKSI+PHVzZSB4bGluazpocmVmPSIjcmVjdC0wIi8+PC9nPgo8ZyB0cmFuc2Zvcm09InRyYW5zbGF0ZSgzNTg5LDM4ODApIj48dXNlIHhsaW5rOmhyZWY9IiNsLTAiLz48L2c+Cjx1c2UgZmlsbC1ydWxlPSJldmVub2RkIiB0cmFuc2Zvcm09InRyYW5zbGF0ZSgwLDApIiB4bGluazpocmVmPSIjcG9pbnQtMCIvPgo8dXNlIGZpbGwtcnVsZT0iZXZlbm9kZCIgdHJhbnNmb3JtPSJ0cmFuc2xhdGUoMzI2NCwwKSIgeGxpbms6aHJlZj0iI3BvaW50LTAiLz4KPHVzZSBmaWxsLXJ1bGU9ImV2ZW5vZGQiIHRyYW5zZm9ybT0idHJhbnNsYXRlKDAsMzI2NCkiIHhsaW5rOmhyZWY9IiNwb2ludC0wIi8+CiAgICA8L2c+CiAgPC9zdmc+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3NzYsMCkiPjx1c2UgeGxpbms6aHJlZj0iI3ItMCIvPjwvZz4KPGcgdHJhbnNmb3JtPSJ0cmFuc2xhdGUoODczLDApIj48dXNlIHhsaW5rOmhyZWY9IiNyZWN0LTAiLz48L2c+CjxnIHRyYW5zZm9ybT0idHJhbnNsYXRlKDk3MCwwKSI+PHVzZSB4bGluazpocmVmPSIjcmVjdC0wIi8+PC9nPgo8ZyB0cmFuc2Zvcm09InRyYW5zbGF0ZSgxMDY3LDApIj48dXNlIHhsaW5rOmhyZWY9IiNsYi0wIi8+PC9nPgo8ZyB0cmFuc2Zvcm09InRyYW5zbGF0ZSgxMTY0LDApIj48dXNlIHhsaW5rOmhyZWY9IiNuX3JiLTAiLz48L2c+CjxnIHRyYW5zZm9ybT0idHJhbnNsYXRlKDEyNjEsMCkiPjx1c2UgeGxpbms6aHJlZj0iI2ItMCIvPjwvZz4KPGcgdHJhbnNmb3JtPSJ0cmFuc2xhdGUoMTU1MiwwKSI+PHVzZSB4bGluazpocmVmPSIjZW1wdHktMCIvPjwvZz4KPGcgdHJhbnNmb3JtPSJ0cmFuc2xhdGUoMTk0MCwwKSI+PHVzZSB4bGluazpocmVmPSIjYi0wIi8+PC9nPgo8ZyB0cmFuc2Zvcm09InRyYW5zbGF0ZSgyMzI4LDApIj48dXNlIHhsaW5rOmhyZWY9IiNyLTAiLz48L2c+CjxnIHRyYW5zZm9ybT0idHJhbnNsYXRlKDI0MjUsMCkiPjx1c2UgeGxpbms6aHJlZj0iI3JlY3QtMCIvPjwvZz4KPGcgdHJhbnNmb3JtPSJ0cmFuc2xhdGUoMjUyMiwwKSI+PHVzZSB4bGluazpocmVmPSIjbGItMCIvPjwvZz4KPGcgdHJhbnNmb3JtPSJ0cmFuc2xhdGUoMjkxMCwwKSI+PHVzZSB4bGluazpocmVmPSIjci0wIi8+PC9nPgo8ZyB0cmFuc2Zvcm09InRyYW5zbGF0ZSgzMDA3LDApIj48dXNlIHhsaW5rOmhyZWY9IiNsYi0wIi8+PC9nPgo8ZyB0cmFuc2Zvcm09InRyYW5zbGF0ZSg4NzMsOTcpIj48dXNlIHhsaW5rOmhyZWY9IiNyZWN0LTAiLz48L2c+CjxnIHRyYW5zZm9ybT0idHJhbnNsYXRlKDEwNjcsOTcpIj48dXNlIHhsaW5rOmhyZWY9IiNydC0wIi8+PC9nPgo8ZyB0cmFuc2Zvcm09InRyYW5zbGF0ZSgxMTY0LDk3KSI+PHVzZSB4bGluazpocmVmPSIjcmVjdC0wIi8+PC9nPgo8ZyB0cmFuc2Zvcm09InRyYW5zbGF0ZSgxMjYxLDk3KSI+PHVzZSB4bGluazpocmVmPSIjcmVjdC0wIi8+PC9nPgo8ZyB0cmFuc2Zvcm09InRyYW5zbGF0ZSgxNzQ2LDk3KSI+PHVzZSB4bGluazpocmVmPSIjZW1wdHktMCIvPjwvZz4KPGcgdHJhbnNmb3JtPSJ0cmFuc2xhdGUoMTk0MCw5NykiPjx1c2UgeGxpbms6aHJlZj0iI3JlY3QtMCIvPjwvZz4KPGcgdHJhbnNmb3JtPSJ0cmFuc2xhdGUoMjAzNyw5NykiPjx1c2UgeGxpbms6aHJlZj0iI3JlY3QtMCIvPjwvZz4KPGcgdHJhbnNmb3JtPSJ0cmFuc2xhdGUoMjEzNCw5NykiPjx1c2UgeGxpbms6aHJlZj0iI2xiLTAiLz48L2c+CjxnIHRyYW5zZm9ybT0idHJhbnNsYXRlKDI1MjIsOTcpIj48dXNlIHhsaW5rOmhyZWY9IiNyZWN0LTAiLz48L2c+CjxnIHRyYW5zZm9ybT0idHJhbnNsYXRlKDI2MTksOTcpIj48dXNlIHhsaW5rOmhyZWY9IiNyZWN0LTAiLz48L2c+CjxnIHRyYW5zZm9ybT0idHJhbnNsYXRlKDI3MTYsOTcpIj48dXNlIHhsaW5rOmhyZWY9IiNyZWN0LTAiLz48L2c+CjxnIHRyYW5zZm9ybT0idHJhbnNsYXRlKDI4MTMsOTcpIj48dXNlIHhsaW5rOmhyZWY9IiNsLTAiLz48L2c+CjxnIHRyYW5zZm9ybT0idHJhbnNsYXRlKDMwMDcsOTcpIj48dXNlIHhsaW5rOmhyZWY9IiNydC0wIi8+PC9nPgo8ZyB0cmFuc2Zvcm09InRyYW5zbGF0ZSgzMTA0LDk3KSI+PHVzZSB4bGluazpocmVmPSIjbGItMCIvPjwvZz4KPGcgdHJhbnNmb3JtPSJ0cmFuc2xhdGUoNzc2LDE5NCkiPjx1c2UgeGxpbms6aHJlZj0iI25fcmItMCIvPjwvZz4KPGcgdHJhbnNmb3JtPSJ0cmFuc2xhdGUoODczLDE5NCkiPjx1c2UgeGxpbms6aHJlZj0iI3JlY3QtMCIvPjwvZz4KPGcgdHJhbnNmb3JtPSJ0cmFuc2xhdGUoOTcwLDE5NCkiPjx1c2UgeGxpbms6aHJlZj0iI2xiLTAiLz48L2c+CjxnIHRyYW5zZm9ybT0idHJhbnNsYXRlKDEyNjEsMTk0KSI+PHVzZSB4bGluazpocmVmPSIjcmVjdC0wIi8+PC9nPgo8ZyB0cmFuc2Zvcm09InRyYW5zbGF0ZSgxMzU4LDE5NCkiPjx1c2UgeGxpbms6aHJlZj0iI3JlY3QtMCIvPjwvZz4KPGcgdHJhbnNmb3JtPSJ0cmFuc2xhdGUoMTQ1NSwxOTQpIj48dXNlIHhsaW5rOmhyZWY9IiNsYi0wIi8+PC9nPgo8ZyB0cmFuc2Zvcm09InRyYW5zbGF0ZSgxOTQwLDE5NCkiPjx1c2UgeGxpbms6aHJlZj0iI3QtMCIvPjwvZz4KPGcgdHJhbnNmb3JtPSJ0cmFuc2xhdGUoMjEzNCwxOTQpIj48dXNlIHhsaW5rOmhyZWY9IiNydC0wIi8+PC9nPgo8ZyB0cmFuc2Zvcm09InRyYW5zbGF0ZSgyMjMxLDE5NCkiPjx1c2UgeGxpbms6aHJlZj0iI2xiLTAiLz48L2c+CjxnIHRyYW5zZm9ybT0idHJhbnNsYXRlKDIzMjgsMTk0KSI+PHVzZSB4bGluazpocmVmPSIjbl9yYi0wIi8+PC9nPgo8ZyB0cmFuc2Zvcm09InRyYW5zbGF0ZSgyNDI1LDE5NCkiPjx1c2UgeGxpbms6aHJlZj0iI3JiLTAiLz48L2c+CjxnIHRyYW5zZm9ybT0idHJhbnNsYXRlKDI1MjIsMTk0KSI+PHVzZSB4bGluazpocmVmPSIjcmVjdC0wIi8+PC9nPgo8ZyB0cmFuc2Zvcm09InRyYW5zbGF0ZSgyNjE5LDE5NCkiPjx1c2UgeGxpbms6aHJlZj0iI3JlY3QtMCIvPjwvZz4KPGcgdHJhbnNmb3JtPSJ0cmFuc2xhdGUoMzEwNCwxOTQpIj48dXNlIHhsaW5rOmhyZWY9IiNyZWN0LTAiLz48L2c+CjxnIHRyYW5zZm9ybT0idHJhbnNsYXRlKDc3NiwyOTEpIj48dXNlIHhsaW5rOmhyZWY9IiNyLTAiLz48L2c+CjxnIHRyYW5zZm9ybT0idHJhbnNsYXRlKDg3MywyOTEpIj48dXNlIHhsaW5rOmhyZWY9IiNyZWN0LTAiLz48L2c+CjxnIHRyYW5zZm9ybT0idHJhbnNsYXRlKDk3MCwyOTEpIj48dXNlIHhsaW5rOmhyZWY9IiNyZWN0LTAiLz48L2c+CjxnIHRyYW5zZm9ybT0idHJhbnNsYXRlKDEwNjcsMjkxKSI+PHVzZSB4bGluazpocmVmPSIjbGItMCIvPjwvZz4KPGcgdHJhbnNmb3JtPSJ0cmFuc2xhdGUoMTE2NCwyOTEpIj48dXNlIHhsaW5rOmhyZWY9IiNuX3JiLTAiLz48L2c+CjxnIHRyYW5zZm9ybT0idHJhbnNsYXRlKDEyNjEsMjkxKSI+PHVzZSB4bGluazpocmVmPSIjcmVjdC0wIi8+PC9nPgo8ZyB0cmFuc2Zvcm09InRyYW5zbGF0ZSgxMzU4LDI5MSkiPjx1c2UgeGxpbms6aHJlZj0iI3JlY3QtMCIvPjwvZz4KPGcgdHJhbnNmb3JtPSJ0cmFuc2xhdGUoMTQ1NSwyOTEpIj48dXNlIHhsaW5rOmhyZWY9IiNyZWN0LTAiLz48L2c+CjxnIHRyYW5zZm9ybT0idHJhbnNsYXRlKDE2NDksMjkxKSI+PHVzZSB4bGluazpocmVmPSIjcmItMCIvPjwvZz4KPGcgdHJhbnNmb3JtPSJ0cmFuc2xhdGUoMTc0NiwyOTEpIj48dXNlIHhsaW5rOmhyZWY9IiNsYi0wIi8+PC9nPgo8ZyB0cmFuc2Zvcm09InRyYW5zbGF0ZSgyMDM3LDI5MSkiPjx1c2UgeGxpbms6aHJlZj0iI2VtcHR5LTAiLz48L2c+CjxnIHRyYW5zZm9ybT0idHJhbnNsYXRlKDIyMzEsMjkxKSI+PHVzZSB4bGluazpocmVmPSIjcnQtMCIvPjwvZz4KPGcgdHJhbnNmb3JtPSJ0cmFuc2xhdGUoMjMyOCwyOTEpIj48dXNlIHhsaW5rOmhyZWY9IiNyZWN0LTAiLz48L2c+CjxnIHRyYW5zZm9ybT0idHJhbnNsYXRlKDI0MjUsMjkxKSI+PHVzZSB4bGluazpocmVmPSIjcmVjdC0wIi8+PC9nPgo8ZyB0cmFuc2Zvcm09InRyYW5zbGF0ZSgyNTIyLDI5MSkiPjx1c2UgeGxpbms6aHJlZj0iI3JlY3QtMCIvPjwvZz4KPGcgdHJhbnNmb3JtPSJ0cmFuc2xhdGUoMjYxOSwyOTEpIj48dXNlIHhsaW5rOmhyZWY9IiNyZWN0LTAiLz48L2c+CjxnIHRyYW5zZm9ybT0idHJhbnNsYXRlKDI4MTMsMjkxKSI+PHVzZSB4bGluazpocmVmPSIjYi0wIi8+PC9nPgo8ZyB0cmFuc2Zvcm09InRyYW5zbGF0ZSgzMTA0LDI5MSkiPjx1c2UgeGxpbms6aHJlZj0iI3QtMCIvPjwvZz4KPGcgdHJhbnNmb3JtPSJ0cmFuc2xhdGUoODczLDM4OCkiPjx1c2UgeGxpbms6aHJlZj0iI3JlY3QtMCIvPjwvZz4KPGcgdHJhbnNmb3JtPSJ0cmFuc2xhdGUoMTA2NywzODgpIj48dXNlIHhsaW5rOmhyZWY9IiNydC0wIi8+PC9nPgo8ZyB0cmFuc2Zvcm09InRyYW5zbGF0ZSgxMTY0LDM4OCkiPjx1c2UgeGxpbms6aHJlZj0iI3JlY3QtMCIvPjwvZz4KPGcgdHJhbnNmb3JtPSJ0cmFuc2xhdGUoMTI2MSwzODgpIj48dXNlIHhsaW5rOmhyZWY9IiNyZWN0LTAiLz48L2c+CjxnIHRyYW5zZm9ybT0idHJhbnNsYXRlKDE0NTUsMzg4KSI+PHVzZSB4bGluazpocmVmPSIjdC0wIi8+PC9nPgo8ZyB0cmFuc2Zvcm09InRyYW5zbGF0ZSgxNTUyLDM4OCkiPjx1c2UgeGxpbms6aHJlZj0iI25fcmItMCIvPjwvZz4KPGcgdHJhbnNmb3JtPSJ0cmFuc2xhdGUoMTY0OSwzODgpIj48dXNlIHhsaW5rOmhyZWY9IiNyZWN0LTAiLz48L2c+CjxnIHRyYW5zZm9ybT0idHJhbnNsYXRlKDE3NDYsMzg4KSI+PHVzZSB4bGluazpocmVmPSIjcmVjdC0wIi8+PC9nPgo8ZyB0cmFuc2Zvcm09InRyYW5zbGF0ZSgxODQzLDM4OCkiPjx1c2UgeGxpbms6aHJlZj0iI3JlY3QtMCIvPjwvZz4KPGcgdHJhbnNmb3JtPSJ0cmFuc2xhdGUoMTk0MCwzODgpIj48dXNlIHhsaW5rOmhyZWY9IiNsLTAiLz48L2c+CjxnIHRyYW5zZm9ybT0idHJhbnNsYXRlKDI0MjUsMzg4KSI+PHVzZSB4bGluazpocmVmPSIjcmVjdC0wIi8+PC9nPgo8ZyB0cmFuc2Zvcm09InRyYW5zbGF0ZSgyNTIyLDM4OCkiPjx1c2UgeGxpbms6aHJlZj0iI3JlY3QtMCIvPjwvZz4KPGcgdHJhbnNmb3JtPSJ0cmFuc2xhdGUoMjYxOSwzODgpIj48dXNlIHhsaW5rOmhyZWY9IiNyZWN0LTAiLz48L2c+CjxnIHRyYW5zZm9ybT0idHJhbnNsYXRlKDI4MTMsMzg4KSI+PHVzZSB4bGluazpocmVmPSIjcmVjdC0wIi8+PC9nPgo8ZyB0cmFuc2Zvcm09InRyYW5zbGF0ZSgyOTEwLDM4OCkiPjx1c2UgeGxpbms6aHJlZj0iI25fcmItMCIvPjwvZz4KPGcgdHJhbnNmb3JtPSJ0cmFuc2xhdGUoMzAwNywzODgpIj48dXNlIHhsaW5rOmhyZWY9IiNiLTAiLz48L2c+CjxnIHRyYW5zZm9ybT0idHJhbnNsYXRlKDg3Myw0ODUpIj48dXNlIHhsaW5rOmhyZWY9IiN0LTAiLz48L2c+CjxnIHRyYW5zZm9ybT0idHJhbnNsYXRlKDExNjQsNDg1KSI+PHVzZSB4bGluazpocmVmPSIjcmVjdC0wIi8+PC9nPgo8ZyB0cmFuc2Zvcm09InRyYW5zbGF0ZSgxMjYxLDQ4NSkiPjx1c2UgeGxpbms6aHJlZj0iI3JlY3QtMCIvPjwvZz4KPGcgdHJhbnNmb3JtPSJ0cmFuc2xhdGUoMTM1OCw0ODUpIj48dXNlIHhsaW5rOmhyZWY9IiNsYi0wIi8+PC9nPgo8ZyB0cmFuc2Zvcm09InRyYW5zbGF0ZSgxNTUyLDQ4NSkiPjx1c2UgeGxpbms6aHJlZj0iI3JiLTAiLz48L2c+CjxnIHRyYW5zZm9ybT0idHJhbnNsYXRlKDE2NDksNDg1KSI+PHVzZSB4bGluazpocmVmPSIjcmVjdC0wIi8+PC9nPgo8ZyB0cmFuc2Zvcm09InRyYW5zbGF0ZSgxNzQ2LDQ4NSkiPjx1c2UgeGxpbms6aHJlZj0iI3JlY3QtMCIvPjwvZz4KPGcgdHJhbnNmb3JtPSJ0cmFuc2xhdGUoMTg0Myw0ODUpIj48dXNlIHhsaW5rOmhyZWY9IiNsdC0wIi8+PC9nPgo8ZyB0cmFuc2Zvcm09InRyYW5zbGF0ZSgyMTM0LDQ4NSkiPjx1c2UgeGxpbms6aHJlZj0iI3JiLTAiLz48L2c+CjxnIHRyYW5zZm9ybT0idHJhbnNsYXRlKDIyMzEsNDg1KSI+PHVzZSB4bGluazpocmVmPSIjcmVjdC0wIi8+PC9nPgo8ZyB0cmFuc2Zvcm09InRyYW5zbGF0ZSgyMzI4LDQ4NSkiPjx1c2UgeGxpbms6aHJlZj0iI3JlY3QtMCIvPjwvZz4KPGcgdHJhbnNmb3JtPSJ0cmFuc2xhdGUoMjQyNSw0ODUpIj48dXNlIHhsaW5rOmhyZWY9IiNyZWN0LTAiLz48L2c+CjxnIHRyYW5zZm9ybT0idHJhbnNsYXRlKDI1MjIsNDg1KSI+PHVzZSB4bGluazpocmVmPSIjcmVjdC0wIi8+PC9nPgo8ZyB0cmFuc2Zvcm09InRyYW5zbGF0ZSgyNjE5LDQ4NSkiPjx1c2UgeGxpbms6aHJlZj0iI2x0LTAiLz48L2c+CjxnIHRyYW5zZm9ybT0idHJhbnNsYXRlKDI4MTMsNDg1KSI+PHVzZSB4bGluazpocmVmPSIjcnQtMCIvPjwvZz4KPGcgdHJhbnNmb3JtPSJ0cmFuc2xhdGUoMjkxMCw0ODUpIj48dXNlIHhsaW5rOmhyZWY9IiNyZWN0LTAiLz48L2c+CjxnIHRyYW5zZm9ybT0idHJhbnNsYXRlKDMwMDcsNDg1KSI+PHVzZSB4bGluazpocmVmPSIjbHQtMCIvPjwvZz4KPGcgdHJhbnNmb3JtPSJ0cmFuc2xhdGUoNzc2LDU4MikiPjx1c2UgeGxpbms6aHJlZj0iI2VtcHR5LTAiLz48L2c+CjxnIHRyYW5zZm9ybT0idHJhbnNsYXRlKDk3MCw1ODIpIj48dXNlIHhsaW5rOmhyZWY9IiNiLTAiLz48L2c+CjxnIHRyYW5zZm9ybT0idHJhbnNsYXRlKDExNjQsNTgyKSI+PHVzZSB4bGluazpocmVmPSIjdC0wIi8+PC9nPgo8ZyB0cmFuc2Zvcm09InRyYW5zbGF0ZSgxMzU4LDU4MikiPjx1c2UgeGxpbms6aHJlZj0iI3JlY3QtMCIvPjwvZz4KPGcgdHJhbnNmb3JtPSJ0cmFuc2xhdGUoMTU1Miw1ODIpIj48dXNlIHhsaW5rOmhyZWY9IiNyZWN0LTAiLz48L2c+CjxnIHRyYW5zZm9ybT0idHJhbnNsYXRlKDE3NDYsNTgyKSI+PHVzZSB4bGluazpocmVmPSIjcmVjdC0wIi8+PC9nPgo8ZyB0cmFuc2Zvcm09InRyYW5zbGF0ZSgxOTQwLDU4MikiPjx1c2UgeGxpbms6aHJlZj0iI2VtcHR5LTAiLz48L2c+CjxnIHRyYW5zZm9ybT0idHJhbnNsYXRlKDIxMzQsNTgyKSI+PHVzZSB4bGluazpocmVmPSIjcmVjdC0wIi8+PC9nPgo8ZyB0cmFuc2Zvcm09InRyYW5zbGF0ZSgyMzI4LDU4MikiPjx1c2UgeGxpbms6aHJlZj0iI3JlY3QtMCIvPjwvZz4KPGcgdHJhbnNmb3JtPSJ0cmFuc2xhdGUoMjUyMiw1ODIpIj48dXNlIHhsaW5rOmhyZWY9IiN0LTAiLz48L2c+CjxnIHRyYW5zZm9ybT0idHJhbnNsYXRlKDI3MTYsNTgyKSI+PHVzZSB4bGluazpocmVmPSIjYi0wIi8+PC9nPgo8ZyB0cmFuc2Zvcm09InRyYW5zbGF0ZSgyODEzLDU4MikiPjx1c2UgeGxpbms6aHJlZj0iI25fcmItMCIvPjwvZz4KPGcgdHJhbnNmb3JtPSJ0cmFuc2xhdGUoMjkxMCw1ODIpIj48dXNlIHhsaW5rOmhyZWY9IiNyZWN0LTAiLz48L2c+CjxnIHRyYW5zZm9ybT0idHJhbnNsYXRlKDMwMDcsNTgyKSI+PHVzZSB4bGluazpocmVmPSIjbl9yYi0wIi8+PC9nPgo8ZyB0cmFuc2Zvcm09InRyYW5zbGF0ZSgzMTA0LDU4MikiPjx1c2UgeGxpbms6aHJlZj0iI2ItMCIvPjwvZz4KPGcgdHJhbnNmb3JtPSJ0cmFuc2xhdGUoOTcwLDY3OSkiPjx1c2UgeGxpbms6aHJlZj0iI3JlY3QtMCIvPjwvZz4KPGcgdHJhbnNmb3JtPSJ0cmFuc2xhdGUoMTA2Nyw2NzkpIj48dXNlIHhsaW5rOmhyZWY9IiNsLTAiLz48L2c+CjxnIHRyYW5zZm9ybT0idHJhbnNsYXRlKDEzNTgsNjc5KSI+PHVzZSB4bGluazpocmVmPSIjcmVjdC0wIi8+PC9nPgo8ZyB0cmFuc2Zvcm09InRyYW5zbGF0ZSgxNDU1LDY3OSkiPjx1c2UgeGxpbms6aHJlZj0iI25fcmItMCIvPjwvZz4KPGcgdHJhbnNmb3JtPSJ0cmFuc2xhdGUoMTU1Miw2NzkpIj48dXNlIHhsaW5rOmhyZWY9IiNyZWN0LTAiLz48L2c+CjxnIHRyYW5zZm9ybT0idHJhbnNsYXRlKDE2NDksNjc5KSI+PHVzZSB4bGluazpocmVmPSIjcmVjdC0wIi8+PC9nPgo8ZyB0cmFuc2Zvcm09InRyYW5zbGF0ZSgxNzQ2LDY3OSkiPjx1c2UgeGxpbms6aHJlZj0iI3JlY3QtMCIvPjwvZz4KPGcgdHJhbnNmb3JtPSJ0cmFuc2xhdGUoMjAzNyw2NzkpIj48dXNlIHhsaW5rOmhyZWY9IiNuX3JiLTAiLz48L2c+CjxnIHRyYW5zZm9ybT0idHJhbnNsYXRlKDIxMzQsNjc5KSI+PHVzZSB4bGluazpocmVmPSIjcmVjdC0wIi8+PC9nPgo8ZyB0cmFuc2Zvcm09InRyYW5zbGF0ZSgyMzI4LDY3OSkiPjx1c2UgeGxpbms6aHJlZj0iI3JlY3QtMCIvPjwvZz4KPGcgdHJhbnNmb3JtPSJ0cmFuc2xhdGUoMjcxNiw2NzkpIj48dXNlIHhsaW5rOmhyZWY9IiNydC0wIi8+PC9nPgo8ZyB0cmFuc2Zvcm09InRyYW5zbGF0ZSgyODEzLDY3OSkiPjx1c2UgeGxpbms6aHJlZj0iI3JlY3QtMCIvPjwvZz4KPGcgdHJhbnNmb3JtPSJ0cmFuc2xhdGUoMjkxMCw2NzkpIj48dXNlIHhsaW5rOmhyZWY9IiNyZWN0LTAiLz48L2c+CjxnIHRyYW5zZm9ybT0idHJhbnNsYXRlKDMwMDcsNjc5KSI+PHVzZSB4bGluazpocmVmPSIjcmVjdC0wIi8+PC9nPgo8ZyB0cmFuc2Zvcm09InRyYW5zbGF0ZSgzMTA0LDY3OSkiPjx1c2UgeGxpbms6aHJlZj0iI3JlY3QtMCIvPjwvZz4KPGcgdHJhbnNmb3JtPSJ0cmFuc2xhdGUoMTk0LDc3NikiPjx1c2UgeGxpbms6aHJlZj0iI2ItMCIvPjwvZz4KPGcgdHJhbnNmb3JtPSJ0cmFuc2xhdGUoMzg4LDc3NikiPjx1c2UgeGxpbms6aHJlZj0iI3ItMCIvPjwvZz4KPGcgdHJhbnNmb3JtPSJ0cmFuc2xhdGUoNDg1LDc3NikiPjx1c2UgeGxpbms6aHJlZj0iI3JlY3QtMCIvPjwvZz4KPGcgdHJhbnNmb3JtPSJ0cmFuc2xhdGUoNTgyLDc3NikiPjx1c2UgeGxpbms6aHJlZj0iI2wtMCIvPjwvZz4KPGcgdHJhbnNmb3JtPSJ0cmFuc2xhdGUoNzc2LDc3NikiPjx1c2UgeGxpbms6aHJlZj0iI2VtcHR5LTAiLz48L2c+CjxnIHRyYW5zZm9ybT0idHJhbnNsYXRlKDk3MCw3NzYpIj48dXNlIHhsaW5rOmhyZWY9IiN0LTAiLz48L2c+CjxnIHRyYW5zZm9ybT0idHJhbnNsYXRlKDEzNTgsNzc2KSI+PHVzZSB4bGluazpocmVmPSIjcnQtMCIvPjwvZz4KPGcgdHJhbnNmb3JtPSJ0cmFuc2xhdGUoMTQ1NSw3NzYpIj48dXNlIHhsaW5rOmhyZWY9IiNyZWN0LTAiLz48L2c+CjxnIHRyYW5zZm9ybT0idHJhbnNsYXRlKDE1NTIsNzc2KSI+PHVzZSB4bGluazpocmVmPSIjbHQtMCIvPjwvZz4KPGcgdHJhbnNmb3JtPSJ0cmFuc2xhdGUoMTc0Niw3NzYpIj48dXNlIHhsaW5rOmhyZWY9IiN0LTAiLz48L2c+CjxnIHRyYW5zZm9ybT0idHJhbnNsYXRlKDE5NDAsNzc2KSI+PHVzZSB4bGluazpocmVmPSIjci0wIi8+PC9nPgo8ZyB0cmFuc2Zvcm09InRyYW5zbGF0ZSgyMDM3LDc3NikiPjx1c2UgeGxpbms6aHJlZj0iI3JlY3QtMCIvPjwvZz4KPGcgdHJhbnNmb3JtPSJ0cmFuc2xhdGUoMjEzNCw3NzYpIj48dXNlIHhsaW5rOmhyZWY9IiNsdC0wIi8+PC9nPgo8ZyB0cmFuc2Zvcm09InRyYW5zbGF0ZSgyMzI4LDc3NikiPjx1c2UgeGxpbms6aHJlZj0iI3J0LTAiLz48L2c+CjxnIHRyYW5zZm9ybT0idHJhbnNsYXRlKDI0MjUsNzc2KSI+PHVzZSB4bGluazpocmVmPSIjcmVjdC0wIi8+PC9nPgo8ZyB0cmFuc2Zvcm09InRyYW5zbGF0ZSgyNTIyLDc3NikiPjx1c2UgeGxpbms6aHJlZj0iI3JlY3QtMCIvPjwvZz4KPGcgdHJhbnNmb3JtPSJ0cmFuc2xhdGUoMjYxOSw3NzYpIj48dXNlIHhsaW5rOmhyZWY9IiNsLTAiLz48L2c+CjxnIHRyYW5zZm9ybT0idHJhbnNsYXRlKDI4MTMsNzc2KSI+PHVzZSB4bGluazpocmVmPSIjdC0wIi8+PC9nPgo8ZyB0cmFuc2Zvcm09InRyYW5zbGF0ZSgzMTA0LDc3NikiPjx1c2UgeGxpbms6aHJlZj0iI3JlY3QtMCIvPjwvZz4KPGcgdHJhbnNmb3JtPSJ0cmFuc2xhdGUoMzIwMSw3NzYpIj48dXNlIHhsaW5rOmhyZWY9IiNsLTAiLz48L2c+CjxnIHRyYW5zZm9ybT0idHJhbnNsYXRlKDM1ODksNzc2KSI+PHVzZSB4bGluazpocmVmPSIjYi0wIi8+PC9nPgo8ZyB0cmFuc2Zvcm09InRyYW5zbGF0ZSgzNzgzLDc3NikiPjx1c2UgeGxpbms6aHJlZj0iI25fcmItMCIvPjwvZz4KPGcgdHJhbnNmb3JtPSJ0cmFuc2xhdGUoMzg4MCw3NzYpIj48dXNlIHhsaW5rOmhyZWY9IiNiLTAiLz48L2c+CjxnIHRyYW5zZm9ybT0idHJhbnNsYXRlKDE5NCw4NzMpIj48dXNlIHhsaW5rOmhyZWY9IiNydC0wIi8+PC9nPgo8ZyB0cmFuc2Zvcm09InRyYW5zbGF0ZSgyOTEsODczKSI+PHVzZSB4bGluazpocmVmPSIjbC0wIi8+PC9nPgo8ZyB0cmFuc2Zvcm09InRyYW5zbGF0ZSg3NzYsODczKSI+PHVzZSB4bGluazpocmVmPSIjbl9yYi0wIi8+PC9nPgo8ZyB0cmFuc2Zvcm09InRyYW5zbGF0ZSg4NzMsODczKSI+PHVzZSB4bGluazpocmVmPSIjYi0wIi8+PC9nPgo8ZyB0cmFuc2Zvcm09InRyYW5zbGF0ZSgxNjQ5LDg3MykiPjx1c2UgeGxpbms6aHJlZj0iI2VtcHR5LTAiLz48L2c+CjxnIHRyYW5zZm9ybT0idHJhbnNsYXRlKDE4NDMsODczKSI+PHVzZSB4bGluazpocmVmPSIjYi0wIi8+PC9nPgo8ZyB0cmFuc2Zvcm09InRyYW5zbGF0ZSgyMjMxLDg3MykiPjx1c2UgeGxpbms6aHJlZj0iI2ItMCIvPjwvZz4KPGcgdHJhbnNmb3JtPSJ0cmFuc2xhdGUoMjUyMiw4NzMpIj48dXNlIHhsaW5rOmhyZWY9IiNyZWN0LTAiLz48L2c+CjxnIHRyYW5zZm9ybT0idHJhbnNsYXRlKDI3MTYsODczKSI+PHVzZSB4bGluazpocmVmPSIjYi0wIi8+PC9nPgo8ZyB0cmFuc2Zvcm09InRyYW5zbGF0ZSgyOTEwLDg3MykiPjx1c2UgeGxpbms6aHJlZj0iI2ItMCIvPjwvZz4KPGcgdHJhbnNmb3JtPSJ0cmFuc2xhdGUoMzEwNCw4NzMpIj48dXNlIHhsaW5rOmhyZWY9IiN0LTAiLz48L2c+CjxnIHRyYW5zZm9ybT0idHJhbnNsYXRlKDMyOTgsODczKSI+PHVzZSB4bGluazpocmVmPSIjYi0wIi8+PC9nPgo8ZyB0cmFuc2Zvcm09InRyYW5zbGF0ZSgzNTg5LDg3MykiPjx1c2UgeGxpbms6aHJlZj0iI3J0LTAiLz48L2c+CjxnIHRyYW5zZm9ybT0idHJhbnNsYXRlKDM2ODYsODczKSI+PHVzZSB4bGluazpocmVmPSIjcmVjdC0wIi8+PC9nPgo8ZyB0cmFuc2Zvcm09InRyYW5zbGF0ZSgzNzgzLDg3MykiPjx1c2UgeGxpbms6aHJlZj0iI3JlY3QtMCIvPjwvZz4KPGcgdHJhbnNmb3JtPSJ0cmFuc2xhdGUoMzg4MCw4NzMpIj48dXNlIHhsaW5rOmhyZWY9IiNyZWN0LTAiLz48L2c+CjxnIHRyYW5zZm9ybT0idHJhbnNsYXRlKDk3LDk3MCkiPjx1c2UgeGxpbms6aHJlZj0iI2ItMCIvPjwvZz4KPGcgdHJhbnNmb3JtPSJ0cmFuc2xhdGUoNDg1LDk3MCkiPjx1c2UgeGxpbms6aHJlZj0iI3JiLTAiLz48L2c+CjxnIHRyYW5zZm9ybT0idHJhbnNsYXRlKDU4Miw5NzApIj48dXNlIHhsaW5rOmhyZWY9IiNsLTAiLz48L2c+CjxnIHRyYW5zZm9ybT0idHJhbnNsYXRlKDc3Niw5NzApIj48dXNlIHhsaW5rOmhyZWY9IiNyLTAiLz48L2c+CjxnIHRyYW5zZm9ybT0idHJhbnNsYXRlKDg3Myw5NzApIj48dXNlIHhsaW5rOmhyZWY9IiNyZWN0LTAiLz48L2c+CjxnIHRyYW5zZm9ybT0idHJhbnNsYXRlKDk3MCw5NzApIj48dXNlIHhsaW5rOmhyZWY9IiNyZWN0LTAiLz48L2c+CjxnIHRyYW5zZm9ybT0idHJhbnNsYXRlKDEwNjcsOTcwKSI+PHVzZSB4bGluazpocmVmPSIjcmVjdC0wIi8+PC9nPgo8ZyB0cmFuc2Zvcm09InRyYW5zbGF0ZSgxMTY0LDk3MCkiPjx1c2UgeGxpbms6aHJlZj0iI2wtMCIvPjwvZz4KPGcgdHJhbnNmb3JtPSJ0cmFuc2xhdGUoMTM1OCw5NzApIj48dXNlIHhsaW5rOmhyZWY9IiNlbXB0eS0wIi8+PC9nPgo8ZyB0cmFuc2Zvcm09InRyYW5zbGF0ZSgxNTUyLDk3MCkiPjx1c2UgeGxpbms6aHJlZj0iI2ItMCIvPjwvZz4KPGcgdHJhbnNmb3JtPSJ0cmFuc2xhdGUoMTg0Myw5NzApIj48dXNlIHhsaW5rOmhyZWY9IiNydC0wIi8+PC9nPgo8ZyB0cmFuc2Zvcm09InRyYW5zbGF0ZSgxOTQwLDk3MCkiPjx1c2UgeGxpbms6aHJlZj0iI3JlY3QtMCIvPjwvZz4KPGcgdHJhbnNmb3JtPSJ0cmFuc2xhdGUoMjAzNyw5NzApIj48dXNlIHhsaW5rOmhyZWY9IiNsYi0wIi8+PC9nPgo8ZyB0cmFuc2Zvcm09InRyYW5zbGF0ZSgyMjMxLDk3MCkiPjx1c2UgeGxpbms6aHJlZj0iI3QtMCIvPjwvZz4KPGcgdHJhbnNmb3JtPSJ0cmFuc2xhdGUoMjUyMiw5NzApIj48dXNlIHhsaW5rOmhyZWY9IiNyZWN0LTAiLz48L2c+CjxnIHRyYW5zZm9ybT0idHJhbnNsYXRlKDI3MTYsOTcwKSI+PHVzZSB4bGluazpocmVmPSIjcmVjdC0wIi8+PC9nPgo8ZyB0cmFuc2Zvcm09InRyYW5zbGF0ZSgyODEzLDk3MCkiPjx1c2UgeGxpbms6aHJlZj0iI25fcmItMCIvPjwvZz4KPGcgdHJhbnNmb3JtPSJ0cmFuc2xhdGUoMjkxMCw5NzApIj48dXNlIHhsaW5rOmhyZWY9IiNyZWN0LTAiLz48L2c+CjxnIHRyYW5zZm9ybT0idHJhbnNsYXRlKDMyOTgsOTcwKSI+PHVzZSB4bGluazpocmVmPSIjcnQtMCIvPjwvZz4KPGcgdHJhbnNmb3JtPSJ0cmFuc2xhdGUoMzM5NSw5NzApIj48dXNlIHhsaW5rOmhyZWY9IiNsLTAiLz48L2c+CjxnIHRyYW5zZm9ybT0idHJhbnNsYXRlKDM2ODYsOTcwKSI+PHVzZSB4bGluazpocmVmPSIjcnQtMCIvPjwvZz4KPGcgdHJhbnNmb3JtPSJ0cmFuc2xhdGUoMzc4Myw5NzApIj48dXNlIHhsaW5rOmhyZWY9IiNyZWN0LTAiLz48L2c+CjxnIHRyYW5zZm9ybT0idHJhbnNsYXRlKDM4ODAsOTcwKSI+PHVzZSB4bGluazpocmVmPSIjcmVjdC0wIi8+PC9nPgo8ZyB0cmFuc2Zvcm09InRyYW5zbGF0ZSg5NywxMDY3KSI+PHVzZSB4bGluazpocmVmPSIjcnQtMCIvPjwvZz4KPGcgdHJhbnNmb3JtPSJ0cmFuc2xhdGUoMTk0LDEwNjcpIj48dXNlIHhsaW5rOmhyZWY9IiNsLTAiLz48L2c+CjxnIHRyYW5zZm9ybT0idHJhbnNsYXRlKDM4OCwxMDY3KSI+PHVzZSB4bGluazpocmVmPSIjbl9yYi0wIi8+PC9nPgo8ZyB0cmFuc2Zvcm09InRyYW5zbGF0ZSg0ODUsMTA2NykiPjx1c2UgeGxpbms6aHJlZj0iI3JlY3QtMCIvPjwvZz4KPGcgdHJhbnNmb3JtPSJ0cmFuc2xhdGUoNjc5LDEwNjcpIj48dXNlIHhsaW5rOmhyZWY9IiNlbXB0eS0wIi8+PC9nPgo8ZyB0cmFuc2Zvcm09InRyYW5zbGF0ZSg5NzAsMTA2NykiPjx1c2UgeGxpbms6aHJlZj0iI3JlY3QtMCIvPjwvZz4KPGcgdHJhbnNmb3JtPSJ0cmFuc2xhdGUoMTA2NywxMDY3KSI+PHVzZSB4bGluazpocmVmPSIjbHQtMCIvPjwvZz4KPGcgdHJhbnNmb3JtPSJ0cmFuc2xhdGUoMTI2MSwxMDY3KSI+PHVzZSB4bGluazpocmVmPSIjYi0wIi8+PC9nPgo8ZyB0cmFuc2Zvcm09InRyYW5zbGF0ZSgxNTUyLDEwNjcpIj48dXNlIHhsaW5rOmhyZWY9IiNyZWN0LTAiLz48L2c+CjxnIHRyYW5zZm9ybT0idHJhbnNsYXRlKDE3NDYsMTA2NykiPjx1c2UgeGxpbms6aHJlZj0iI2VtcHR5LTAiLz48L2c+CjxnIHRyYW5zZm9ybT0idHJhbnNsYXRlKDIwMzcsMTA2NykiPjx1c2UgeGxpbms6aHJlZj0iI3JlY3QtMCIvPjwvZz4KPGcgdHJhbnNmb3JtPSJ0cmFuc2xhdGUoMjMyOCwxMDY3KSI+PHVzZSB4bGluazpocmVmPSIjZW1wdHktMCIvPjwvZz4KPGcgdHJhbnNmb3JtPSJ0cmFuc2xhdGUoMjUyMiwxMDY3KSI+PHVzZSB4bGluazpocmVmPSIjcmVjdC0wIi8+PC9nPgo8ZyB0cmFuc2Zvcm09InRyYW5zbGF0ZSgyNzE2LDEwNjcpIj48dXNlIHhsaW5rOmhyZWY9IiNydC0wIi8+PC9nPgo8ZyB0cmFuc2Zvcm09InRyYW5zbGF0ZSgyODEzLDEwNjcpIj48dXNlIHhsaW5rOmhyZWY9IiNyZWN0LTAiLz48L2c+CjxnIHRyYW5zZm9ybT0idHJhbnNsYXRlKDI5MTAsMTA2NykiPjx1c2UgeGxpbms6aHJlZj0iI3JlY3QtMCIvPjwvZz4KPGcgdHJhbnNmb3JtPSJ0cmFuc2xhdGUoMzEwNCwxMDY3KSI+PHVzZSB4bGluazpocmVmPSIjcmItMCIvPjwvZz4KPGcgdHJhbnNmb3JtPSJ0cmFuc2xhdGUoMzIwMSwxMDY3KSI+PHVzZSB4bGluazpocmVmPSIjbGItMCIvPjwvZz4KPGcgdHJhbnNmb3JtPSJ0cmFuc2xhdGUoMzQ5MiwxMDY3KSI+PHVzZSB4bGluazpocmVmPSIjZW1wdHktMCIvPjwvZz4KPGcgdHJhbnNmb3JtPSJ0cmFuc2xhdGUoMzc4MywxMDY3KSI+PHVzZSB4bGluazpocmVmPSIjcnQtMCIvPjwvZz4KPGcgdHJhbnNmb3JtPSJ0cmFuc2xhdGUoMzg4MCwxMDY3KSI+PHVzZSB4bGluazpocmVmPSIjcmVjdC0wIi8+PC9nPgo8ZyB0cmFuc2Zvcm09InRyYW5zbGF0ZSgwLDExNjQpIj48dXNlIHhsaW5rOmhyZWY9IiNiLTAiLz48L2c+CjxnIHRyYW5zZm9ybT0idHJhbnNsYXRlKDM4OCwxMTY0KSI+PHVzZSB4bGluazpocmVmPSIjci0wIi8+PC9nPgo8ZyB0cmFuc2Zvcm09InRyYW5zbGF0ZSg0ODUsMTE2NCkiPjx1c2UgeGxpbms6aHJlZj0iI3JlY3QtMCIvPjwvZz4KPGcgdHJhbnNmb3JtPSJ0cmFuc2xhdGUoNTgyLDExNjQpIj48dXNlIHhsaW5rOmhyZWY9IiNsLTAiLz48L2c+CjxnIHRyYW5zZm9ybT0idHJhbnNsYXRlKDg3MywxMTY0KSI+PHVzZSB4bGluazpocmVmPSIjbl9yYi0wIi8+PC9nPgo8ZyB0cmFuc2Zvcm09InRyYW5zbGF0ZSg5NzAsMTE2NCkiPjx1c2UgeGxpbms6aHJlZj0iI3JlY3QtMCIvPjwvZz4KPGcgdHJhbnNmb3JtPSJ0cmFuc2xhdGUoMTI2MSwxMTY0KSI+PHVzZSB4bGluazpocmVmPSIjdC0wIi8+PC9nPgo8ZyB0cmFuc2Zvcm09InRyYW5zbGF0ZSgxNTUyLDExNjQpIj48dXNlIHhsaW5rOmhyZWY9IiNydC0wIi8+PC9nPgo8ZyB0cmFuc2Zvcm09InRyYW5zbGF0ZSgxNjQ5LDExNjQpIj48dXNlIHhsaW5rOmhyZWY9IiNsLTAiLz48L2c+CjxnIHRyYW5zZm9ybT0idHJhbnNsYXRlKDE3NDYsMTE2NCkiPjx1c2UgeGxpbms6aHJlZj0iI25fcmItMCIvPjwvZz4KPGcgdHJhbnNmb3JtPSJ0cmFuc2xhdGUoMTg0MywxMTY0KSI+PHVzZSB4bGluazpocmVmPSIjcmItMCIvPjwvZz4KPGcgdHJhbnNmb3JtPSJ0cmFuc2xhdGUoMTk0MCwxMTY0KSI+PHVzZSB4bGluazpocmVmPSIjcmVjdC0wIi8+PC9nPgo8ZyB0cmFuc2Zvcm09InRyYW5zbGF0ZSgyMDM3LDExNjQpIj48dXNlIHhsaW5rOmhyZWY9IiNyZWN0LTAiLz48L2c+CjxnIHRyYW5zZm9ybT0idHJhbnNsYXRlKDI1MjIsMTE2NCkiPjx1c2UgeGxpbms6aHJlZj0iI3JlY3QtMCIvPjwvZz4KPGcgdHJhbnNmb3JtPSJ0cmFuc2xhdGUoMjYxOSwxMTY0KSI+PHVzZSB4bGluazpocmVmPSIjbGItMCIvPjwvZz4KPGcgdHJhbnNmb3JtPSJ0cmFuc2xhdGUoMjgxMywxMTY0KSI+PHVzZSB4bGluazpocmVmPSIjcmVjdC0wIi8+PC9nPgo8ZyB0cmFuc2Zvcm09InRyYW5zbGF0ZSgyOTEwLDExNjQpIj48dXNlIHhsaW5rOmhyZWY9IiNsdC0wIi8+PC9nPgo8ZyB0cmFuc2Zvcm09InRyYW5zbGF0ZSgzMDA3LDExNjQpIj48dXNlIHhsaW5rOmhyZWY9IiNuX3JiLTAiLz48L2c+CjxnIHRyYW5zZm9ybT0idHJhbnNsYXRlKDMxMDQsMTE2NCkiPjx1c2UgeGxpbms6aHJlZj0iI3JlY3QtMCIvPjwvZz4KPGcgdHJhbnNmb3JtPSJ0cmFuc2xhdGUoMzIwMSwxMTY0KSI+PHVzZSB4bGluazpocmVmPSIjcmVjdC0wIi8+PC9nPgo8ZyB0cmFuc2Zvcm09InRyYW5zbGF0ZSgzMjk4LDExNjQpIj48dXNlIHhsaW5rOmhyZWY9IiNsLTAiLz48L2c+CjxnIHRyYW5zZm9ybT0idHJhbnNsYXRlKDM1ODksMTE2NCkiPjx1c2UgeGxpbms6aHJlZj0iI2VtcHR5LTAiLz48L2c+CjxnIHRyYW5zZm9ybT0idHJhbnNsYXRlKDM4ODAsMTE2NCkiPjx1c2UgeGxpbms6aHJlZj0iI3JlY3QtMCIvPjwvZz4KPGcgdHJhbnNmb3JtPSJ0cmFuc2xhdGUoMCwxMjYxKSI+PHVzZSB4bGluazpocmVmPSIjcnQtMCIvPjwvZz4KPGcgdHJhbnNmb3JtPSJ0cmFuc2xhdGUoOTcsMTI2MSkiPjx1c2UgeGxpbms6aHJlZj0iI2xiLTAiLz48L2c+CjxnIHRyYW5zZm9ybT0idHJhbnNsYXRlKDE5NCwxMjYxKSI+PHVzZSB4bGluazpocmVmPSIjbl9yYi0wIi8+PC9nPgo8ZyB0cmFuc2Zvcm09InRyYW5zbGF0ZSgyOTEsMTI2MSkiPjx1c2UgeGxpbms6aHJlZj0iI2ItMCIvPjwvZz4KPGcgdHJhbnNmb3JtPSJ0cmFuc2xhdGUoMzg4LDEyNjEpIj48dXNlIHhsaW5rOmhyZWY9IiNuX3JiLTAiLz48L2c+CjxnIHRyYW5zZm9ybT0idHJhbnNsYXRlKDQ4NSwxMjYxKSI+PHVzZSB4bGluazpocmVmPSIjcmVjdC0wIi8+PC9nPgo8ZyB0cmFuc2Zvcm09InRyYW5zbGF0ZSg2NzksMTI2MSkiPjx1c2UgeGxpbms6aHJlZj0iI2VtcHR5LTAiLz48L2c+CjxnIHRyYW5zZm9ybT0idHJhbnNsYXRlKDg3MywxMjYxKSI+PHVzZSB4bGluazpocmVmPSIjci0wIi8+PC9nPgo8ZyB0cmFuc2Zvcm09InRyYW5zbGF0ZSg5NzAsMTI2MSkiPjx1c2UgeGxpbms6aHJlZj0iI3JlY3QtMCIvPjwvZz4KPGcgdHJhbnNmb3JtPSJ0cmFuc2xhdGUoMTM1OCwxMjYxKSI+PHVzZSB4bGluazpocmVmPSIjci0wIi8+PC9nPgo8ZyB0cmFuc2Zvcm09InRyYW5zbGF0ZSgxNDU1LDEyNjEpIj48dXNlIHhsaW5rOmhyZWY9IiNsLTAiLz48L2c+CjxnIHRyYW5zZm9ybT0idHJhbnNsYXRlKDE3NDYsMTI2MSkiPjx1c2UgeGxpbms6aHJlZj0iI3JiLTAiLz48L2c+CjxnIHRyYW5zZm9ybT0idHJhbnNsYXRlKDE4NDMsMTI2MSkiPjx1c2UgeGxpbms6aHJlZj0iI2x0LTAiLz48L2c+CjxnIHRyYW5zZm9ybT0idHJhbnNsYXRlKDIwMzcsMTI2MSkiPjx1c2UgeGxpbms6aHJlZj0iI3JlY3QtMCIvPjwvZz4KPGcgdHJhbnNmb3JtPSJ0cmFuc2xhdGUoMjUyMiwxMjYxKSI+PHVzZSB4bGluazpocmVmPSIjcnQtMCIvPjwvZz4KPGcgdHJhbnNmb3JtPSJ0cmFuc2xhdGUoMjYxOSwxMjYxKSI+PHVzZSB4bGluazpocmVmPSIjbHQtMCIvPjwvZz4KPGcgdHJhbnNmb3JtPSJ0cmFuc2xhdGUoMjgxMywxMjYxKSI+PHVzZSB4bGluazpocmVmPSIjdC0wIi8+PC9nPgo8ZyB0cmFuc2Zvcm09InRyYW5zbGF0ZSgzMDA3LDEyNjEpIj48dXNlIHhsaW5rOmhyZWY9IiNyYi0wIi8+PC9nPgo8ZyB0cmFuc2Zvcm09InRyYW5zbGF0ZSgzMTA0LDEyNjEpIj48dXNlIHhsaW5rOmhyZWY9IiNyZWN0LTAiLz48L2c+CjxnIHRyYW5zZm9ybT0idHJhbnNsYXRlKDMyMDEsMTI2MSkiPjx1c2UgeGxpbms6aHJlZj0iI2x0LTAiLz48L2c+CjxnIHRyYW5zZm9ybT0idHJhbnNsYXRlKDM2ODYsMTI2MSkiPjx1c2UgeGxpbms6aHJlZj0iI3ItMCIvPjwvZz4KPGcgdHJhbnNmb3JtPSJ0cmFuc2xhdGUoMzc4MywxMjYxKSI+PHVzZSB4bGluazpocmVmPSIjcmVjdC0wIi8+PC9nPgo8ZyB0cmFuc2Zvcm09InRyYW5zbGF0ZSgzODgwLDEyNjEpIj48dXNlIHhsaW5rOmhyZWY9IiNyZWN0LTAiLz48L2c+CjxnIHRyYW5zZm9ybT0idHJhbnNsYXRlKDk3LDEzNTgpIj48dXNlIHhsaW5rOmhyZWY9IiNydC0wIi8+PC9nPgo8ZyB0cmFuc2Zvcm09InRyYW5zbGF0ZSgxOTQsMTM1OCkiPjx1c2UgeGxpbms6aHJlZj0iI3JlY3QtMCIvPjwvZz4KPGcgdHJhbnNmb3JtPSJ0cmFuc2xhdGUoMjkxLDEzNTgpIj48dXNlIHhsaW5rOmhyZWY9IiNyZWN0LTAiLz48L2c+CjxnIHRyYW5zZm9ybT0idHJhbnNsYXRlKDM4OCwxMzU4KSI+PHVzZSB4bGluazpocmVmPSIjcmVjdC0wIi8+PC9nPgo8ZyB0cmFuc2Zvcm09InRyYW5zbGF0ZSg0ODUsMTM1OCkiPjx1c2UgeGxpbms6aHJlZj0iI3JlY3QtMCIvPjwvZz4KPGcgdHJhbnNmb3JtPSJ0cmFuc2xhdGUoNTgyLDEzNTgpIj48dXNlIHhsaW5rOmhyZWY9IiNsLTAiLz48L2c+CjxnIHRyYW5zZm9ybT0idHJhbnNsYXRlKDk3MCwxMzU4KSI+PHVzZSB4bGluazpocmVmPSIjcmVjdC0wIi8+PC9nPgo8ZyB0cmFuc2Zvcm09InRyYW5zbGF0ZSgxMTY0LDEzNTgpIj48dXNlIHhsaW5rOmhyZWY9IiNyYi0wIi8+PC9nPgo8ZyB0cmFuc2Zvcm09InRyYW5zbGF0ZSgxMjYxLDEzNTgpIj48dXNlIHhsaW5rOmhyZWY9IiNsLTAiLz48L2c+CjxnIHRyYW5zZm9ybT0idHJhbnNsYXRlKDE1NTIsMTM1OCkiPjx1c2UgeGxpbms6aHJlZj0iI2ItMCIvPjwvZz4KPGcgdHJhbnNmb3JtPSJ0cmFuc2xhdGUoMTc0NiwxMzU4KSI+PHVzZSB4bGluazpocmVmPSIjcmVjdC0wIi8+PC9nPgo8ZyB0cmFuc2Zvcm09InRyYW5zbGF0ZSgxOTQwLDEzNTgpIj48dXNlIHhsaW5rOmhyZWY9IiNyLTAiLz48L2c+CjxnIHRyYW5zZm9ybT0idHJhbnNsYXRlKDIwMzcsMTM1OCkiPjx1c2UgeGxpbms6aHJlZj0iI2x0LTAiLz48L2c+CjxnIHRyYW5zZm9ybT0idHJhbnNsYXRlKDMwMDcsMTM1OCkiPjx1c2UgeGxpbms6aHJlZj0iI3J0LTAiLz48L2c+CjxnIHRyYW5zZm9ybT0idHJhbnNsYXRlKDMxMDQsMTM1OCkiPjx1c2UgeGxpbms6aHJlZj0iI3JlY3QtMCIvPjwvZz4KPGcgdHJhbnNmb3JtPSJ0cmFuc2xhdGUoMzQ5MiwxMzU4KSI+PHVzZSB4bGluazpocmVmPSIjci0wIi8+PC9nPgo8ZyB0cmFuc2Zvcm09InRyYW5zbGF0ZSgzNTg5LDEzNTgpIj48dXNlIHhsaW5rOmhyZWY9IiNsLTAiLz48L2c+CjxnIHRyYW5zZm9ybT0idHJhbnNsYXRlKDM3ODMsMTM1OCkiPjx1c2UgeGxpbms6aHJlZj0iI3JlY3QtMCIvPjwvZz4KPGcgdHJhbnNmb3JtPSJ0cmFuc2xhdGUoMzg4MCwxMzU4KSI+PHVzZSB4bGluazpocmVmPSIjcmVjdC0wIi8+PC9nPgo8ZyB0cmFuc2Zvcm09InRyYW5zbGF0ZSg2NzksMTQ1NSkiPjx1c2UgeGxpbms6aHJlZj0iI2VtcHR5LTAiLz48L2c+CjxnIHRyYW5zZm9ybT0idHJhbnNsYXRlKDk3MCwxNDU1KSI+PHVzZSB4bGluazpocmVmPSIjdC0wIi8+PC9nPgo8ZyB0cmFuc2Zvcm09InRyYW5zbGF0ZSgxMTY0LDE0NTUpIj48dXNlIHhsaW5rOmhyZWY9IiNyZWN0LTAiLz48L2c+CjxnIHRyYW5zZm9ybT0idHJhbnNsYXRlKDE1NTIsMTQ1NSkiPjx1c2UgeGxpbms6aHJlZj0iI3QtMCIvPjwvZz4KPGcgdHJhbnNmb3JtPSJ0cmFuc2xhdGUoMTc0NiwxNDU1KSI+PHVzZSB4bGluazpocmVmPSIjdC0wIi8+PC9nPgo8ZyB0cmFuc2Zvcm09InRyYW5zbGF0ZSgyMjMxLDE0NTUpIj48dXNlIHhsaW5rOmhyZWY9IiNiLTAiLz48L2c+CjxnIHRyYW5zZm9ybT0idHJhbnNsYXRlKDI0MjUsMTQ1NSkiPjx1c2UgeGxpbms6aHJlZj0iI25fcmItMCIvPjwvZz4KPGcgdHJhbnNmb3JtPSJ0cmFuc2xhdGUoMjUyMiwxNDU1KSI+PHVzZSB4bGluazpocmVmPSIjcmItMCIvPjwvZz4KPGcgdHJhbnNmb3JtPSJ0cmFuc2xhdGUoMjYxOSwxNDU1KSI+PHVzZSB4bGluazpocmVmPSIjbC0wIi8+PC9nPgo8ZyB0cmFuc2Zvcm09InRyYW5zbGF0ZSgyODEzLDE0NTUpIj48dXNlIHhsaW5rOmhyZWY9IiNiLTAiLz48L2c+CjxnIHRyYW5zZm9ybT0idHJhbnNsYXRlKDMxMDQsMTQ1NSkiPjx1c2UgeGxpbms6aHJlZj0iI3JlY3QtMCIvPjwvZz4KPGcgdHJhbnNmb3JtPSJ0cmFuc2xhdGUoMzIwMSwxNDU1KSI+PHVzZSB4bGluazpocmVmPSIjcmVjdC0wIi8+PC9nPgo8ZyB0cmFuc2Zvcm09InRyYW5zbGF0ZSgzMjk4LDE0NTUpIj48dXNlIHhsaW5rOmhyZWY9IiNsYi0wIi8+PC9nPgo8ZyB0cmFuc2Zvcm09InRyYW5zbGF0ZSgzNzgzLDE0NTUpIj48dXNlIHhsaW5rOmhyZWY9IiNyZWN0LTAiLz48L2c+CjxnIHRyYW5zZm9ybT0idHJhbnNsYXRlKDM4ODAsMTQ1NSkiPjx1c2UgeGxpbms6aHJlZj0iI2x0LTAiLz48L2c+CjxnIHRyYW5zZm9ybT0idHJhbnNsYXRlKDAsMTU1MikiPjx1c2UgeGxpbms6aHJlZj0iI2VtcHR5LTAiLz48L2c+CjxnIHRyYW5zZm9ybT0idHJhbnNsYXRlKDI5MSwxNTUyKSI+PHVzZSB4bGluazpocmVmPSIjcmItMCIvPjwvZz4KPGcgdHJhbnNmb3JtPSJ0cmFuc2xhdGUoMzg4LDE1NTIpIj48dXNlIHhsaW5rOmhyZWY9IiNsLTAiLz48L2c+CjxnIHRyYW5zZm9ybT0idHJhbnNsYXRlKDU4MiwxNTUyKSI+PHVzZSB4bGluazpocmVmPSIjZW1wdHktMCIvPjwvZz4KPGcgdHJhbnNmb3JtPSJ0cmFuc2xhdGUoODczLDE1NTIpIj48dXNlIHhsaW5rOmhyZWY9IiNlbXB0eS0wIi8+PC9nPgo8ZyB0cmFuc2Zvcm09InRyYW5zbGF0ZSgxMTY0LDE1NTIpIj48dXNlIHhsaW5rOmhyZWY9IiNydC0wIi8+PC9nPgo8ZyB0cmFuc2Zvcm09InRyYW5zbGF0ZSgxMjYxLDE1NTIpIj48dXNlIHhsaW5rOmhyZWY9IiNyZWN0LTAiLz48L2c+CjxnIHRyYW5zZm9ybT0idHJhbnNsYXRlKDEzNTgsMTU1MikiPjx1c2UgeGxpbms6aHJlZj0iI2wtMCIvPjwvZz4KPGcgdHJhbnNmb3JtPSJ0cmFuc2xhdGUoMTY0OSwxNTUyKSI+PHVzZSB4bGluazpocmVmPSIjYi0wIi8+PC9nPgo8ZyB0cmFuc2Zvcm09InRyYW5zbGF0ZSgxODQzLDE1NTIpIj48dXNlIHhsaW5rOmhyZWY9IiNyYi0wIi8+PC9nPgo8ZyB0cmFuc2Zvcm09InRyYW5zbGF0ZSgxOTQwLDE1NTIpIj48dXNlIHhsaW5rOmhyZWY9IiNsYi0wIi8+PC9nPgo8ZyB0cmFuc2Zvcm09InRyYW5zbGF0ZSgyMjMxLDE1NTIpIj48dXNlIHhsaW5rOmhyZWY9IiN0LTAiLz48L2c+CjxnIHRyYW5zZm9ybT0idHJhbnNsYXRlKDI0MjUsMTU1MikiPjx1c2UgeGxpbms6aHJlZj0iI3ItMCIvPjwvZz4KPGcgdHJhbnNmb3JtPSJ0cmFuc2xhdGUoMjUyMiwxNTUyKSI+PHVzZSB4bGluazpocmVmPSIjbHQtMCIvPjwvZz4KPGcgdHJhbnNmb3JtPSJ0cmFuc2xhdGUoMjgxMywxNTUyKSI+PHVzZSB4bGluazpocmVmPSIjcnQtMCIvPjwvZz4KPGcgdHJhbnNmb3JtPSJ0cmFuc2xhdGUoMjkxMCwxNTUyKSI+PHVzZSB4bGluazpocmVmPSIjcmVjdC0wIi8+PC9nPgo8ZyB0cmFuc2Zvcm09InRyYW5zbGF0ZSgzMDA3LDE1NTIpIj48dXNlIHhsaW5rOmhyZWY9IiNyZWN0LTAiLz48L2c+CjxnIHRyYW5zZm9ybT0idHJhbnNsYXRlKDMxMDQsMTU1MikiPjx1c2UgeGxpbms6aHJlZj0iI3JlY3QtMCIvPjwvZz4KPGcgdHJhbnNmb3JtPSJ0cmFuc2xhdGUoMzI5OCwxNTUyKSI+PHVzZSB4bGluazpocmVmPSIjcmVjdC0wIi8+PC9nPgo8ZyB0cmFuc2Zvcm09InRyYW5zbGF0ZSgzMzk1LDE1NTIpIj48dXNlIHhsaW5rOmhyZWY9IiNsYi0wIi8+PC9nPgo8ZyB0cmFuc2Zvcm09InRyYW5zbGF0ZSgzNzgzLDE1NTIpIj48dXNlIHhsaW5rOmhyZWY9IiNyZWN0LTAiLz48L2c+CjxnIHRyYW5zZm9ybT0idHJhbnNsYXRlKDI5MSwxNjQ5KSI+PHVzZSB4bGluazpocmVmPSIjcmVjdC0wIi8+PC9nPgo8ZyB0cmFuc2Zvcm09InRyYW5zbGF0ZSg2NzksMTY0OSkiPjx1c2UgeGxpbms6aHJlZj0iI2VtcHR5LTAiLz48L2c+CjxnIHRyYW5zZm9ybT0idHJhbnNsYXRlKDk3MCwxNjQ5KSI+PHVzZSB4bGluazpocmVmPSIjci0wIi8+PC9nPgo8ZyB0cmFuc2Zvcm09InRyYW5zbGF0ZSgxMDY3LDE2NDkpIj48dXNlIHhsaW5rOmhyZWY9IiNsYi0wIi8+PC9nPgo8ZyB0cmFuc2Zvcm09InRyYW5zbGF0ZSgxNjQ5LDE2NDkpIj48dXNlIHhsaW5rOmhyZWY9IiN0LTAiLz48L2c+CjxnIHRyYW5zZm9ybT0idHJhbnNsYXRlKDE4NDMsMTY0OSkiPjx1c2UgeGxpbms6aHJlZj0iI3J0LTAiLz48L2c+CjxnIHRyYW5zZm9ybT0idHJhbnNsYXRlKDE5NDAsMTY0OSkiPjx1c2UgeGxpbms6aHJlZj0iI3JlY3QtMCIvPjwvZz4KPGcgdHJhbnNmb3JtPSJ0cmFuc2xhdGUoMjIzMSwxNjQ5KSI+PHVzZSB4bGluazpocmVmPSIjbl9yYi0wIi8+PC9nPgo8ZyB0cmFuc2Zvcm09InRyYW5zbGF0ZSgyMzI4LDE2NDkpIj48dXNlIHhsaW5rOmhyZWY9IiNiLTAiLz48L2c+CjxnIHRyYW5zZm9ybT0idHJhbnNsYXRlKDI2MTksMTY0OSkiPjx1c2UgeGxpbms6aHJlZj0iI3ItMCIvPjwvZz4KPGcgdHJhbnNmb3JtPSJ0cmFuc2xhdGUoMjcxNiwxNjQ5KSI+PHVzZSB4bGluazpocmVmPSIjbGItMCIvPjwvZz4KPGcgdHJhbnNmb3JtPSJ0cmFuc2xhdGUoMjkxMCwxNjQ5KSI+PHVzZSB4bGluazpocmVmPSIjdC0wIi8+PC9nPgo8ZyB0cmFuc2Zvcm09InRyYW5zbGF0ZSgzMTA0LDE2NDkpIj48dXNlIHhsaW5rOmhyZWY9IiNyZWN0LTAiLz48L2c+CjxnIHRyYW5zZm9ybT0idHJhbnNsYXRlKDMyMDEsMTY0OSkiPjx1c2UgeGxpbms6aHJlZj0iI3JlY3QtMCIvPjwvZz4KPGcgdHJhbnNmb3JtPSJ0cmFuc2xhdGUoMzI5OCwxNjQ5KSI+PHVzZSB4bGluazpocmVmPSIjcmVjdC0wIi8+PC9nPgo8ZyB0cmFuc2Zvcm09InRyYW5zbGF0ZSgzMzk1LDE2NDkpIj48dXNlIHhsaW5rOmhyZWY9IiNsdC0wIi8+PC9nPgo8ZyB0cmFuc2Zvcm09InRyYW5zbGF0ZSgzNDkyLDE2NDkpIj48dXNlIHhsaW5rOmhyZWY9IiNuX3JiLTAiLz48L2c+CjxnIHRyYW5zZm9ybT0idHJhbnNsYXRlKDM1ODksMTY0OSkiPjx1c2UgeGxpbms6aHJlZj0iI2ItMCIvPjwvZz4KPGcgdHJhbnNmb3JtPSJ0cmFuc2xhdGUoMzc4MywxNjQ5KSI+PHVzZSB4bGluazpocmVmPSIjcnQtMCIvPjwvZz4KPGcgdHJhbnNmb3JtPSJ0cmFuc2xhdGUoMzg4MCwxNjQ5KSI+PHVzZSB4bGluazpocmVmPSIjbGItMCIvPjwvZz4KPGcgdHJhbnNmb3JtPSJ0cmFuc2xhdGUoMCwxNzQ2KSI+PHVzZSB4bGluazpocmVmPSIjcmItMCIvPjwvZz4KPGcgdHJhbnNmb3JtPSJ0cmFuc2xhdGUoOTcsMTc0NikiPjx1c2UgeGxpbms6aHJlZj0iI2xiLTAiLz48L2c+CjxnIHRyYW5zZm9ybT0idHJhbnNsYXRlKDI5MSwxNzQ2KSI+PHVzZSB4bGluazpocmVmPSIjcmVjdC0wIi8+PC9nPgo8ZyB0cmFuc2Zvcm09InRyYW5zbGF0ZSgzODgsMTc0NikiPjx1c2UgeGxpbms6aHJlZj0iI2wtMCIvPjwvZz4KPGcgdHJhbnNmb3JtPSJ0cmFuc2xhdGUoNTgyLDE3NDYpIj48dXNlIHhsaW5rOmhyZWY9IiNlbXB0eS0wIi8+PC9nPgo8ZyB0cmFuc2Zvcm09InRyYW5zbGF0ZSg2NzksMTc0NikiPjx1c2UgeGxpbms6aHJlZj0iI25fcmItMCIvPjwvZz4KPGcgdHJhbnNmb3JtPSJ0cmFuc2xhdGUoNzc2LDE3NDYpIj48dXNlIHhsaW5rOmhyZWY9IiNiLTAiLz48L2c+CjxnIHRyYW5zZm9ybT0idHJhbnNsYXRlKDEwNjcsMTc0NikiPjx1c2UgeGxpbms6aHJlZj0iI3QtMCIvPjwvZz4KPGcgdHJhbnNmb3JtPSJ0cmFuc2xhdGUoMTM1OCwxNzQ2KSI+PHVzZSB4bGluazpocmVmPSIjZW1wdHktMCIvPjwvZz4KPGcgdHJhbnNmb3JtPSJ0cmFuc2xhdGUoMTc0NiwxNzQ2KSI+PHVzZSB4bGluazpocmVmPSIjZW1wdHktMCIvPjwvZz4KPGcgdHJhbnNmb3JtPSJ0cmFuc2xhdGUoMTk0MCwxNzQ2KSI+PHVzZSB4bGluazpocmVmPSIjcnQtMCIvPjwvZz4KPGcgdHJhbnNmb3JtPSJ0cmFuc2xhdGUoMjAzNywxNzQ2KSI+PHVzZSB4bGluazpocmVmPSIjcmVjdC0wIi8+PC9nPgo8ZyB0cmFuc2Zvcm09InRyYW5zbGF0ZSgyMTM0LDE3NDYpIj48dXNlIHhsaW5rOmhyZWY9IiNyZWN0LTAiLz48L2c+CjxnIHRyYW5zZm9ybT0idHJhbnNsYXRlKDIyMzEsMTc0NikiPjx1c2UgeGxpbms6aHJlZj0iI3JlY3QtMCIvPjwvZz4KPGcgdHJhbnNmb3JtPSJ0cmFuc2xhdGUoMjMyOCwxNzQ2KSI+PHVzZSB4bGluazpocmVmPSIjcmVjdC0wIi8+PC9nPgo8ZyB0cmFuc2Zvcm09InRyYW5zbGF0ZSgyNzE2LDE3NDYpIj48dXNlIHhsaW5rOmhyZWY9IiNyZWN0LTAiLz48L2c+CjxnIHRyYW5zZm9ybT0idHJhbnNsYXRlKDI4MTMsMTc0NikiPjx1c2UgeGxpbms6aHJlZj0iI2wtMCIvPjwvZz4KPGcgdHJhbnNmb3JtPSJ0cmFuc2xhdGUoMzEwNCwxNzQ2KSI+PHVzZSB4bGluazpocmVmPSIjdC0wIi8+PC9nPgo8ZyB0cmFuc2Zvcm09InRyYW5zbGF0ZSgzNDkyLDE3NDYpIj48dXNlIHhsaW5rOmhyZWY9IiNyLTAiLz48L2c+CjxnIHRyYW5zZm9ybT0idHJhbnNsYXRlKDM1ODksMTc0NikiPjx1c2UgeGxpbms6aHJlZj0iI2x0LTAiLz48L2c+CjxnIHRyYW5zZm9ybT0idHJhbnNsYXRlKDM4ODAsMTc0NikiPjx1c2UgeGxpbms6aHJlZj0iI3QtMCIvPjwvZz4KPGcgdHJhbnNmb3JtPSJ0cmFuc2xhdGUoMCwxODQzKSI+PHVzZSB4bGluazpocmVmPSIjcmVjdC0wIi8+PC9nPgo8ZyB0cmFuc2Zvcm09InRyYW5zbGF0ZSg5NywxODQzKSI+PHVzZSB4bGluazpocmVmPSIjcmVjdC0wIi8+PC9nPgo8ZyB0cmFuc2Zvcm09InRyYW5zbGF0ZSgyOTEsMTg0MykiPjx1c2UgeGxpbms6aHJlZj0iI3JlY3QtMCIvPjwvZz4KPGcgdHJhbnNmb3JtPSJ0cmFuc2xhdGUoNDg1LDE4NDMpIj48dXNlIHhsaW5rOmhyZWY9IiNiLTAiLz48L2c+CjxnIHRyYW5zZm9ybT0idHJhbnNsYXRlKDU4MiwxODQzKSI+PHVzZSB4bGluazpocmVmPSIjbl9yYi0wIi8+PC9nPgo8ZyB0cmFuc2Zvcm09InRyYW5zbGF0ZSg2NzksMTg0MykiPjx1c2UgeGxpbms6aHJlZj0iI3JiLTAiLz48L2c+CjxnIHRyYW5zZm9ybT0idHJhbnNsYXRlKDc3NiwxODQzKSI+PHVzZSB4bGluazpocmVmPSIjbHQtMCIvPjwvZz4KPGcgdHJhbnNmb3JtPSJ0cmFuc2xhdGUoMTE2NCwxODQzKSI+PHVzZSB4bGluazpocmVmPSIjbl9yYi0wIi8+PC9nPgo8ZyB0cmFuc2Zvcm09InRyYW5zbGF0ZSgxMjYxLDE4NDMpIj48dXNlIHhsaW5rOmhyZWY9IiNiLTAiLz48L2c+CjxnIHRyYW5zZm9ybT0idHJhbnNsYXRlKDE0NTUsMTg0MykiPjx1c2UgeGxpbms6aHJlZj0iI2ItMCIvPjwvZz4KPGcgdHJhbnNmb3JtPSJ0cmFuc2xhdGUoMjMyOCwxODQzKSI+PHVzZSB4bGluazpocmVmPSIjcmVjdC0wIi8+PC9nPgo8ZyB0cmFuc2Zvcm09InRyYW5zbGF0ZSgyNjE5LDE4NDMpIj48dXNlIHhsaW5rOmhyZWY9IiNyLTAiLz48L2c+CjxnIHRyYW5zZm9ybT0idHJhbnNsYXRlKDI3MTYsMTg0MykiPjx1c2UgeGxpbms6aHJlZj0iI3JlY3QtMCIvPjwvZz4KPGcgdHJhbnNmb3JtPSJ0cmFuc2xhdGUoMzI5OCwxODQzKSI+PHVzZSB4bGluazpocmVmPSIjbl9yYi0wIi8+PC9nPgo8ZyB0cmFuc2Zvcm09InRyYW5zbGF0ZSgzMzk1LDE4NDMpIj48dXNlIHhsaW5rOmhyZWY9IiNiLTAiLz48L2c+CjxnIHRyYW5zZm9ybT0idHJhbnNsYXRlKDAsMTk0MCkiPjx1c2UgeGxpbms6aHJlZj0iI3J0LTAiLz48L2c+CjxnIHRyYW5zZm9ybT0idHJhbnNsYXRlKDk3LDE5NDApIj48dXNlIHhsaW5rOmhyZWY9IiNsdC0wIi8+PC9nPgo8ZyB0cmFuc2Zvcm09InRyYW5zbGF0ZSgyOTEsMTk0MCkiPjx1c2UgeGxpbms6aHJlZj0iI3JlY3QtMCIvPjwvZz4KPGcgdHJhbnNmb3JtPSJ0cmFuc2xhdGUoNDg1LDE5NDApIj48dXNlIHhsaW5rOmhyZWY9IiNyZWN0LTAiLz48L2c+CjxnIHRyYW5zZm9ybT0idHJhbnNsYXRlKDU4MiwxOTQwKSI+PHVzZSB4bGluazpocmVmPSIjcmVjdC0wIi8+PC9nPgo8ZyB0cmFuc2Zvcm09InRyYW5zbGF0ZSg2NzksMTk0MCkiPjx1c2UgeGxpbms6aHJlZj0iI2x0LTAiLz48L2c+CjxnIHRyYW5zZm9ybT0idHJhbnNsYXRlKDk3MCwxOTQwKSI+PHVzZSB4bGluazpocmVmPSIjcmItMCIvPjwvZz4KPGcgdHJhbnNmb3JtPSJ0cmFuc2xhdGUoMTA2NywxOTQwKSI+PHVzZSB4bGluazpocmVmPSIjcmVjdC0wIi8+PC9nPgo8ZyB0cmFuc2Zvcm09InRyYW5zbGF0ZSgxMTY0LDE5NDApIj48dXNlIHhsaW5rOmhyZWY9IiNyZWN0LTAiLz48L2c+CjxnIHRyYW5zZm9ybT0idHJhbnNsYXRlKDEyNjEsMTk0MCkiPjx1c2UgeGxpbms6aHJlZj0iI3JlY3QtMCIvPjwvZz4KPGcgdHJhbnNmb3JtPSJ0cmFuc2xhdGUoMTQ1NSwxOTQwKSI+PHVzZSB4bGluazpocmVmPSIjdC0wIi8+PC9nPgo8ZyB0cmFuc2Zvcm09InRyYW5zbGF0ZSgxNzQ2LDE5NDApIj48dXNlIHhsaW5rOmhyZWY9IiNyLTAiLz48L2c+CjxnIHRyYW5zZm9ybT0idHJhbnNsYXRlKDE4NDMsMTk0MCkiPjx1c2UgeGxpbms6aHJlZj0iI3JlY3QtMCIvPjwvZz4KPGcgdHJhbnNmb3JtPSJ0cmFuc2xhdGUoMTk0MCwxOTQwKSI+PHVzZSB4bGluazpocmVmPSIjcmVjdC0wIi8+PC9nPgo8ZyB0cmFuc2Zvcm09InRyYW5zbGF0ZSgyMDM3LDE5NDApIj48dXNlIHhsaW5rOmhyZWY9IiNyZWN0LTAiLz48L2c+CjxnIHRyYW5zZm9ybT0idHJhbnNsYXRlKDIxMzQsMTk0MCkiPjx1c2UgeGxpbms6aHJlZj0iI2wtMCIvPjwvZz4KPGcgdHJhbnNmb3JtPSJ0cmFuc2xhdGUoMjMyOCwxOTQwKSI+PHVzZSB4bGluazpocmVmPSIjdC0wIi8+PC9nPgo8ZyB0cmFuc2Zvcm09InRyYW5zbGF0ZSgyNzE2LDE5NDApIj48dXNlIHhsaW5rOmhyZWY9IiNyZWN0LTAiLz48L2c+CjxnIHRyYW5zZm9ybT0idHJhbnNsYXRlKDMyMDEsMTk0MCkiPjx1c2UgeGxpbms6aHJlZj0iI3ItMCIvPjwvZz4KPGcgdHJhbnNmb3JtPSJ0cmFuc2xhdGUoMzI5OCwxOTQwKSI+PHVzZSB4bGluazpocmVmPSIjcmVjdC0wIi8+PC9nPgo8ZyB0cmFuc2Zvcm09InRyYW5zbGF0ZSgzMzk1LDE5NDApIj48dXNlIHhsaW5rOmhyZWY9IiNsdC0wIi8+PC9nPgo8ZyB0cmFuc2Zvcm09InRyYW5zbGF0ZSgzNzgzLDE5NDApIj48dXNlIHhsaW5rOmhyZWY9IiNyYi0wIi8+PC9nPgo8ZyB0cmFuc2Zvcm09InRyYW5zbGF0ZSgzODgwLDE5NDApIj48dXNlIHhsaW5rOmhyZWY9IiNsYi0wIi8+PC9nPgo8ZyB0cmFuc2Zvcm09InRyYW5zbGF0ZSgyOTEsMjAzNykiPjx1c2UgeGxpbms6aHJlZj0iI3QtMCIvPjwvZz4KPGcgdHJhbnNmb3JtPSJ0cmFuc2xhdGUoNDg1LDIwMzcpIj48dXNlIHhsaW5rOmhyZWY9IiN0LTAiLz48L2c+CjxnIHRyYW5zZm9ybT0idHJhbnNsYXRlKDk3MCwyMDM3KSI+PHVzZSB4bGluazpocmVmPSIjcn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M1OCwyMDM3KSI+PHVzZSB4bGluazpocmVmPSIjbC0wIi8+PC9nPgo8ZyB0cmFuc2Zvcm09InRyYW5zbGF0ZSgxNTUyLDIwMzcpIj48dXNlIHhsaW5rOmhyZWY9IiNyYi0wIi8+PC9nPgo8ZyB0cmFuc2Zvcm09InRyYW5zbGF0ZSgxNjQ5LDIwMzcpIj48dXNlIHhsaW5rOmhyZWY9IiNsYi0wIi8+PC9nPgo8ZyB0cmFuc2Zvcm09InRyYW5zbGF0ZSgxOTQwLDIwMzcpIj48dXNlIHhsaW5rOmhyZWY9IiN0LTAiLz48L2c+CjxnIHRyYW5zZm9ybT0idHJhbnNsYXRlKDIzMjgsMjAzNykiPjx1c2UgeGxpbms6aHJlZj0iI25fcmItMCIvPjwvZz4KPGcgdHJhbnNmb3JtPSJ0cmFuc2xhdGUoMjQyNSwyMDM3KSI+PHVzZSB4bGluazpocmVmPSIjcmItMCIvPjwvZz4KPGcgdHJhbnNmb3JtPSJ0cmFuc2xhdGUoMjUyMiwyMDM3KSI+PHVzZSB4bGluazpocmVmPSIjbGItMCIvPjwvZz4KPGcgdHJhbnNmb3JtPSJ0cmFuc2xhdGUoMjcxNiwyMDM3KSI+PHVzZSB4bGluazpocmVmPSIjcnQtMCIvPjwvZz4KPGcgdHJhbnNmb3JtPSJ0cmFuc2xhdGUoMjgxMywyMDM3KSI+PHVzZSB4bGluazpocmVmPSIjbGItMCIvPjwvZz4KPGcgdHJhbnNmb3JtPSJ0cmFuc2xhdGUoMzEwNCwyMDM3KSI+PHVzZSB4bGluazpocmVmPSIjZW1wdHktMCIvPjwvZz4KPGcgdHJhbnNmb3JtPSJ0cmFuc2xhdGUoMzI5OCwyMDM3KSI+PHVzZSB4bGluazpocmVmPSIjdC0wIi8+PC9nPgo8ZyB0cmFuc2Zvcm09InRyYW5zbGF0ZSgzNjg2LDIwMzcpIj48dXNlIHhsaW5rOmhyZWY9IiNuX3JiLTAiLz48L2c+CjxnIHRyYW5zZm9ybT0idHJhbnNsYXRlKDM3ODMsMjAzNykiPjx1c2UgeGxpbms6aHJlZj0iI3JlY3QtMCIvPjwvZz4KPGcgdHJhbnNmb3JtPSJ0cmFuc2xhdGUoMzg4MCwyMDM3KSI+PHVzZSB4bGluazpocmVmPSIjcmVjdC0wIi8+PC9nPgo8ZyB0cmFuc2Zvcm09InRyYW5zbGF0ZSgwLDIxMzQpIj48dXNlIHhsaW5rOmhyZWY9IiNyYi0wIi8+PC9nPgo8ZyB0cmFuc2Zvcm09InRyYW5zbGF0ZSg5NywyMTM0KSI+PHVzZSB4bGluazpocmVmPSIjcmVjdC0wIi8+PC9nPgo8ZyB0cmFuc2Zvcm09InRyYW5zbGF0ZSgxOTQsMjEzNCkiPjx1c2UgeGxpbms6aHJlZj0iI2wtMCIvPjwvZz4KPGcgdHJhbnNmb3JtPSJ0cmFuc2xhdGUoNTgyLDIxMzQpIj48dXNlIHhsaW5rOmhyZWY9IiNlbXB0eS0wIi8+PC9nPgo8ZyB0cmFuc2Zvcm09InRyYW5zbGF0ZSg3NzYsMjEzNCkiPjx1c2UgeGxpbms6aHJlZj0iI3JiLTAiLz48L2c+CjxnIHRyYW5zZm9ybT0idHJhbnNsYXRlKDg3MywyMTM0KSI+PHVzZSB4bGluazpocmVmPSIjbGItMCIvPjwvZz4KPGcgdHJhbnNmb3JtPSJ0cmFuc2xhdGUoMTE2NCwyMTM0KSI+PHVzZSB4bGluazpocmVmPSIjcmVjdC0wIi8+PC9nPgo8ZyB0cmFuc2Zvcm09InRyYW5zbGF0ZSgxMjYxLDIxMzQpIj48dXNlIHhsaW5rOmhyZWY9IiNsdC0wIi8+PC9nPgo8ZyB0cmFuc2Zvcm09InRyYW5zbGF0ZSgxNTUyLDIxMzQpIj48dXNlIHhsaW5rOmhyZWY9IiNydC0wIi8+PC9nPgo8ZyB0cmFuc2Zvcm09InRyYW5zbGF0ZSgxNjQ5LDIxMzQpIj48dXNlIHhsaW5rOmhyZWY9IiNyZWN0LTAiLz48L2c+CjxnIHRyYW5zZm9ybT0idHJhbnNsYXRlKDE3NDYsMjEzNCkiPjx1c2UgeGxpbms6aHJlZj0iI25fcmItMCIvPjwvZz4KPGcgdHJhbnNmb3JtPSJ0cmFuc2xhdGUoMTg0MywyMTM0KSI+PHVzZSB4bGluazpocmVmPSIjYi0wIi8+PC9nPgo8ZyB0cmFuc2Zvcm09InRyYW5zbGF0ZSgyMDM3LDIxMzQpIj48dXNlIHhsaW5rOmhyZWY9IiNyLTAiLz48L2c+CjxnIHRyYW5zZm9ybT0idHJhbnNsYXRlKDIxMzQsMjEzNCkiPjx1c2UgeGxpbms6aHJlZj0iI2xiLTAiLz48L2c+CjxnIHRyYW5zZm9ybT0idHJhbnNsYXRlKDIzMjgsMjEzNCkiPjx1c2UgeGxpbms6aHJlZj0iI3ItMCIvPjwvZz4KPGcgdHJhbnNmb3JtPSJ0cmFuc2xhdGUoMjQyNSwyMTM0KSI+PHVzZSB4bGluazpocmVmPSIjcmVjdC0wIi8+PC9nPgo8ZyB0cmFuc2Zvcm09InRyYW5zbGF0ZSgyNTIyLDIxMzQpIj48dXNlIHhsaW5rOmhyZWY9IiNyZWN0LTAiLz48L2c+CjxnIHRyYW5zZm9ybT0idHJhbnNsYXRlKDI4MTMsMjEzNCkiPjx1c2UgeGxpbms6aHJlZj0iI3JlY3QtMCIvPjwvZz4KPGcgdHJhbnNmb3JtPSJ0cmFuc2xhdGUoMjkxMCwyMTM0KSI+PHVzZSB4bGluazpocmVmPSIjbC0wIi8+PC9nPgo8ZyB0cmFuc2Zvcm09InRyYW5zbGF0ZSgzNDkyLDIxMzQpIj48dXNlIHhsaW5rOmhyZWY9IiNiLTAiLz48L2c+CjxnIHRyYW5zZm9ybT0idHJhbnNsYXRlKDM2ODYsMjEzNCkiPjx1c2UgeGxpbms6aHJlZj0iI3ItMCIvPjwvZz4KPGcgdHJhbnNmb3JtPSJ0cmFuc2xhdGUoMzc4MywyMTM0KSI+PHVzZSB4bGluazpocmVmPSIjcmVjdC0wIi8+PC9nPgo8ZyB0cmFuc2Zvcm09InRyYW5zbGF0ZSgzODgwLDIxMzQpIj48dXNlIHhsaW5rOmhyZWY9IiNyZWN0LTAiLz48L2c+CjxnIHRyYW5zZm9ybT0idHJhbnNsYXRlKDAsMjIzMSkiPjx1c2UgeGxpbms6aHJlZj0iI3J0LTAiLz48L2c+CjxnIHRyYW5zZm9ybT0idHJhbnNsYXRlKDk3LDIyMzEpIj48dXNlIHhsaW5rOmhyZWY9IiNyZWN0LTAiLz48L2c+CjxnIHRyYW5zZm9ybT0idHJhbnNsYXRlKDI5MSwyMjMxKSI+PHVzZSB4bGluazpocmVmPSIjZW1wdHktMCIvPjwvZz4KPGcgdHJhbnNmb3JtPSJ0cmFuc2xhdGUoNDg1LDIyMzEpIj48dXNlIHhsaW5rOmhyZWY9IiNlbXB0eS0wIi8+PC9nPgo8ZyB0cmFuc2Zvcm09InRyYW5zbGF0ZSg2NzksMjIzMSkiPjx1c2UgeGxpbms6aHJlZj0iI25fcmItMCIvPjwvZz4KPGcgdHJhbnNmb3JtPSJ0cmFuc2xhdGUoNzc2LDIyMzEpIj48dXNlIHhsaW5rOmhyZWY9IiNyZWN0LTAiLz48L2c+CjxnIHRyYW5zZm9ybT0idHJhbnNsYXRlKDg3MywyMjMxKSI+PHVzZSB4bGluazpocmVmPSIjcmVjdC0wIi8+PC9nPgo8ZyB0cmFuc2Zvcm09InRyYW5zbGF0ZSg5NzAsMjIzMSkiPjx1c2UgeGxpbms6aHJlZj0iI3JlY3QtMCIvPjwvZz4KPGcgdHJhbnNmb3JtPSJ0cmFuc2xhdGUoMTA2NywyMjMxKSI+PHVzZSB4bGluazpocmVmPSIjcmVjdC0wIi8+PC9nPgo8ZyB0cmFuc2Zvcm09InRyYW5zbGF0ZSgxMTY0LDIyMzEpIj48dXNlIHhsaW5rOmhyZWY9IiNyZWN0LTAiLz48L2c+CjxnIHRyYW5zZm9ybT0idHJhbnNsYXRlKDEzNTgsMjIzMSkiPjx1c2UgeGxpbms6aHJlZj0iI3ItMCIvPjwvZz4KPGcgdHJhbnNmb3JtPSJ0cmFuc2xhdGUoMTQ1NSwyMjMxKSI+PHVzZSB4bGluazpocmVmPSIjbC0wIi8+PC9nPgo8ZyB0cmFuc2Zvcm09InRyYW5zbGF0ZSgxNjQ5LDIyMzEpIj48dXNlIHhsaW5rOmhyZWY9IiNydC0wIi8+PC9nPgo8ZyB0cmFuc2Zvcm09InRyYW5zbGF0ZSgxNzQ2LDIyMzEpIj48dXNlIHhsaW5rOmhyZWY9IiNyZWN0LTAiLz48L2c+CjxnIHRyYW5zZm9ybT0idHJhbnNsYXRlKDE4NDMsMjIzMSkiPjx1c2UgeGxpbms6aHJlZj0iI2x0LTAiLz48L2c+CjxnIHRyYW5zZm9ybT0idHJhbnNsYXRlKDIxMzQsMjIzMSkiPjx1c2UgeGxpbms6aHJlZj0iI3QtMCIvPjwvZz4KPGcgdHJhbnNmb3JtPSJ0cmFuc2xhdGUoMjQyNSwyMjMxKSI+PHVzZSB4bGluazpocmVmPSIjcnQtMCIvPjwvZz4KPGcgdHJhbnNmb3JtPSJ0cmFuc2xhdGUoMjUyMiwyMjMxKSI+PHVzZSB4bGluazpocmVmPSIjcmVjdC0wIi8+PC9nPgo8ZyB0cmFuc2Zvcm09InRyYW5zbGF0ZSgyNjE5LDIyMzEpIj48dXNlIHhsaW5rOmhyZWY9IiNsYi0wIi8+PC9nPgo8ZyB0cmFuc2Zvcm09InRyYW5zbGF0ZSgyNzE2LDIyMzEpIj48dXNlIHhsaW5rOmhyZWY9IiNuX3JiLTAiLz48L2c+CjxnIHRyYW5zZm9ybT0idHJhbnNsYXRlKDI4MTMsMjIzMSkiPjx1c2UgeGxpbms6aHJlZj0iI3JlY3QtMCIvPjwvZz4KPGcgdHJhbnNmb3JtPSJ0cmFuc2xhdGUoMzAwNywyMjMxKSI+PHVzZSB4bGluazpocmVmPSIjYi0wIi8+PC9nPgo8ZyB0cmFuc2Zvcm09InRyYW5zbGF0ZSgzNDkyLDIyMzEpIj48dXNlIHhsaW5rOmhyZWY9IiN0LTAiLz48L2c+CjxnIHRyYW5zZm9ybT0idHJhbnNsYXRlKDM4ODAsMjIzMSkiPjx1c2UgeGxpbms6aHJlZj0iI3JlY3QtMCIvPjwvZz4KPGcgdHJhbnNmb3JtPSJ0cmFuc2xhdGUoOTcsMjMyOCkiPjx1c2UgeGxpbms6aHJlZj0iI3J0LTAiLz48L2c+CjxnIHRyYW5zZm9ybT0idHJhbnNsYXRlKDE5NCwyMzI4KSI+PHVzZSB4bGluazpocmVmPSIjbC0wIi8+PC9nPgo8ZyB0cmFuc2Zvcm09InRyYW5zbGF0ZSg1ODIsMjMyOCkiPjx1c2UgeGxpbms6aHJlZj0iI3ItMCIvPjwvZz4KPGcgdHJhbnNmb3JtPSJ0cmFuc2xhdGUoNjc5LDIzMjgpIj48dXNlIHhsaW5rOmhyZWY9IiNyZWN0LTAiLz48L2c+CjxnIHRyYW5zZm9ybT0idHJhbnNsYXRlKDc3NiwyMzI4KSI+PHVzZSB4bGluazpocmVmPSIjcmVjdC0wIi8+PC9nPgo8ZyB0cmFuc2Zvcm09InRyYW5zbGF0ZSg5NzAsMjMyOCkiPjx1c2UgeGxpbms6aHJlZj0iI3QtMCIvPjwvZz4KPGcgdHJhbnNmb3JtPSJ0cmFuc2xhdGUoMTE2NCwyMzI4KSI+PHVzZSB4bGluazpocmVmPSIjcmVjdC0wIi8+PC9nPgo8ZyB0cmFuc2Zvcm09InRyYW5zbGF0ZSgxMjYxLDIzMjgpIj48dXNlIHhsaW5rOmhyZWY9IiNsLTAiLz48L2c+CjxnIHRyYW5zZm9ybT0idHJhbnNsYXRlKDE1NTIsMjMyOCkiPjx1c2UgeGxpbms6aHJlZj0iI2VtcHR5LTAiLz48L2c+CjxnIHRyYW5zZm9ybT0idHJhbnNsYXRlKDIwMzcsMjMyOCkiPjx1c2UgeGxpbms6aHJlZj0iI2ItMCIvPjwvZz4KPGcgdHJhbnNmb3JtPSJ0cmFuc2xhdGUoMjUyMiwyMzI4KSI+PHVzZSB4bGluazpocmVmPSIjcmVjdC0wIi8+PC9nPgo8ZyB0cmFuc2Zvcm09InRyYW5zbGF0ZSgyNjE5LDIzMjgpIj48dXNlIHhsaW5rOmhyZWY9IiNyZWN0LTAiLz48L2c+CjxnIHRyYW5zZm9ybT0idHJhbnNsYXRlKDI3MTYsMjMyOCkiPjx1c2UgeGxpbms6aHJlZj0iI3JlY3QtMCIvPjwvZz4KPGcgdHJhbnNmb3JtPSJ0cmFuc2xhdGUoMjgxMywyMzI4KSI+PHVzZSB4bGluazpocmVmPSIjbHQtMCIvPjwvZz4KPGcgdHJhbnNmb3JtPSJ0cmFuc2xhdGUoMzAwNywyMzI4KSI+PHVzZSB4bGluazpocmVmPSIjcnQtMCIvPjwvZz4KPGcgdHJhbnNmb3JtPSJ0cmFuc2xhdGUoMzEwNCwyMzI4KSI+PHVzZSB4bGluazpocmVmPSIjcmVjdC0wIi8+PC9nPgo8ZyB0cmFuc2Zvcm09InRyYW5zbGF0ZSgzMjAxLDIzMjgpIj48dXNlIHhsaW5rOmhyZWY9IiNyZWN0LTAiLz48L2c+CjxnIHRyYW5zZm9ybT0idHJhbnNsYXRlKDMyOTgsMjMyOCkiPjx1c2UgeGxpbms6aHJlZj0iI3JlY3QtMCIvPjwvZz4KPGcgdHJhbnNmb3JtPSJ0cmFuc2xhdGUoMzM5NSwyMzI4KSI+PHVzZSB4bGluazpocmVmPSIjbGItMCIvPjwvZz4KPGcgdHJhbnNmb3JtPSJ0cmFuc2xhdGUoMzU4OSwyMzI4KSI+PHVzZSB4bGluazpocmVmPSIjci0wIi8+PC9nPgo8ZyB0cmFuc2Zvcm09InRyYW5zbGF0ZSgzNjg2LDIzMjgpIj48dXNlIHhsaW5rOmhyZWY9IiNsLTAiLz48L2c+CjxnIHRyYW5zZm9ybT0idHJhbnNsYXRlKDM4ODAsMjMyOCkiPjx1c2UgeGxpbms6aHJlZj0iI3JlY3QtMCIvPjwvZz4KPGcgdHJhbnNmb3JtPSJ0cmFuc2xhdGUoMCwyNDI1KSI+PHVzZSB4bGluazpocmVmPSIjZW1wdHktMCIvPjwvZz4KPGcgdHJhbnNmb3JtPSJ0cmFuc2xhdGUoMjkxLDI0MjUpIj48dXNlIHhsaW5rOmhyZWY9IiNlbXB0eS0wIi8+PC9nPgo8ZyB0cmFuc2Zvcm09InRyYW5zbGF0ZSg2NzksMjQyNSkiPjx1c2UgeGxpbms6aHJlZj0iI3JlY3QtMCIvPjwvZz4KPGcgdHJhbnNmb3JtPSJ0cmFuc2xhdGUoNzc2LDI0MjUpIj48dXNlIHhsaW5rOmhyZWY9IiNyZWN0LTAiLz48L2c+CjxnIHRyYW5zZm9ybT0idHJhbnNsYXRlKDExNjQsMjQyNSkiPjx1c2UgeGxpbms6aHJlZj0iI3QtMCIvPjwvZz4KPGcgdHJhbnNmb3JtPSJ0cmFuc2xhdGUoMTQ1NSwyNDI1KSI+PHVzZSB4bGluazpocmVmPSIjZW1wdHktMCIvPjwvZz4KPGcgdHJhbnNmb3JtPSJ0cmFuc2xhdGUoMTU1MiwyNDI1KSI+PHVzZSB4bGluazpocmVmPSIjbl9yYi0wIi8+PC9nPgo8ZyB0cmFuc2Zvcm09InRyYW5zbGF0ZSgxNjQ5LDI0MjUpIj48dXNlIHhsaW5rOmhyZWY9IiNiLTAiLz48L2c+CjxnIHRyYW5zZm9ybT0idHJhbnNsYXRlKDE4NDMsMjQyNSkiPjx1c2UgeGxpbms6aHJlZj0iI2VtcHR5LTAiLz48L2c+CjxnIHRyYW5zZm9ybT0idHJhbnNsYXRlKDE5NDAsMjQyNSkiPjx1c2UgeGxpbms6aHJlZj0iI25fcmItMCIvPjwvZz4KPGcgdHJhbnNmb3JtPSJ0cmFuc2xhdGUoMjAzNywyNDI1KSI+PHVzZSB4bGluazpocmVmPSIjcmVjdC0wIi8+PC9nPgo8ZyB0cmFuc2Zvcm09InRyYW5zbGF0ZSgyMTM0LDI0MjUpIj48dXNlIHhsaW5rOmhyZWY9IiNyZWN0LTAiLz48L2c+CjxnIHRyYW5zZm9ybT0idHJhbnNsYXRlKDIyMzEsMjQyNSkiPjx1c2UgeGxpbms6aHJlZj0iI2xiLTAiLz48L2c+CjxnIHRyYW5zZm9ybT0idHJhbnNsYXRlKDI0MjUsMjQyNSkiPjx1c2UgeGxpbms6aHJlZj0iI25fcmItMCIvPjwvZz4KPGcgdHJhbnNmb3JtPSJ0cmFuc2xhdGUoMjUyMiwyNDI1KSI+PHVzZSB4bGluazpocmVmPSIjcmVjdC0wIi8+PC9nPgo8ZyB0cmFuc2Zvcm09InRyYW5zbGF0ZSgzMTA0LDI0MjUpIj48dXNlIHhsaW5rOmhyZWY9IiN0LTAiLz48L2c+CjxnIHRyYW5zZm9ybT0idHJhbnNsYXRlKDMyOTgsMjQyNSkiPjx1c2UgeGxpbms6aHJlZj0iI3J0LTAiLz48L2c+CjxnIHRyYW5zZm9ybT0idHJhbnNsYXRlKDMzOTUsMjQyNSkiPjx1c2UgeGxpbms6aHJlZj0iI3JlY3QtMCIvPjwvZz4KPGcgdHJhbnNmb3JtPSJ0cmFuc2xhdGUoMzg4MCwyNDI1KSI+PHVzZSB4bGluazpocmVmPSIjcmVjdC0wIi8+PC9nPgo8ZyB0cmFuc2Zvcm09InRyYW5zbGF0ZSgzODgsMjUyMikiPjx1c2UgeGxpbms6aHJlZj0iI2ItMCIvPjwvZz4KPGcgdHJhbnNmb3JtPSJ0cmFuc2xhdGUoNTgyLDI1MjIpIj48dXNlIHhsaW5rOmhyZWY9IiNyLTAiLz48L2c+CjxnIHRyYW5zZm9ybT0idHJhbnNsYXRlKDY3OSwyNTIyKSI+PHVzZSB4bGluazpocmVmPSIjcmVjdC0wIi8+PC9nPgo8ZyB0cmFuc2Zvcm09InRyYW5zbGF0ZSg3NzYsMjUyMikiPjx1c2UgeGxpbms6aHJlZj0iI2x0LTAiLz48L2c+CjxnIHRyYW5zZm9ybT0idHJhbnNsYXRlKDEwNjcsMjUyMikiPjx1c2UgeGxpbms6aHJlZj0iI2ItMCIvPjwvZz4KPGcgdHJhbnNmb3JtPSJ0cmFuc2xhdGUoMTI2MSwyNTIyKSI+PHVzZSB4bGluazpocmVmPSIjZW1wdHktMCIvPjwvZz4KPGcgdHJhbnNmb3JtPSJ0cmFuc2xhdGUoMTU1MiwyNTIyKSI+PHVzZSB4bGluazpocmVmPSIjcmItMCIvPjwvZz4KPGcgdHJhbnNmb3JtPSJ0cmFuc2xhdGUoMTY0OSwyNTIyKSI+PHVzZSB4bGluazpocmVmPSIjcmVjdC0wIi8+PC9nPgo8ZyB0cmFuc2Zvcm09InRyYW5zbGF0ZSgxNzQ2LDI1MjIpIj48dXNlIHhsaW5rOmhyZWY9IiNsYi0wIi8+PC9nPgo8ZyB0cmFuc2Zvcm09InRyYW5zbGF0ZSgxODQzLDI1MjIpIj48dXNlIHhsaW5rOmhyZWY9IiNuX3JiLTAiLz48L2c+CjxnIHRyYW5zZm9ybT0idHJhbnNsYXRlKDE5NDAsMjUyMikiPjx1c2UgeGxpbms6aHJlZj0iI3JiLTAiLz48L2c+CjxnIHRyYW5zZm9ybT0idHJhbnNsYXRlKDIwMzcsMjUyMikiPjx1c2UgeGxpbms6aHJlZj0iI3JlY3QtMCIvPjwvZz4KPGcgdHJhbnNmb3JtPSJ0cmFuc2xhdGUoMjIzMSwyNTIyKSI+PHVzZSB4bGluazpocmVmPSIjcnQtMCIvPjwvZz4KPGcgdHJhbnNmb3JtPSJ0cmFuc2xhdGUoMjMyOCwyNTIyKSI+PHVzZSB4bGluazpocmVmPSIjcmVjdC0wIi8+PC9nPgo8ZyB0cmFuc2Zvcm09InRyYW5zbGF0ZSgyNDI1LDI1MjIpIj48dXNlIHhsaW5rOmhyZWY9IiNyZWN0LTAiLz48L2c+CjxnIHRyYW5zZm9ybT0idHJhbnNsYXRlKDI1MjIsMjUyMikiPjx1c2UgeGxpbms6aHJlZj0iI2x0LTAiLz48L2c+CjxnIHRyYW5zZm9ybT0idHJhbnNsYXRlKDI3MTYsMjUyMikiPjx1c2UgeGxpbms6aHJlZj0iI25fcmItMCIvPjwvZz4KPGcgdHJhbnNmb3JtPSJ0cmFuc2xhdGUoMjgxMywyNTIyKSI+PHVzZSB4bGluazpocmVmPSIjYi0wIi8+PC9nPgo8ZyB0cmFuc2Zvcm09InRyYW5zbGF0ZSgzMzk1LDI1MjIpIj48dXNlIHhsaW5rOmhyZWY9IiN0LTAiLz48L2c+CjxnIHRyYW5zZm9ybT0idHJhbnNsYXRlKDM2ODYsMjUyMikiPjx1c2UgeGxpbms6aHJlZj0iI2VtcHR5LTAiLz48L2c+CjxnIHRyYW5zZm9ybT0idHJhbnNsYXRlKDM3ODMsMjUyMikiPjx1c2UgeGxpbms6aHJlZj0iI25fcmItMCIvPjwvZz4KPGcgdHJhbnNmb3JtPSJ0cmFuc2xhdGUoMzg4MCwyNTIyKSI+PHVzZSB4bGluazpocmVmPSIjcmVjdC0wIi8+PC9nPgo8ZyB0cmFuc2Zvcm09InRyYW5zbGF0ZSgwLDI2MTkpIj48dXNlIHhsaW5rOmhyZWY9IiNlbXB0eS0wIi8+PC9nPgo8ZyB0cmFuc2Zvcm09InRyYW5zbGF0ZSgxOTQsMjYxOSkiPjx1c2UgeGxpbms6aHJlZj0iI2VtcHR5LTAiLz48L2c+CjxnIHRyYW5zZm9ybT0idHJhbnNsYXRlKDM4OCwyNjE5KSI+PHVzZSB4bGluazpocmVmPSIjcmVjdC0wIi8+PC9nPgo8ZyB0cmFuc2Zvcm09InRyYW5zbGF0ZSg0ODUsMjYxOSkiPjx1c2UgeGxpbms6aHJlZj0iI2wtMCIvPjwvZz4KPGcgdHJhbnNmb3JtPSJ0cmFuc2xhdGUoNjc5LDI2MTkpIj48dXNlIHhsaW5rOmhyZWY9IiNyZWN0LTAiLz48L2c+CjxnIHRyYW5zZm9ybT0idHJhbnNsYXRlKDc3NiwyNjE5KSI+PHVzZSB4bGluazpocmVmPSIjbl9yYi0wIi8+PC9nPgo8ZyB0cmFuc2Zvcm09InRyYW5zbGF0ZSg4NzMsMjYxOSkiPjx1c2UgeGxpbms6aHJlZj0iI2ItMCIvPjwvZz4KPGcgdHJhbnNmb3JtPSJ0cmFuc2xhdGUoMTA2NywyNjE5KSI+PHVzZSB4bGluazpocmVmPSIjcnQtMCIvPjwvZz4KPGcgdHJhbnNmb3JtPSJ0cmFuc2xhdGUoMTE2NCwyNjE5KSI+PHVzZSB4bGluazpocmVmPSIjbGItMCIvPjwvZz4KPGcgdHJhbnNmb3JtPSJ0cmFuc2xhdGUoMTQ1NSwyNjE5KSI+PHVzZSB4bGluazpocmVmPSIjbl9yYi0wIi8+PC9nPgo8ZyB0cmFuc2Zvcm09InRyYW5zbGF0ZSgxNTUyLDI2MTkpIj48dXNlIHhsaW5rOmhyZWY9IiNyZWN0LTAiLz48L2c+CjxnIHRyYW5zZm9ybT0idHJhbnNsYXRlKDE2NDksMjYxOSkiPjx1c2UgeGxpbms6aHJlZj0iI3JlY3QtMCIvPjwvZz4KPGcgdHJhbnNmb3JtPSJ0cmFuc2xhdGUoMTc0NiwyNjE5KSI+PHVzZSB4bGluazpocmVmPSIjcmVjdC0wIi8+PC9nPgo8ZyB0cmFuc2Zvcm09InRyYW5zbGF0ZSgxODQzLDI2MTkpIj48dXNlIHhsaW5rOmhyZWY9IiNyZWN0LTAiLz48L2c+CjxnIHRyYW5zZm9ybT0idHJhbnNsYXRlKDE5NDAsMjYxOSkiPjx1c2UgeGxpbms6aHJlZj0iI3JlY3QtMCIvPjwvZz4KPGcgdHJhbnNmb3JtPSJ0cmFuc2xhdGUoMjAzNywyNjE5KSI+PHVzZSB4bGluazpocmVmPSIjcmVjdC0wIi8+PC9nPgo8ZyB0cmFuc2Zvcm09InRyYW5zbGF0ZSgyMTM0LDI2MTkpIj48dXNlIHhsaW5rOmhyZWY9IiNsLTAiLz48L2c+CjxnIHRyYW5zZm9ybT0idHJhbnNsYXRlKDI0MjUsMjYxOSkiPjx1c2UgeGxpbms6aHJlZj0iI3QtMCIvPjwvZz4KPGcgdHJhbnNmb3JtPSJ0cmFuc2xhdGUoMjYxOSwyNjE5KSI+PHVzZSB4bGluazpocmVmPSIjbl9yYi0wIi8+PC9nPgo8ZyB0cmFuc2Zvcm09InRyYW5zbGF0ZSgyNzE2LDI2MTkpIj48dXNlIHhsaW5rOmhyZWY9IiNyYi0wIi8+PC9nPgo8ZyB0cmFuc2Zvcm09InRyYW5zbGF0ZSgyODEzLDI2MTkpIj48dXNlIHhsaW5rOmhyZWY9IiNyZWN0LTAiLz48L2c+CjxnIHRyYW5zZm9ybT0idHJhbnNsYXRlKDI5MTAsMjYxOSkiPjx1c2UgeGxpbms6aHJlZj0iI2wtMCIvPjwvZz4KPGcgdHJhbnNmb3JtPSJ0cmFuc2xhdGUoMzAwNywyNjE5KSI+PHVzZSB4bGluazpocmVmPSIjbl9yYi0wIi8+PC9nPgo8ZyB0cmFuc2Zvcm09InRyYW5zbGF0ZSgzMTA0LDI2MTkpIj48dXNlIHhsaW5rOmhyZWY9IiNiLTAiLz48L2c+CjxnIHRyYW5zZm9ybT0idHJhbnNsYXRlKDM0OTIsMjYxOSkiPjx1c2UgeGxpbms6aHJlZj0iI2VtcHR5LTAiLz48L2c+CjxnIHRyYW5zZm9ybT0idHJhbnNsYXRlKDM3ODMsMjYxOSkiPjx1c2UgeGxpbms6aHJlZj0iI3ItMCIvPjwvZz4KPGcgdHJhbnNmb3JtPSJ0cmFuc2xhdGUoMzg4MCwyNjE5KSI+PHVzZSB4bGluazpocmVmPSIjcmVjdC0wIi8+PC9nPgo8ZyB0cmFuc2Zvcm09InRyYW5zbGF0ZSg5NywyNzE2KSI+PHVzZSB4bGluazpocmVmPSIjZW1wdHktMCIvPjwvZz4KPGcgdHJhbnNmb3JtPSJ0cmFuc2xhdGUoMjkxLDI3MTYpIj48dXNlIHhsaW5rOmhyZWY9IiNuX3JiLTAiLz48L2c+CjxnIHRyYW5zZm9ybT0idHJhbnNsYXRlKDM4OCwyNzE2KSI+PHVzZSB4bGluazpocmVmPSIjcmVjdC0wIi8+PC9nPgo8ZyB0cmFuc2Zvcm09InRyYW5zbGF0ZSg1ODIsMjcxNikiPjx1c2UgeGxpbms6aHJlZj0iI3ItMCIvPjwvZz4KPGcgdHJhbnNmb3JtPSJ0cmFuc2xhdGUoNjc5LDI3MTYpIj48dXNlIHhsaW5rOmhyZWY9IiNyZWN0LTAiLz48L2c+CjxnIHRyYW5zZm9ybT0idHJhbnNsYXRlKDc3NiwyNzE2KSI+PHVzZSB4bGluazpocmVmPSIjcmVjdC0wIi8+PC9nPgo8ZyB0cmFuc2Zvcm09InRyYW5zbGF0ZSg4NzMsMjcxNikiPjx1c2UgeGxpbms6aHJlZj0iI2x0LTAiLz48L2c+CjxnIHRyYW5zZm9ybT0idHJhbnNsYXRlKDExNjQsMjcxNikiPjx1c2UgeGxpbms6aHJlZj0iI3JlY3QtMCIvPjwvZz4KPGcgdHJhbnNmb3JtPSJ0cmFuc2xhdGUoMTQ1NSwyNzE2KSI+PHVzZSB4bGluazpocmVmPSIjcmItMCIvPjwvZz4KPGcgdHJhbnNmb3JtPSJ0cmFuc2xhdGUoMTU1MiwyNzE2KSI+PHVzZSB4bGluazpocmVmPSIjbHQtMCIvPjwvZz4KPGcgdHJhbnNmb3JtPSJ0cmFuc2xhdGUoMTk0MCwyNzE2KSI+PHVzZSB4bGluazpocmVmPSIjcnQtMCIvPjwvZz4KPGcgdHJhbnNmb3JtPSJ0cmFuc2xhdGUoMjAzNywyNzE2KSI+PHVzZSB4bGluazpocmVmPSIjbHQtMCIvPjwvZz4KPGcgdHJhbnNmb3JtPSJ0cmFuc2xhdGUoMjIzMSwyNzE2KSI+PHVzZSB4bGluazpocmVmPSIjYi0wIi8+PC9nPgo8ZyB0cmFuc2Zvcm09InRyYW5zbGF0ZSgyNjE5LDI3MTYpIj48dXNlIHhsaW5rOmhyZWY9IiNyYi0wIi8+PC9nPgo8ZyB0cmFuc2Zvcm09InRyYW5zbGF0ZSgyNzE2LDI3MTYpIj48dXNlIHhsaW5rOmhyZWY9IiNyZWN0LTAiLz48L2c+CjxnIHRyYW5zZm9ybT0idHJhbnNsYXRlKDI4MTMsMjcxNikiPjx1c2UgeGxpbms6aHJlZj0iI2x0LTAiLz48L2c+CjxnIHRyYW5zZm9ybT0idHJhbnNsYXRlKDMwMDcsMjcxNikiPjx1c2UgeGxpbms6aHJlZj0iI3JiLTAiLz48L2c+CjxnIHRyYW5zZm9ybT0idHJhbnNsYXRlKDMxMDQsMjcxNikiPjx1c2UgeGxpbms6aHJlZj0iI3JlY3QtMCIvPjwvZz4KPGcgdHJhbnNmb3JtPSJ0cmFuc2xhdGUoMzIwMSwyNzE2KSI+PHVzZSB4bGluazpocmVmPSIjcmVjdC0wIi8+PC9nPgo8ZyB0cmFuc2Zvcm09InRyYW5zbGF0ZSgzMjk4LDI3MTYpIj48dXNlIHhsaW5rOmhyZWY9IiNyZWN0LTAiLz48L2c+CjxnIHRyYW5zZm9ybT0idHJhbnNsYXRlKDMzOTUsMjcxNikiPjx1c2UgeGxpbms6aHJlZj0iI2wtMCIvPjwvZz4KPGcgdHJhbnNmb3JtPSJ0cmFuc2xhdGUoMzU4OSwyNzE2KSI+PHVzZSB4bGluazpocmVmPSIjYi0wIi8+PC9nPgo8ZyB0cmFuc2Zvcm09InRyYW5zbGF0ZSgzODgwLDI3MTYpIj48dXNlIHhsaW5rOmhyZWY9IiNyZWN0LTAiLz48L2c+CjxnIHRyYW5zZm9ybT0idHJhbnNsYXRlKDE5NCwyODEzKSI+PHVzZSB4bGluazpocmVmPSIjci0wIi8+PC9nPgo8ZyB0cmFuc2Zvcm09InRyYW5zbGF0ZSgyOTEsMjgxMykiPjx1c2UgeGxpbms6aHJlZj0iI3JlY3QtMCIvPjwvZz4KPGcgdHJhbnNmb3JtPSJ0cmFuc2xhdGUoMzg4LDI4MTMpIj48dXNlIHhsaW5rOmhyZWY9IiNyZWN0LTAiLz48L2c+CjxnIHRyYW5zZm9ybT0idHJhbnNsYXRlKDQ4NSwyODEzKSI+PHVzZSB4bGluazpocmVmPSIjbGItMCIvPjwvZz4KPGcgdHJhbnNmb3JtPSJ0cmFuc2xhdGUoNzc2LDI4MTMpIj48dXNlIHhsaW5rOmhyZWY9IiN0LTAiLz48L2c+CjxnIHRyYW5zZm9ybT0idHJhbnNsYXRlKDEwNjcsMjgxMykiPjx1c2UgeGxpbms6aHJlZj0iI3ItMCIvPjwvZz4KPGcgdHJhbnNmb3JtPSJ0cmFuc2xhdGUoMTE2NCwyODEzKSI+PHVzZSB4bGluazpocmVmPSIjcmVjdC0wIi8+PC9nPgo8ZyB0cmFuc2Zvcm09InRyYW5zbGF0ZSgxMjYxLDI4MTMpIj48dXNlIHhsaW5rOmhyZWY9IiNsYi0wIi8+PC9nPgo8ZyB0cmFuc2Zvcm09InRyYW5zbGF0ZSgxNDU1LDI4MTMpIj48dXNlIHhsaW5rOmhyZWY9IiNyZWN0LTAiLz48L2c+CjxnIHRyYW5zZm9ybT0idHJhbnNsYXRlKDE2NDksMjgxMykiPjx1c2UgeGxpbms6aHJlZj0iI2VtcHR5LTAiLz48L2c+CjxnIHRyYW5zZm9ybT0idHJhbnNsYXRlKDE3NDYsMjgxMykiPjx1c2UgeGxpbms6aHJlZj0iI25fcmItMCIvPjwvZz4KPGcgdHJhbnNmb3JtPSJ0cmFuc2xhdGUoMTg0MywyODEzKSI+PHVzZSB4bGluazpocmVmPSIjYi0wIi8+PC9nPgo8ZyB0cmFuc2Zvcm09InRyYW5zbGF0ZSgyMTM0LDI4MTMpIj48dXNlIHhsaW5rOmhyZWY9IiNuX3JiLTAiLz48L2c+CjxnIHRyYW5zZm9ybT0idHJhbnNsYXRlKDIyMzEsMjgxMykiPjx1c2UgeGxpbms6aHJlZj0iI3JlY3QtMCIvPjwvZz4KPGcgdHJhbnNmb3JtPSJ0cmFuc2xhdGUoMjMyOCwyODEzKSI+PHVzZSB4bGluazpocmVmPSIjcmVjdC0wIi8+PC9nPgo8ZyB0cmFuc2Zvcm09InRyYW5zbGF0ZSgyNDI1LDI4MTMpIj48dXNlIHhsaW5rOmhyZWY9IiNsYi0wIi8+PC9nPgo8ZyB0cmFuc2Zvcm09InRyYW5zbGF0ZSgyNTIyLDI4MTMpIj48dXNlIHhsaW5rOmhyZWY9IiNuX3JiLTAiLz48L2c+CjxnIHRyYW5zZm9ybT0idHJhbnNsYXRlKDI2MTksMjgxMykiPjx1c2UgeGxpbms6aHJlZj0iI3JlY3QtMCIvPjwvZz4KPGcgdHJhbnNmb3JtPSJ0cmFuc2xhdGUoMjcxNiwyODEzKSI+PHVzZSB4bGluazpocmVmPSIjcmVjdC0wIi8+PC9nPgo8ZyB0cmFuc2Zvcm09InRyYW5zbGF0ZSgzMDA3LDI4MTMpIj48dXNlIHhsaW5rOmhyZWY9IiN0LTAiLz48L2c+CjxnIHRyYW5zZm9ybT0idHJhbnNsYXRlKDMyMDEsMjgxMykiPjx1c2UgeGxpbms6aHJlZj0iI3JlY3QtMCIvPjwvZz4KPGcgdHJhbnNmb3JtPSJ0cmFuc2xhdGUoMzU4OSwyODEzKSI+PHVzZSB4bGluazpocmVmPSIjcmVjdC0wIi8+PC9nPgo8ZyB0cmFuc2Zvcm09InRyYW5zbGF0ZSgzNjg2LDI4MTMpIj48dXNlIHhsaW5rOmhyZWY9IiNuX3JiLTAiLz48L2c+CjxnIHRyYW5zZm9ybT0idHJhbnNsYXRlKDM3ODMsMjgxMykiPjx1c2UgeGxpbms6aHJlZj0iI3JiLTAiLz48L2c+CjxnIHRyYW5zZm9ybT0idHJhbnNsYXRlKDM4ODAsMjgxMykiPjx1c2UgeGxpbms6aHJlZj0iI3JlY3QtMCIvPjwvZz4KPGcgdHJhbnNmb3JtPSJ0cmFuc2xhdGUoMCwyOTEwKSI+PHVzZSB4bGluazpocmVmPSIjZW1wdHktMCIvPjwvZz4KPGcgdHJhbnNmb3JtPSJ0cmFuc2xhdGUoMjkxLDI5MTApIj48dXNlIHhsaW5rOmhyZWY9IiNydC0wIi8+PC9nPgo8ZyB0cmFuc2Zvcm09InRyYW5zbGF0ZSgzODgsMjkxMCkiPjx1c2UgeGxpbms6aHJlZj0iI3JlY3QtMCIvPjwvZz4KPGcgdHJhbnNmb3JtPSJ0cmFuc2xhdGUoNDg1LDI5MTApIj48dXNlIHhsaW5rOmhyZWY9IiNyZWN0LTAiLz48L2c+CjxnIHRyYW5zZm9ybT0idHJhbnNsYXRlKDU4MiwyOTEwKSI+PHVzZSB4bGluazpocmVmPSIjbC0wIi8+PC9nPgo8ZyB0cmFuc2Zvcm09InRyYW5zbGF0ZSg4NzMsMjkxMCkiPjx1c2UgeGxpbms6aHJlZj0iI2VtcHR5LTAiLz48L2c+CjxnIHRyYW5zZm9ybT0idHJhbnNsYXRlKDEyNjEsMjkxMCkiPjx1c2UgeGxpbms6aHJlZj0iI3QtMCIvPjwvZz4KPGcgdHJhbnNmb3JtPSJ0cmFuc2xhdGUoMTQ1NSwyOTEwKSI+PHVzZSB4bGluazpocmVmPSIjcmVjdC0wIi8+PC9nPgo8ZyB0cmFuc2Zvcm09InRyYW5zbGF0ZSgxNTUyLDI5MTApIj48dXNlIHhsaW5rOmhyZWY9IiNsYi0wIi8+PC9nPgo8ZyB0cmFuc2Zvcm09InRyYW5zbGF0ZSgxNzQ2LDI5MTApIj48dXNlIHhsaW5rOmhyZWY9IiNyLTAiLz48L2c+CjxnIHRyYW5zZm9ybT0idHJhbnNsYXRlKDE4NDMsMjkxMCkiPjx1c2UgeGxpbms6aHJlZj0iI2x0LTAiLz48L2c+CjxnIHRyYW5zZm9ybT0idHJhbnNsYXRlKDIwMzcsMjkxMCkiPjx1c2UgeGxpbms6aHJlZj0iI3ItMCIvPjwvZz4KPGcgdHJhbnNmb3JtPSJ0cmFuc2xhdGUoMjEzNCwyOTEwKSI+PHVzZSB4bGluazpocmVmPSIjcmVjdC0wIi8+PC9nPgo8ZyB0cmFuc2Zvcm09InRyYW5zbGF0ZSgyMjMxLDI5MTApIj48dXNlIHhsaW5rOmhyZWY9IiNsdC0wIi8+PC9nPgo8ZyB0cmFuc2Zvcm09InRyYW5zbGF0ZSgyNDI1LDI5MTApIj48dXNlIHhsaW5rOmhyZWY9IiNydC0wIi8+PC9nPgo8ZyB0cmFuc2Zvcm09InRyYW5zbGF0ZSgyNTIyLDI5MTApIj48dXNlIHhsaW5rOmhyZWY9IiNyZWN0LTAiLz48L2c+CjxnIHRyYW5zZm9ybT0idHJhbnNsYXRlKDI2MTksMjkxMCkiPjx1c2UgeGxpbms6aHJlZj0iI3JlY3QtMCIvPjwvZz4KPGcgdHJhbnNmb3JtPSJ0cmFuc2xhdGUoMjcxNiwyOTEwKSI+PHVzZSB4bGluazpocmVmPSIjcmVjdC0wIi8+PC9nPgo8ZyB0cmFuc2Zvcm09InRyYW5zbGF0ZSgzMjAxLDI5MTApIj48dXNlIHhsaW5rOmhyZWY9IiN0LTAiLz48L2c+CjxnIHRyYW5zZm9ybT0idHJhbnNsYXRlKDMyOTgsMjkxMCkiPjx1c2UgeGxpbms6aHJlZj0iI25fcmItMCIvPjwvZz4KPGcgdHJhbnNmb3JtPSJ0cmFuc2xhdGUoMzM5NSwyOTEwKSI+PHVzZSB4bGluazpocmVmPSIjYi0wIi8+PC9nPgo8ZyB0cmFuc2Zvcm09InRyYW5zbGF0ZSgzNTg5LDI5MTApIj48dXNlIHhsaW5rOmhyZWY9IiNydC0wIi8+PC9nPgo8ZyB0cmFuc2Zvcm09InRyYW5zbGF0ZSgzNjg2LDI5MTApIj48dXNlIHhsaW5rOmhyZWY9IiNyZWN0LTAiLz48L2c+CjxnIHRyYW5zZm9ybT0idHJhbnNsYXRlKDM3ODMsMjkxMCkiPjx1c2UgeGxpbms6aHJlZj0iI3JlY3QtMCIvPjwvZz4KPGcgdHJhbnNmb3JtPSJ0cmFuc2xhdGUoMzg4MCwyOTEwKSI+PHVzZSB4bGluazpocmVmPSIjbHQtMCIvPjwvZz4KPGcgdHJhbnNmb3JtPSJ0cmFuc2xhdGUoOTcsMzAwNykiPjx1c2UgeGxpbms6aHJlZj0iI2VtcHR5LTAiLz48L2c+CjxnIHRyYW5zZm9ybT0idHJhbnNsYXRlKDQ4NSwzMDA3KSI+PHVzZSB4bGluazpocmVmPSIjcmVjdC0wIi8+PC9nPgo8ZyB0cmFuc2Zvcm09InRyYW5zbGF0ZSg2NzksMzAwNykiPjx1c2UgeGxpbms6aHJlZj0iI3ItMCIvPjwvZz4KPGcgdHJhbnNmb3JtPSJ0cmFuc2xhdGUoNzc2LDMwMDcpIj48dXNlIHhsaW5rOmhyZWY9IiNsLTAiLz48L2c+CjxnIHRyYW5zZm9ybT0idHJhbnNsYXRlKDk3MCwzMDA3KSI+PHVzZSB4bGluazpocmVmPSIjci0wIi8+PC9nPgo8ZyB0cmFuc2Zvcm09InRyYW5zbGF0ZSgxMDY3LDMwMDcpIj48dXNlIHhsaW5rOmhyZWY9IiNyZWN0LTAiLz48L2c+CjxnIHRyYW5zZm9ybT0idHJhbnNsYXRlKDExNjQsMzAwNykiPjx1c2UgeGxpbms6aHJlZj0iI2xiLTAiLz48L2c+CjxnIHRyYW5zZm9ybT0idHJhbnNsYXRlKDE0NTUsMzAwNykiPjx1c2UgeGxpbms6aHJlZj0iI3J0LTAiLz48L2c+CjxnIHRyYW5zZm9ybT0idHJhbnNsYXRlKDE1NTIsMzAwNykiPjx1c2UgeGxpbms6aHJlZj0iI3JlY3QtMCIvPjwvZz4KPGcgdHJhbnNmb3JtPSJ0cmFuc2xhdGUoMTk0MCwzMDA3KSI+PHVzZSB4bGluazpocmVmPSIjYi0wIi8+PC9nPgo8ZyB0cmFuc2Zvcm09InRyYW5zbGF0ZSgyNzE2LDMwMDcpIj48dXNlIHhsaW5rOmhyZWY9IiNydC0wIi8+PC9nPgo8ZyB0cmFuc2Zvcm09InRyYW5zbGF0ZSgyODEzLDMwMDcpIj48dXNlIHhsaW5rOmhyZWY9IiNyZWN0LTAiLz48L2c+CjxnIHRyYW5zZm9ybT0idHJhbnNsYXRlKDI5MTAsMzAwNykiPjx1c2UgeGxpbms6aHJlZj0iI2wtMCIvPjwvZz4KPGcgdHJhbnNmb3JtPSJ0cmFuc2xhdGUoMzIwMSwzMDA3KSI+PHVzZSB4bGluazpocmVmPSIjbl9yYi0wIi8+PC9nPgo8ZyB0cmFuc2Zvcm09InRyYW5zbGF0ZSgzMjk4LDMwMDcpIj48dXNlIHhsaW5rOmhyZWY9IiNyYi0wIi8+PC9nPgo8ZyB0cmFuc2Zvcm09InRyYW5zbGF0ZSgzMzk1LDMwMDcpIj48dXNlIHhsaW5rOmhyZWY9IiNyZWN0LTAiLz48L2c+CjxnIHRyYW5zZm9ybT0idHJhbnNsYXRlKDAsMzEwNCkiPjx1c2UgeGxpbms6aHJlZj0iI2VtcHR5LTAiLz48L2c+CjxnIHRyYW5zZm9ybT0idHJhbnNsYXRlKDE5NCwzMTA0KSI+PHVzZSB4bGluazpocmVmPSIjZW1wdHktMCIvPjwvZz4KPGcgdHJhbnNmb3JtPSJ0cmFuc2xhdGUoMzg4LDMxMDQpIj48dXNlIHhsaW5rOmhyZWY9IiNyLTAiLz48L2c+CjxnIHRyYW5zZm9ybT0idHJhbnNsYXRlKDQ4NSwzMTA0KSI+PHVzZSB4bGluazpocmVmPSIjcmVjdC0wIi8+PC9nPgo8ZyB0cmFuc2Zvcm09InRyYW5zbGF0ZSg1ODIsMzEwNCkiPjx1c2UgeGxpbms6aHJlZj0iI2wtMCIvPjwvZz4KPGcgdHJhbnNmb3JtPSJ0cmFuc2xhdGUoMTE2NCwzMTA0KSI+PHVzZSB4bGluazpocmVmPSIjdC0wIi8+PC9nPgo8ZyB0cmFuc2Zvcm09InRyYW5zbGF0ZSgxNTUyLDMxMDQpIj48dXNlIHhsaW5rOmhyZWY9IiN0LTAiLz48L2c+CjxnIHRyYW5zZm9ybT0idHJhbnNsYXRlKDE5NDAsMzEwNCkiPjx1c2UgeGxpbms6aHJlZj0iI3J0LTAiLz48L2c+CjxnIHRyYW5zZm9ybT0idHJhbnNsYXRlKDIwMzcsMzEwNCkiPjx1c2UgeGxpbms6aHJlZj0iI3JlY3QtMCIvPjwvZz4KPGcgdHJhbnNmb3JtPSJ0cmFuc2xhdGUoMjEzNCwzMTA0KSI+PHVzZSB4bGluazpocmVmPSIjbC0wIi8+PC9nPgo8ZyB0cmFuc2Zvcm09InRyYW5zbGF0ZSgyMzI4LDMxMDQpIj48dXNlIHhsaW5rOmhyZWY9IiNlbXB0eS0wIi8+PC9nPgo8ZyB0cmFuc2Zvcm09InRyYW5zbGF0ZSgyNTIyLDMxMDQpIj48dXNlIHhsaW5rOmhyZWY9IiNuX3JiLTAiLz48L2c+CjxnIHRyYW5zZm9ybT0idHJhbnNsYXRlKDI2MTksMzEwNCkiPjx1c2UgeGxpbms6aHJlZj0iI2ItMCIvPjwvZz4KPGcgdHJhbnNmb3JtPSJ0cmFuc2xhdGUoMzAwNywzMTA0KSI+PHVzZSB4bGluazpocmVmPSIjci0wIi8+PC9nPgo8ZyB0cmFuc2Zvcm09InRyYW5zbGF0ZSgzMTA0LDMxMDQpIj48dXNlIHhsaW5rOmhyZWY9IiNyZWN0LTAiLz48L2c+CjxnIHRyYW5zZm9ybT0idHJhbnNsYXRlKDMyMDEsMzEwNCkiPjx1c2UgeGxpbms6aHJlZj0iI3JlY3QtMCIvPjwvZz4KPGcgdHJhbnNmb3JtPSJ0cmFuc2xhdGUoMzI5OCwzMTA0KSI+PHVzZSB4bGluazpocmVmPSIjcmVjdC0wIi8+PC9nPgo8ZyB0cmFuc2Zvcm09InRyYW5zbGF0ZSgzMzk1LDMxMDQpIj48dXNlIHhsaW5rOmhyZWY9IiNyZWN0LTAiLz48L2c+CjxnIHRyYW5zZm9ybT0idHJhbnNsYXRlKDM0OTIsMzEwNCkiPjx1c2UgeGxpbms6aHJlZj0iI2xiLTAiLz48L2c+CjxnIHRyYW5zZm9ybT0idHJhbnNsYXRlKDM4ODAsMzEwNCkiPjx1c2UgeGxpbms6aHJlZj0iI2ItMCIvPjwvZz4KPGcgdHJhbnNmb3JtPSJ0cmFuc2xhdGUoNzc2LDMyMDEpIj48dXNlIHhsaW5rOmhyZWY9IiNlbXB0eS0wIi8+PC9nPgo8ZyB0cmFuc2Zvcm09InRyYW5zbGF0ZSg5NzAsMzIwMSkiPjx1c2UgeGxpbms6aHJlZj0iI3JiLTAiLz48L2c+CjxnIHRyYW5zZm9ybT0idHJhbnNsYXRlKDEwNjcsMzIwMSkiPjx1c2UgeGxpbms6aHJlZj0iI2xiLTAiLz48L2c+CjxnIHRyYW5zZm9ybT0idHJhbnNsYXRlKDEyNjEsMzIwMSkiPjx1c2UgeGxpbms6aHJlZj0iI3ItMCIvPjwvZz4KPGcgdHJhbnNmb3JtPSJ0cmFuc2xhdGUoMTM1OCwzMjAxKSI+PHVzZSB4bGluazpocmVmPSIjbC0wIi8+PC9nPgo8ZyB0cmFuc2Zvcm09InRyYW5zbGF0ZSgxNzQ2LDMyMDEpIj48dXNlIHhsaW5rOmhyZWY9IiNuX3JiLTAiLz48L2c+CjxnIHRyYW5zZm9ybT0idHJhbnNsYXRlKDE4NDMsMzIwMSkiPjx1c2UgeGxpbms6aHJlZj0iI2ItMCIvPjwvZz4KPGcgdHJhbnNmb3JtPSJ0cmFuc2xhdGUoMjIzMSwzMjAxKSI+PHVzZSB4bGluazpocmVmPSIjYi0wIi8+PC9nPgo8ZyB0cmFuc2Zvcm09InRyYW5zbGF0ZSgyMzI4LDMyMDEpIj48dXNlIHhsaW5rOmhyZWY9IiNuX3JiLTAiLz48L2c+CjxnIHRyYW5zZm9ybT0idHJhbnNsYXRlKDI0MjUsMzIwMSkiPjx1c2UgeGxpbms6aHJlZj0iI3JiLTAiLz48L2c+CjxnIHRyYW5zZm9ybT0idHJhbnNsYXRlKDI1MjIsMzIwMSkiPjx1c2UgeGxpbms6aHJlZj0iI3JlY3QtMCIvPjwvZz4KPGcgdHJhbnNmb3JtPSJ0cmFuc2xhdGUoMjYxOSwzMjAxKSI+PHVzZSB4bGluazpocmVmPSIjcmVjdC0wIi8+PC9nPgo8ZyB0cmFuc2Zvcm09InRyYW5zbGF0ZSgyNzE2LDMyMDEpIj48dXNlIHhsaW5rOmhyZWY9IiNyZWN0LTAiLz48L2c+CjxnIHRyYW5zZm9ybT0idHJhbnNsYXRlKDI4MTMsMzIwMSkiPjx1c2UgeGxpbms6aHJlZj0iI2wtMCIvPjwvZz4KPGcgdHJhbnNmb3JtPSJ0cmFuc2xhdGUoMzEwNCwzMjAxKSI+PHVzZSB4bGluazpocmVmPSIjcmVjdC0wIi8+PC9nPgo8ZyB0cmFuc2Zvcm09InRyYW5zbGF0ZSgzNDkyLDMyMDEpIj48dXNlIHhsaW5rOmhyZWY9IiNyZWN0LTAiLz48L2c+CjxnIHRyYW5zZm9ybT0idHJhbnNsYXRlKDM3ODMsMzIwMSkiPjx1c2UgeGxpbms6aHJlZj0iI25fcmItMCIvPjwvZz4KPGcgdHJhbnNmb3JtPSJ0cmFuc2xhdGUoMzg4MCwzMjAxKSI+PHVzZSB4bGluazpocmVmPSIjcmVjdC0wIi8+PC9nPgo8ZyB0cmFuc2Zvcm09InRyYW5zbGF0ZSg5NzAsMzI5OCkiPjx1c2UgeGxpbms6aHJlZj0iI3J0LTAiLz48L2c+CjxnIHRyYW5zZm9ybT0idHJhbnNsYXRlKDEwNjcsMzI5OCkiPjx1c2UgeGxpbms6aHJlZj0iI3JlY3QtMCIvPjwvZz4KPGcgdHJhbnNmb3JtPSJ0cmFuc2xhdGUoMTE2NCwzMjk4KSI+PHVzZSB4bGluazpocmVmPSIjbC0wIi8+PC9nPgo8ZyB0cmFuc2Zvcm09InRyYW5zbGF0ZSgxNTUyLDMyOTgpIj48dXNlIHhsaW5rOmhyZWY9IiNyLTAiLz48L2c+CjxnIHRyYW5zZm9ybT0idHJhbnNsYXRlKDE2NDksMzI5OCkiPjx1c2UgeGxpbms6aHJlZj0iI3JlY3QtMCIvPjwvZz4KPGcgdHJhbnNmb3JtPSJ0cmFuc2xhdGUoMTc0NiwzMjk4KSI+PHVzZSB4bGluazpocmVmPSIjcmVjdC0wIi8+PC9nPgo8ZyB0cmFuc2Zvcm09InRyYW5zbGF0ZSgxODQzLDMyOTgpIj48dXNlIHhsaW5rOmhyZWY9IiNsdC0wIi8+PC9nPgo8ZyB0cmFuc2Zvcm09InRyYW5zbGF0ZSgyMjMxLDMyOTgpIj48dXNlIHhsaW5rOmhyZWY9IiNydC0wIi8+PC9nPgo8ZyB0cmFuc2Zvcm09InRyYW5zbGF0ZSgyMzI4LDMyOTgpIj48dXNlIHhsaW5rOmhyZWY9IiNyZWN0LTAiLz48L2c+CjxnIHRyYW5zZm9ybT0idHJhbnNsYXRlKDI0MjUsMzI5OCkiPjx1c2UgeGxpbms6aHJlZj0iI3JlY3QtMCIvPjwvZz4KPGcgdHJhbnNmb3JtPSJ0cmFuc2xhdGUoMjgxMywzMjk4KSI+PHVzZSB4bGluazpocmVmPSIjbl9yYi0wIi8+PC9nPgo8ZyB0cmFuc2Zvcm09InRyYW5zbGF0ZSgyOTEwLDMyOTgpIj48dXNlIHhsaW5rOmhyZWY9IiNyYi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Tg5LDMyOTgpIj48dXNlIHhsaW5rOmhyZWY9IiNyZWN0LTAiLz48L2c+CjxnIHRyYW5zZm9ybT0idHJhbnNsYXRlKDM2ODYsMzI5OCkiPjx1c2UgeGxpbms6aHJlZj0iI3JlY3QtMCIvPjwvZz4KPGcgdHJhbnNmb3JtPSJ0cmFuc2xhdGUoMzc4MywzMjk4KSI+PHVzZSB4bGluazpocmVmPSIjcmVjdC0wIi8+PC9nPgo8ZyB0cmFuc2Zvcm09InRyYW5zbGF0ZSgzODgwLDMyOTgpIj48dXNlIHhsaW5rOmhyZWY9IiNyZWN0LTAiLz48L2c+CjxnIHRyYW5zZm9ybT0idHJhbnNsYXRlKDc3NiwzMzk1KSI+PHVzZSB4bGluazpocmVmPSIjcmItMCIvPjwvZz4KPGcgdHJhbnNmb3JtPSJ0cmFuc2xhdGUoODczLDMzOTUpIj48dXNlIHhsaW5rOmhyZWY9IiNsYi0wIi8+PC9nPgo8ZyB0cmFuc2Zvcm09InRyYW5zbGF0ZSgxMDY3LDMzOTUpIj48dXNlIHhsaW5rOmhyZWY9IiNyZWN0LTAiLz48L2c+CjxnIHRyYW5zZm9ybT0idHJhbnNsYXRlKDEyNjEsMzM5NSkiPjx1c2UgeGxpbms6aHJlZj0iI3ItMCIvPjwvZz4KPGcgdHJhbnNmb3JtPSJ0cmFuc2xhdGUoMTM1OCwzMzk1KSI+PHVzZSB4bGluazpocmVmPSIjbC0wIi8+PC9nPgo8ZyB0cmFuc2Zvcm09InRyYW5zbGF0ZSgxOTQwLDMzOTUpIj48dXNlIHhsaW5rOmhyZWY9IiNyLTAiLz48L2c+CjxnIHRyYW5zZm9ybT0idHJhbnNsYXRlKDIwMzcsMzM5NSkiPjx1c2UgeGxpbms6aHJlZj0iI2xiLTAiLz48L2c+CjxnIHRyYW5zZm9ybT0idHJhbnNsYXRlKDIzMjgsMzM5NSkiPjx1c2UgeGxpbms6aHJlZj0iI3JlY3QtMCIvPjwvZz4KPGcgdHJhbnNmb3JtPSJ0cmFuc2xhdGUoMjQyNSwzMzk1KSI+PHVzZSB4bGluazpocmVmPSIjcmVjdC0wIi8+PC9nPgo8ZyB0cmFuc2Zvcm09InRyYW5zbGF0ZSgyNTIyLDMzOTUpIj48dXNlIHhsaW5rOmhyZWY9IiNsYi0wIi8+PC9nPgo8ZyB0cmFuc2Zvcm09InRyYW5zbGF0ZSgyODEzLDMzOTUpIj48dXNlIHhsaW5rOmhyZWY9IiNyLTAiLz48L2c+CjxnIHRyYW5zZm9ybT0idHJhbnNsYXRlKDI5MTAsMzM5NSkiPjx1c2UgeGxpbms6aHJlZj0iI3JlY3QtMCIvPjwvZz4KPGcgdHJhbnNmb3JtPSJ0cmFuc2xhdGUoMzEwNCwzMzk1KSI+PHVzZSB4bGluazpocmVmPSIjcmVjdC0wIi8+PC9nPgo8ZyB0cmFuc2Zvcm09InRyYW5zbGF0ZSgzMzk1LDMzOTUpIj48dXNlIHhsaW5rOmhyZWY9IiNuX3JiLTAiLz48L2c+CjxnIHRyYW5zZm9ybT0idHJhbnNsYXRlKDM0OTIsMzM5NSkiPjx1c2UgeGxpbms6aHJlZj0iI3JlY3QtMCIvPjwvZz4KPGcgdHJhbnNmb3JtPSJ0cmFuc2xhdGUoMzU4OSwzMzk1KSI+PHVzZSB4bGluazpocmVmPSIjbHQtMCIvPjwvZz4KPGcgdHJhbnNmb3JtPSJ0cmFuc2xhdGUoMzc4MywzMzk1KSI+PHVzZSB4bGluazpocmVmPSIjcnQtMCIvPjwvZz4KPGcgdHJhbnNmb3JtPSJ0cmFuc2xhdGUoMzg4MCwzMzk1KSI+PHVzZSB4bGluazpocmVmPSIjcmVjdC0wIi8+PC9nPgo8ZyB0cmFuc2Zvcm09InRyYW5zbGF0ZSg3NzYsMzQ5MikiPjx1c2UgeGxpbms6aHJlZj0iI3J0LTAiLz48L2c+CjxnIHRyYW5zZm9ybT0idHJhbnNsYXRlKDg3MywzNDkyKSI+PHVzZSB4bGluazpocmVmPSIjbHQtMCIvPjwvZz4KPGcgdHJhbnNmb3JtPSJ0cmFuc2xhdGUoMTA2NywzNDkyKSI+PHVzZSB4bGluazpocmVmPSIjcmVjdC0wIi8+PC9nPgo8ZyB0cmFuc2Zvcm09InRyYW5zbGF0ZSgxNjQ5LDM0OTIpIj48dXNlIHhsaW5rOmhyZWY9IiNyLTAiLz48L2c+CjxnIHRyYW5zZm9ybT0idHJhbnNsYXRlKDE3NDYsMzQ5MikiPjx1c2UgeGxpbms6aHJlZj0iI2wtMCIvPjwvZz4KPGcgdHJhbnNmb3JtPSJ0cmFuc2xhdGUoMjAzNywzNDkyKSI+PHVzZSB4bGluazpocmVmPSIjdC0wIi8+PC9nPgo8ZyB0cmFuc2Zvcm09InRyYW5zbGF0ZSgyMTM0LDM0OTIpIj48dXNlIHhsaW5rOmhyZWY9IiNuX3JiLTAiLz48L2c+CjxnIHRyYW5zZm9ybT0idHJhbnNsYXRlKDIyMzEsMzQ5MikiPjx1c2UgeGxpbms6aHJlZj0iI3JiLTAiLz48L2c+CjxnIHRyYW5zZm9ybT0idHJhbnNsYXRlKDIzMjgsMzQ5MikiPjx1c2UgeGxpbms6aHJlZj0iI3JlY3QtMCIvPjwvZz4KPGcgdHJhbnNmb3JtPSJ0cmFuc2xhdGUoMjQyNSwzNDkyKSI+PHVzZSB4bGluazpocmVmPSIjcmVjdC0wIi8+PC9nPgo8ZyB0cmFuc2Zvcm09InRyYW5zbGF0ZSgyNTIyLDM0OTIpIj48dXNlIHhsaW5rOmhyZWY9IiNyZWN0LTAiLz48L2c+CjxnIHRyYW5zZm9ybT0idHJhbnNsYXRlKDI3MTYsMzQ5MikiPjx1c2UgeGxpbms6aHJlZj0iI2ItMCIvPjwvZz4KPGcgdHJhbnNmb3JtPSJ0cmFuc2xhdGUoMjkxMCwzNDkyKSI+PHVzZSB4bGluazpocmVmPSIjcmVjdC0wIi8+PC9nPgo8ZyB0cmFuc2Zvcm09InRyYW5zbGF0ZSgzMTA0LDM0OTIpIj48dXNlIHhsaW5rOmhyZWY9IiNy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3JlY3QtMCIvPjwvZz4KPGcgdHJhbnNmb3JtPSJ0cmFuc2xhdGUoMTA2NywzNTg5KSI+PHVzZSB4bGluazpocmVmPSIjdC0wIi8+PC9nPgo8ZyB0cmFuc2Zvcm09InRyYW5zbGF0ZSgxNDU1LDM1ODkpIj48dXNlIHhsaW5rOmhyZWY9IiNuX3JiLTAiLz48L2c+CjxnIHRyYW5zZm9ybT0idHJhbnNsYXRlKDE1NTIsMzU4OSkiPjx1c2UgeGxpbms6aHJlZj0iI2ItMCIvPjwvZz4KPGcgdHJhbnNmb3JtPSJ0cmFuc2xhdGUoMTg0MywzNTg5KSI+PHVzZSB4bGluazpocmVmPSIjci0wIi8+PC9nPgo8ZyB0cmFuc2Zvcm09InRyYW5zbGF0ZSgxOTQwLDM1ODkpIj48dXNlIHhsaW5rOmhyZWY9IiNsLTAiLz48L2c+CjxnIHRyYW5zZm9ybT0idHJhbnNsYXRlKDIwMzcsMzU4OSkiPjx1c2UgeGxpbms6aHJlZj0iI25fcmItMCIvPjwvZz4KPGcgdHJhbnNmb3JtPSJ0cmFuc2xhdGUoMjEzNCwzNTg5KSI+PHVzZSB4bGluazpocmVmPSIjcmItMCIvPjwvZz4KPGcgdHJhbnNmb3JtPSJ0cmFuc2xhdGUoMjIzMSwzNTg5KSI+PHVzZSB4bGluazpocmVmPSIjcmVjdC0wIi8+PC9nPgo8ZyB0cmFuc2Zvcm09InRyYW5zbGF0ZSgyMzI4LDM1ODkpIj48dXNlIHhsaW5rOmhyZWY9IiNyZWN0LTAiLz48L2c+CjxnIHRyYW5zZm9ybT0idHJhbnNsYXRlKDI1MjIsMzU4OSkiPjx1c2UgeGxpbms6aHJlZj0iI3JlY3QtMCIvPjwvZz4KPGcgdHJhbnNmb3JtPSJ0cmFuc2xhdGUoMjcxNiwzNTg5KSI+PHVzZSB4bGluazpocmVmPSIjcmVjdC0wIi8+PC9nPgo8ZyB0cmFuc2Zvcm09InRyYW5zbGF0ZSgyOTEwLDM1ODkpIj48dXNlIHhsaW5rOmhyZWY9IiN0LTAiLz48L2c+CjxnIHRyYW5zZm9ybT0idHJhbnNsYXRlKDMyMDEsMzU4OSkiPjx1c2UgeGxpbms6aHJlZj0iI3QtMCIvPjwvZz4KPGcgdHJhbnNmb3JtPSJ0cmFuc2xhdGUoMzQ5MiwzNTg5KSI+PHVzZSB4bGluazpocmVmPSIjcmVjdC0wIi8+PC9nPgo8ZyB0cmFuc2Zvcm09InRyYW5zbGF0ZSgzODgwLDM1ODkpIj48dXNlIHhsaW5rOmhyZWY9IiNyZWN0LTAiLz48L2c+CjxnIHRyYW5zZm9ybT0idHJhbnNsYXRlKDc3NiwzNjg2KSI+PHVzZSB4bGluazpocmVmPSIjci0wIi8+PC9nPgo8ZyB0cmFuc2Zvcm09InRyYW5zbGF0ZSg4NzMsMzY4NikiPjx1c2UgeGxpbms6aHJlZj0iI2xiLTAiLz48L2c+CjxnIHRyYW5zZm9ybT0idHJhbnNsYXRlKDEzNTgsMzY4NikiPjx1c2UgeGxpbms6aHJlZj0iI3ItMCIvPjwvZz4KPGcgdHJhbnNmb3JtPSJ0cmFuc2xhdGUoMTQ1NSwzNjg2KSI+PHVzZSB4bGluazpocmVmPSIjcmVjdC0wIi8+PC9nPgo8ZyB0cmFuc2Zvcm09InRyYW5zbGF0ZSgxNTUyLDM2ODYpIj48dXNlIHhsaW5rOmhyZWY9IiNyZWN0LTAiLz48L2c+CjxnIHRyYW5zZm9ybT0idHJhbnNsYXRlKDE2NDksMzY4NikiPjx1c2UgeGxpbms6aHJlZj0iI2wtMCIvPjwvZz4KPGcgdHJhbnNmb3JtPSJ0cmFuc2xhdGUoMTk0MCwzNjg2KSI+PHVzZSB4bGluazpocmVmPSIjbl9yYi0wIi8+PC9nPgo8ZyB0cmFuc2Zvcm09InRyYW5zbGF0ZSgyMDM3LDM2ODYpIj48dXNlIHhsaW5rOmhyZWY9IiNyYi0wIi8+PC9nPgo8ZyB0cmFuc2Zvcm09InRyYW5zbGF0ZSgyMTM0LDM2ODYpIj48dXNlIHhsaW5rOmhyZWY9IiNyZWN0LTAiLz48L2c+CjxnIHRyYW5zZm9ybT0idHJhbnNsYXRlKDIzMjgsMzY4NikiPjx1c2UgeGxpbms6aHJlZj0iI3JlY3QtMCIvPjwvZz4KPGcgdHJhbnNmb3JtPSJ0cmFuc2xhdGUoMjQyNSwzNjg2KSI+PHVzZSB4bGluazpocmVmPSIjcmVjdC0wIi8+PC9nPgo8ZyB0cmFuc2Zvcm09InRyYW5zbGF0ZSgyNTIyLDM2ODYpIj48dXNlIHhsaW5rOmhyZWY9IiNsdC0wIi8+PC9nPgo8ZyB0cmFuc2Zvcm09InRyYW5zbGF0ZSgyNzE2LDM2ODYpIj48dXNlIHhsaW5rOmhyZWY9IiNyZWN0LTAiLz48L2c+CjxnIHRyYW5zZm9ybT0idHJhbnNsYXRlKDMwMDcsMzY4NikiPjx1c2UgeGxpbms6aHJlZj0iI25fcmItMCIvPjwvZz4KPGcgdHJhbnNmb3JtPSJ0cmFuc2xhdGUoMzEwNCwzNjg2KSI+PHVzZSB4bGluazpocmVmPSIjYi0wIi8+PC9nPgo8ZyB0cmFuc2Zvcm09InRyYW5zbGF0ZSgzMzk1LDM2ODYpIj48dXNlIHhsaW5rOmhyZWY9IiNyYi0wIi8+PC9nPgo8ZyB0cmFuc2Zvcm09InRyYW5zbGF0ZSgzNDkyLDM2ODYpIj48dXNlIHhsaW5rOmhyZWY9IiNyZWN0LTAiLz48L2c+CjxnIHRyYW5zZm9ybT0idHJhbnNsYXRlKDM1ODksMzY4NikiPjx1c2UgeGxpbms6aHJlZj0iI3JlY3QtMCIvPjwvZz4KPGcgdHJhbnNmb3JtPSJ0cmFuc2xhdGUoMzY4NiwzNjg2KSI+PHVzZSB4bGluazpocmVmPSIjbC0wIi8+PC9nPgo8ZyB0cmFuc2Zvcm09InRyYW5zbGF0ZSgzODgwLDM2ODYpIj48dXNlIHhsaW5rOmhyZWY9IiN0LTAiLz48L2c+CjxnIHRyYW5zZm9ybT0idHJhbnNsYXRlKDg3MywzNzgzKSI+PHVzZSB4bGluazpocmVmPSIjdC0wIi8+PC9nPgo8ZyB0cmFuc2Zvcm09InRyYW5zbGF0ZSgxMDY3LDM3ODMpIj48dXNlIHhsaW5rOmhyZWY9IiNiLTAiLz48L2c+CjxnIHRyYW5zZm9ybT0idHJhbnNsYXRlKDEyNjEsMzc4MykiPjx1c2UgeGxpbms6aHJlZj0iI2VtcHR5LTAiLz48L2c+CjxnIHRyYW5zZm9ybT0idHJhbnNsYXRlKDE0NTUsMzc4MykiPjx1c2UgeGxpbms6aHJlZj0iI3JlY3QtMCIvPjwvZz4KPGcgdHJhbnNmb3JtPSJ0cmFuc2xhdGUoMTc0NiwzNzgzKSI+PHVzZSB4bGluazpocmVmPSIjZW1wdHktMCIvPjwvZz4KPGcgdHJhbnNmb3JtPSJ0cmFuc2xhdGUoMTk0MCwzNzgzKSI+PHVzZSB4bGluazpocmVmPSIjcmItMCIvPjwvZz4KPGcgdHJhbnNmb3JtPSJ0cmFuc2xhdGUoMjAzNywzNzgzKSI+PHVzZSB4bGluazpocmVmPSIjcmVjdC0wIi8+PC9nPgo8ZyB0cmFuc2Zvcm09InRyYW5zbGF0ZSgyMTM0LDM3ODMpIj48dXNlIHhsaW5rOmhyZWY9IiNyZWN0LTAiLz48L2c+CjxnIHRyYW5zZm9ybT0idHJhbnNsYXRlKDIyMzEsMzc4MykiPjx1c2UgeGxpbms6aHJlZj0iI3JlY3QtMCIvPjwvZz4KPGcgdHJhbnNmb3JtPSJ0cmFuc2xhdGUoMjMyOCwzNzgzKSI+PHVzZSB4bGluazpocmVmPSIjbHQtMCIvPjwvZz4KPGcgdHJhbnNmb3JtPSJ0cmFuc2xhdGUoMjcxNiwzNzgzKSI+PHVzZSB4bGluazpocmVmPSIjcmVjdC0wIi8+PC9nPgo8ZyB0cmFuc2Zvcm09InRyYW5zbGF0ZSgyODEzLDM3ODMpIj48dXNlIHhsaW5rOmhyZWY9IiNsYi0wIi8+PC9nPgo8ZyB0cmFuc2Zvcm09InRyYW5zbGF0ZSgzMDA3LDM3ODMpIj48dXNlIHhsaW5rOmhyZWY9IiNyYi0wIi8+PC9nPgo8ZyB0cmFuc2Zvcm09InRyYW5zbGF0ZSgzMTA0LDM3ODMpIj48dXNlIHhsaW5rOmhyZWY9IiNyZWN0LTAiLz48L2c+CjxnIHRyYW5zZm9ybT0idHJhbnNsYXRlKDMzOTUsMzc4MykiPjx1c2UgeGxpbms6aHJlZj0iI3JlY3QtMCIvPjwvZz4KPGcgdHJhbnNmb3JtPSJ0cmFuc2xhdGUoMzc4MywzNzgzKSI+PHVzZSB4bGluazpocmVmPSIjYi0wIi8+PC9nPgo8ZyB0cmFuc2Zvcm09InRyYW5zbGF0ZSgxMDY3LDM4ODApIj48dXNlIHhsaW5rOmhyZWY9IiNydC0wIi8+PC9nPgo8ZyB0cmFuc2Zvcm09InRyYW5zbGF0ZSgxMTY0LDM4ODApIj48dXNlIHhsaW5rOmhyZWY9IiNsLTAiLz48L2c+CjxnIHRyYW5zZm9ybT0idHJhbnNsYXRlKDEzNTgsMzg4MCkiPjx1c2UgeGxpbms6aHJlZj0iI3ItMCIvPjwvZz4KPGcgdHJhbnNmb3JtPSJ0cmFuc2xhdGUoMTQ1NSwzODgwKSI+PHVzZSB4bGluazpocmVmPSIjbHQtMCIvPjwvZz4KPGcgdHJhbnNmb3JtPSJ0cmFuc2xhdGUoMTk0MCwzODgwKSI+PHVzZSB4bGluazpocmVmPSIjdC0wIi8+PC9nPgo8ZyB0cmFuc2Zvcm09InRyYW5zbGF0ZSgyMTM0LDM4ODApIj48dXNlIHhsaW5rOmhyZWY9IiNydC0wIi8+PC9nPgo8ZyB0cmFuc2Zvcm09InRyYW5zbGF0ZSgyMjMxLDM4ODApIj48dXNlIHhsaW5rOmhyZWY9IiNsdC0wIi8+PC9nPgo8ZyB0cmFuc2Zvcm09InRyYW5zbGF0ZSgyNzE2LDM4ODApIj48dXNlIHhsaW5rOmhyZWY9IiNydC0wIi8+PC9nPgo8ZyB0cmFuc2Zvcm09InRyYW5zbGF0ZSgyODEzLDM4ODApIj48dXNlIHhsaW5rOmhyZWY9IiNsdC0wIi8+PC9nPgo8ZyB0cmFuc2Zvcm09InRyYW5zbGF0ZSgzMDA3LDM4ODApIj48dXNlIHhsaW5rOmhyZWY9IiNydC0wIi8+PC9nPgo8ZyB0cmFuc2Zvcm09InRyYW5zbGF0ZSgzMTA0LDM4ODApIj48dXNlIHhsaW5rOmhyZWY9IiNsdC0wIi8+PC9nPgo8ZyB0cmFuc2Zvcm09InRyYW5zbGF0ZSgzMzk1LDM4ODApIj48dXNlIHhsaW5rOmhyZWY9IiNydC0wIi8+PC9nPgo8ZyB0cmFuc2Zvcm09InRyYW5zbGF0ZSgzNDkyLDM4ODApIj48dXNlIHhsaW5rOmhyZWY9IiNsLTAiLz48L2c+CjxnIHRyYW5zZm9ybT0idHJhbnNsYXRlKDM3ODMsMzg4MCkiPjx1c2UgeGxpbms6aHJlZj0iI3J0LTAiLz48L2c+CjxnIHRyYW5zZm9ybT0idHJhbnNsYXRlKDM4ODAsMzg4MCkiPjx1c2UgeGxpbms6aHJlZj0iI2wtMCIvPjwvZz4KPHVzZSBmaWxsLXJ1bGU9ImV2ZW5vZGQiIHRyYW5zZm9ybT0idHJhbnNsYXRlKDAsMCkiIHhsaW5rOmhyZWY9IiNwb2ludC0wIi8+Cjx1c2UgZmlsbC1ydWxlPSJldmVub2RkIiB0cmFuc2Zvcm09InRyYW5zbGF0ZSgzMjY0LDApIiB4bGluazpocmVmPSIjcG9pbnQtMCIvPgo8dXNlIGZpbGwtcnVsZT0iZXZlbm9kZCIgdHJhbnNmb3JtPSJ0cmFuc2xhdGUoMCwzMjY0KSIgeGxpbms6aHJlZj0iI3BvaW50LTAiLz4KICAgIDwvZz4KICA8L3N2Zz4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22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 smtClean="0">
                  <a:solidFill>
                    <a:prstClr val="white"/>
                  </a:solidFill>
                  <a:latin typeface="Calibri"/>
                </a:rPr>
                <a:t>18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gerb.png" descr="ger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141941"/>
            <a:ext cx="764012" cy="7630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5" y="5395704"/>
            <a:ext cx="891481" cy="89148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91" y="5395704"/>
            <a:ext cx="891481" cy="8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74" y="196050"/>
            <a:ext cx="11078951" cy="9286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Основные параметры исполнения бюджета </a:t>
            </a:r>
            <a:b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 «Город Гатчина» </a:t>
            </a:r>
            <a:r>
              <a:rPr lang="ru-RU" sz="2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2024 </a:t>
            </a: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80650"/>
              </p:ext>
            </p:extLst>
          </p:nvPr>
        </p:nvGraphicFramePr>
        <p:xfrm>
          <a:off x="731634" y="1292633"/>
          <a:ext cx="10793404" cy="518457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982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1194">
                  <a:extLst>
                    <a:ext uri="{9D8B030D-6E8A-4147-A177-3AD203B41FA5}">
                      <a16:colId xmlns:a16="http://schemas.microsoft.com/office/drawing/2014/main" val="1706532783"/>
                    </a:ext>
                  </a:extLst>
                </a:gridCol>
                <a:gridCol w="1491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08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за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за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к году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Темп роста 2024/2023;     %, (млн.руб.)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9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2000" b="1" i="0" u="none" strike="noStrike" kern="12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1 623,7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2 248,2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2 237,6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99,5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137,8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+613,9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7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Собственные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8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налоговые, неналоговые)</a:t>
                      </a:r>
                      <a:endParaRPr lang="en-US" sz="1800" b="0" i="0" u="none" strike="noStrike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(39,2</a:t>
                      </a:r>
                      <a:r>
                        <a:rPr lang="en-US" sz="18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8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770,5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837,2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876,6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104,7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113,8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06,1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4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(60,8%)</a:t>
                      </a:r>
                      <a:endParaRPr lang="ru-RU" sz="18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853,2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1 411,0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1 361,0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96,4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159,5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2000" b="0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+507,8</a:t>
                      </a:r>
                      <a:endParaRPr lang="ru-RU" sz="2000" b="0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6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2000" b="1" i="0" u="none" strike="noStrike" kern="120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610,8</a:t>
                      </a: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2 313,7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2 249,1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97,2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139,6</a:t>
                      </a:r>
                      <a:endParaRPr lang="en-US" sz="2000" b="1" i="0" u="none" strike="noStrike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20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638,3</a:t>
                      </a:r>
                      <a:endParaRPr lang="ru-RU" sz="2000" b="1" i="0" u="none" strike="noStrike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828168"/>
                  </a:ext>
                </a:extLst>
              </a:tr>
              <a:tr h="657847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Дефицит /Профицит</a:t>
                      </a:r>
                      <a:endParaRPr lang="ru-RU" sz="18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+12,9</a:t>
                      </a:r>
                      <a:endParaRPr lang="ru-RU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-65,5</a:t>
                      </a:r>
                      <a:endParaRPr lang="ru-RU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-11,5</a:t>
                      </a:r>
                      <a:endParaRPr lang="ru-RU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10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>
                  <a:solidFill>
                    <a:prstClr val="white"/>
                  </a:solidFill>
                  <a:latin typeface="Calibri"/>
                </a:rPr>
                <a:t>2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erb.png" descr="ger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376" y="84925"/>
            <a:ext cx="899783" cy="8986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96625" y="786190"/>
            <a:ext cx="1278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млн. руб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352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6887"/>
              </p:ext>
            </p:extLst>
          </p:nvPr>
        </p:nvGraphicFramePr>
        <p:xfrm>
          <a:off x="698662" y="844953"/>
          <a:ext cx="10975393" cy="58964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529">
                  <a:extLst>
                    <a:ext uri="{9D8B030D-6E8A-4147-A177-3AD203B41FA5}">
                      <a16:colId xmlns:a16="http://schemas.microsoft.com/office/drawing/2014/main" val="1118434009"/>
                    </a:ext>
                  </a:extLst>
                </a:gridCol>
              </a:tblGrid>
              <a:tr h="685985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20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за 2023 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 2024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за 2024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к 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Темп роста 2024/2023(%)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9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Налоговые и неналоговые доходы </a:t>
                      </a:r>
                      <a:endParaRPr lang="ru-RU" sz="15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770,5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837,2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876,6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104,7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Налоговые доходы, в т. ч. </a:t>
                      </a:r>
                      <a:endParaRPr lang="ru-RU" sz="15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607,5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673,7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711,2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105,6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463,3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555,0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589,2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127,2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39,9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146,1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Неналоговые доходы </a:t>
                      </a:r>
                      <a:endParaRPr lang="ru-RU" sz="15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163,0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163,5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Аренда земельных участков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52,2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109,4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89,2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Доходы от продажи земельных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участков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93,2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Доходы от продажи  имущества</a:t>
                      </a:r>
                      <a:endParaRPr lang="ru-RU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42,2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213,1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83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Безв</a:t>
                      </a:r>
                      <a:r>
                        <a:rPr lang="ru-RU" sz="15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озмездные поступления </a:t>
                      </a:r>
                      <a:endParaRPr lang="ru-RU" sz="15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853,2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1 411,0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1 361,0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159,5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41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Дотация на выравнивание  бюджетной обеспеченности</a:t>
                      </a:r>
                      <a:endParaRPr lang="ru-RU" sz="1400" b="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10800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2D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0868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Дотация на премирование победителей Всероссийского конкурса «Лучшая муниципальная</a:t>
                      </a:r>
                      <a:r>
                        <a:rPr lang="ru-RU" sz="1400" b="0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практика»</a:t>
                      </a:r>
                      <a:endParaRPr lang="ru-RU" sz="1400" b="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408826"/>
                  </a:ext>
                </a:extLst>
              </a:tr>
              <a:tr h="347788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Субсидии из</a:t>
                      </a:r>
                      <a:r>
                        <a:rPr lang="ru-RU" sz="1400" b="0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бюджета ЛО</a:t>
                      </a:r>
                      <a:endParaRPr lang="ru-RU" sz="1400" b="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314,2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513,6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464,6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90,5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147,9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788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Субсидии из бюджета ГМР</a:t>
                      </a:r>
                      <a:endParaRPr lang="ru-RU" sz="1400" b="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349,1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469,6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469,1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134,4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47788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Межбюджетные трансферты из ГМР</a:t>
                      </a:r>
                      <a:endParaRPr lang="ru-RU" sz="1400" b="0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72,6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304,4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304,4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419,3</a:t>
                      </a:r>
                      <a:endParaRPr lang="ru-RU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341509"/>
                  </a:ext>
                </a:extLst>
              </a:tr>
              <a:tr h="365178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5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A38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1 623,7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A38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2 248,2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A38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2 237,6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A38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A38FB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137,8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A38F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0795" y="0"/>
            <a:ext cx="110069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Доходы бюджета 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МО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«Город Гатчина»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2024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470071" y="523220"/>
            <a:ext cx="1357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млн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руб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18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gerb.png" descr="ger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324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97218" y="1263230"/>
            <a:ext cx="2373955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Дотации </a:t>
            </a:r>
            <a:endParaRPr lang="ru-RU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123,5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руб.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415480" y="2137935"/>
            <a:ext cx="2484" cy="403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169937" y="2566047"/>
            <a:ext cx="2439281" cy="12753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Дотация на выравнивание </a:t>
            </a:r>
            <a:r>
              <a:rPr lang="ru-RU" sz="1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103,5млн.руб.</a:t>
            </a:r>
            <a:r>
              <a:rPr lang="ru-RU" sz="14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т.ч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</a:t>
            </a:r>
            <a:r>
              <a:rPr lang="ru-RU" sz="1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областного бюджета 51,2м.р.;</a:t>
            </a:r>
            <a:endParaRPr lang="ru-RU" sz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бюджета ГМР </a:t>
            </a:r>
            <a:r>
              <a:rPr lang="ru-RU" sz="1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52,3м.р.</a:t>
            </a:r>
            <a:endParaRPr lang="ru-RU" sz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93403" y="4229774"/>
            <a:ext cx="2594099" cy="14314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Дотация на премирование победителей Всероссийского конкурса «Лучшая муниципальная практика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20,0 </a:t>
            </a:r>
            <a:r>
              <a:rPr lang="ru-RU" sz="1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6599" y="32549"/>
            <a:ext cx="110069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Безвозмездные поступления в бюджет МО «Город Гатчина» </a:t>
            </a:r>
          </a:p>
          <a:p>
            <a:pPr lvl="0" algn="ctr">
              <a:defRPr/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2024 год – </a:t>
            </a:r>
            <a:r>
              <a:rPr lang="ru-RU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1 361,0 млн. руб. </a:t>
            </a:r>
          </a:p>
        </p:txBody>
      </p:sp>
      <p:grpSp>
        <p:nvGrpSpPr>
          <p:cNvPr id="17" name="组合 151"/>
          <p:cNvGrpSpPr/>
          <p:nvPr/>
        </p:nvGrpSpPr>
        <p:grpSpPr>
          <a:xfrm>
            <a:off x="8572289" y="399712"/>
            <a:ext cx="3732517" cy="6282566"/>
            <a:chOff x="655912" y="2105133"/>
            <a:chExt cx="2607791" cy="4874909"/>
          </a:xfrm>
        </p:grpSpPr>
        <p:sp>
          <p:nvSpPr>
            <p:cNvPr id="18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9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0" name="矩形 154"/>
            <p:cNvSpPr/>
            <p:nvPr/>
          </p:nvSpPr>
          <p:spPr>
            <a:xfrm>
              <a:off x="1037203" y="2560945"/>
              <a:ext cx="1894121" cy="44190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22" name="矩形 155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sp>
        <p:nvSpPr>
          <p:cNvPr id="27" name="TextBox 26"/>
          <p:cNvSpPr txBox="1"/>
          <p:nvPr/>
        </p:nvSpPr>
        <p:spPr bwMode="auto">
          <a:xfrm>
            <a:off x="9073187" y="2379454"/>
            <a:ext cx="2682644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191,8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на проведение мероприятий 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праздничного календаря в </a:t>
            </a:r>
            <a:r>
              <a:rPr lang="ru-RU" sz="115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т.ч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млн.руб.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благоустройство 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общественной территории в </a:t>
            </a:r>
            <a:r>
              <a:rPr lang="ru-RU" sz="1150" dirty="0" err="1">
                <a:latin typeface="Cambria" panose="02040503050406030204" pitchFamily="18" charset="0"/>
                <a:ea typeface="Cambria" panose="02040503050406030204" pitchFamily="18" charset="0"/>
              </a:rPr>
              <a:t>мкр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. "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Мариенбург«;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178,1 млн.руб.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реставрация </a:t>
            </a:r>
            <a:r>
              <a:rPr lang="ru-RU" sz="1150" dirty="0">
                <a:latin typeface="Cambria" panose="02040503050406030204" pitchFamily="18" charset="0"/>
                <a:ea typeface="Cambria" panose="02040503050406030204" pitchFamily="18" charset="0"/>
              </a:rPr>
              <a:t>объекта "Ансамбль госпитального 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городка«;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4,1 млн.руб. </a:t>
            </a:r>
            <a:r>
              <a:rPr lang="ru-RU" sz="115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конкурсы, фестивали; </a:t>
            </a:r>
            <a:endParaRPr lang="ru-RU" sz="115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48,5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природоохранные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мероприятия;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63,0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повышения оплаты труда работников муниципальных учреждений культуры в соответствии с Указом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Президента;</a:t>
            </a: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проведение мероприятий: военно-патриотического направления; для граждан пожилого возраста; на укрепление межнационального и межконфессионального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согласия; 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endParaRPr lang="ru-RU" sz="115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8" name="组合 160"/>
          <p:cNvGrpSpPr/>
          <p:nvPr/>
        </p:nvGrpSpPr>
        <p:grpSpPr>
          <a:xfrm>
            <a:off x="2733644" y="427898"/>
            <a:ext cx="3833082" cy="6254380"/>
            <a:chOff x="655912" y="2105133"/>
            <a:chExt cx="2607791" cy="4850971"/>
          </a:xfrm>
        </p:grpSpPr>
        <p:sp>
          <p:nvSpPr>
            <p:cNvPr id="29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0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1" name="矩形 163"/>
            <p:cNvSpPr/>
            <p:nvPr/>
          </p:nvSpPr>
          <p:spPr>
            <a:xfrm>
              <a:off x="1037203" y="2560945"/>
              <a:ext cx="1894121" cy="43951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2" name="矩形 164"/>
            <p:cNvSpPr/>
            <p:nvPr/>
          </p:nvSpPr>
          <p:spPr>
            <a:xfrm>
              <a:off x="1037203" y="2560945"/>
              <a:ext cx="1894121" cy="559858"/>
            </a:xfrm>
            <a:prstGeom prst="rect">
              <a:avLst/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grpSp>
        <p:nvGrpSpPr>
          <p:cNvPr id="38" name="组合 211"/>
          <p:cNvGrpSpPr/>
          <p:nvPr/>
        </p:nvGrpSpPr>
        <p:grpSpPr>
          <a:xfrm>
            <a:off x="5751669" y="395705"/>
            <a:ext cx="3551188" cy="6254379"/>
            <a:chOff x="655912" y="2105133"/>
            <a:chExt cx="2607791" cy="4794411"/>
          </a:xfrm>
        </p:grpSpPr>
        <p:sp>
          <p:nvSpPr>
            <p:cNvPr id="40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  <a:gd name="connsiteX0" fmla="*/ 174418 w 2267687"/>
                <a:gd name="connsiteY0" fmla="*/ 303531 h 303531"/>
                <a:gd name="connsiteX1" fmla="*/ 0 w 2267687"/>
                <a:gd name="connsiteY1" fmla="*/ 0 h 303531"/>
                <a:gd name="connsiteX2" fmla="*/ 2267687 w 2267687"/>
                <a:gd name="connsiteY2" fmla="*/ 290831 h 303531"/>
                <a:gd name="connsiteX3" fmla="*/ 174418 w 2267687"/>
                <a:gd name="connsiteY3" fmla="*/ 303531 h 303531"/>
                <a:gd name="connsiteX0" fmla="*/ 172657 w 2265926"/>
                <a:gd name="connsiteY0" fmla="*/ 316231 h 316231"/>
                <a:gd name="connsiteX1" fmla="*/ 0 w 2265926"/>
                <a:gd name="connsiteY1" fmla="*/ 0 h 316231"/>
                <a:gd name="connsiteX2" fmla="*/ 2265926 w 2265926"/>
                <a:gd name="connsiteY2" fmla="*/ 303531 h 316231"/>
                <a:gd name="connsiteX3" fmla="*/ 172657 w 2265926"/>
                <a:gd name="connsiteY3" fmla="*/ 316231 h 3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7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8" name="矩形 214"/>
            <p:cNvSpPr/>
            <p:nvPr/>
          </p:nvSpPr>
          <p:spPr>
            <a:xfrm>
              <a:off x="1037203" y="2560945"/>
              <a:ext cx="1982905" cy="43385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9" name="矩形 215"/>
            <p:cNvSpPr/>
            <p:nvPr/>
          </p:nvSpPr>
          <p:spPr>
            <a:xfrm>
              <a:off x="1037202" y="2560945"/>
              <a:ext cx="1982906" cy="582162"/>
            </a:xfrm>
            <a:prstGeom prst="rect">
              <a:avLst/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grpSp>
        <p:nvGrpSpPr>
          <p:cNvPr id="53" name="组合 220"/>
          <p:cNvGrpSpPr/>
          <p:nvPr/>
        </p:nvGrpSpPr>
        <p:grpSpPr>
          <a:xfrm>
            <a:off x="9356005" y="1819088"/>
            <a:ext cx="2437889" cy="523633"/>
            <a:chOff x="1232023" y="5736312"/>
            <a:chExt cx="2335591" cy="445116"/>
          </a:xfrm>
        </p:grpSpPr>
        <p:sp>
          <p:nvSpPr>
            <p:cNvPr id="54" name="圆角矩形 221"/>
            <p:cNvSpPr/>
            <p:nvPr/>
          </p:nvSpPr>
          <p:spPr>
            <a:xfrm>
              <a:off x="1232023" y="5736312"/>
              <a:ext cx="2244948" cy="44511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D492C"/>
                </a:gs>
                <a:gs pos="100000">
                  <a:srgbClr val="DE163D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文本框 268"/>
            <p:cNvSpPr txBox="1"/>
            <p:nvPr/>
          </p:nvSpPr>
          <p:spPr>
            <a:xfrm>
              <a:off x="1262857" y="5816925"/>
              <a:ext cx="2304757" cy="313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304,4 млн. руб.</a:t>
              </a:r>
            </a:p>
          </p:txBody>
        </p:sp>
      </p:grpSp>
      <p:grpSp>
        <p:nvGrpSpPr>
          <p:cNvPr id="56" name="组合 223"/>
          <p:cNvGrpSpPr/>
          <p:nvPr/>
        </p:nvGrpSpPr>
        <p:grpSpPr>
          <a:xfrm>
            <a:off x="3221623" y="1831296"/>
            <a:ext cx="2929018" cy="506074"/>
            <a:chOff x="4737323" y="5736312"/>
            <a:chExt cx="2684873" cy="445116"/>
          </a:xfrm>
        </p:grpSpPr>
        <p:sp>
          <p:nvSpPr>
            <p:cNvPr id="57" name="圆角矩形 224"/>
            <p:cNvSpPr/>
            <p:nvPr/>
          </p:nvSpPr>
          <p:spPr>
            <a:xfrm>
              <a:off x="4948077" y="5736312"/>
              <a:ext cx="2244948" cy="44511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1B3C5"/>
                </a:gs>
                <a:gs pos="100000">
                  <a:srgbClr val="009F9B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8" name="文本框 268"/>
            <p:cNvSpPr txBox="1"/>
            <p:nvPr/>
          </p:nvSpPr>
          <p:spPr>
            <a:xfrm>
              <a:off x="4737323" y="5818223"/>
              <a:ext cx="2684873" cy="32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464,6 млн. руб.</a:t>
              </a:r>
              <a:endParaRPr lang="en-US" altLang="zh-C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组合 226"/>
          <p:cNvGrpSpPr/>
          <p:nvPr/>
        </p:nvGrpSpPr>
        <p:grpSpPr>
          <a:xfrm>
            <a:off x="6462065" y="1828968"/>
            <a:ext cx="2532765" cy="523633"/>
            <a:chOff x="8733742" y="5736312"/>
            <a:chExt cx="2342686" cy="445116"/>
          </a:xfrm>
        </p:grpSpPr>
        <p:sp>
          <p:nvSpPr>
            <p:cNvPr id="60" name="圆角矩形 227"/>
            <p:cNvSpPr/>
            <p:nvPr/>
          </p:nvSpPr>
          <p:spPr>
            <a:xfrm>
              <a:off x="8799493" y="5736312"/>
              <a:ext cx="2084760" cy="44511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7B64A9"/>
                </a:gs>
                <a:gs pos="100000">
                  <a:srgbClr val="473F8E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1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733742" y="5812574"/>
              <a:ext cx="2342686" cy="3139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469,1 млн. руб.</a:t>
              </a:r>
            </a:p>
          </p:txBody>
        </p:sp>
      </p:grpSp>
      <p:sp>
        <p:nvSpPr>
          <p:cNvPr id="62" name="TextBox 26"/>
          <p:cNvSpPr txBox="1"/>
          <p:nvPr/>
        </p:nvSpPr>
        <p:spPr bwMode="auto">
          <a:xfrm>
            <a:off x="3280292" y="2347629"/>
            <a:ext cx="2952114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7,7 </a:t>
            </a: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млн.руб.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строительство инженерной и транспортной инфраструктуры;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130,2 млн.руб.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 на капитальный ремонт автомобильных дорог;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10,0 </a:t>
            </a: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на благоустройство дворовых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территорий; 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</a:t>
            </a: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депутатские;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86,2 </a:t>
            </a: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на устойчивое функционирование объектов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теплоснабжения;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12,3 </a:t>
            </a: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на обеспечение жильем молодых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семей; 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74,8 млн.руб</a:t>
            </a:r>
            <a:r>
              <a:rPr lang="ru-RU" sz="11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стимулирующие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выплаты работникам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культуры;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1,1 </a:t>
            </a:r>
            <a:r>
              <a:rPr lang="ru-RU" sz="1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на молодежные общественные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организации; 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 </a:t>
            </a:r>
            <a:r>
              <a:rPr lang="ru-RU" sz="1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реализацию областного закона 3-оз;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12,2 млн.руб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. на приобретение дизель-генераторов;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88,7 млн.руб.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повышение качества городской среды;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 млн.руб. </a:t>
            </a:r>
            <a:r>
              <a:rPr lang="ru-RU" sz="11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 цифровизацию городского хозяйства</a:t>
            </a:r>
            <a:endParaRPr lang="ru-RU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26"/>
          <p:cNvSpPr txBox="1"/>
          <p:nvPr/>
        </p:nvSpPr>
        <p:spPr bwMode="auto">
          <a:xfrm>
            <a:off x="6222635" y="2367558"/>
            <a:ext cx="2791290" cy="380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431,5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субсидии на инвестиционные проекты </a:t>
            </a:r>
            <a:r>
              <a:rPr lang="ru-RU" sz="115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в.т.ч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.: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202,7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строительство и капитальный ремонт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автодорог 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тротуаров; </a:t>
            </a: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89,1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капитальный ремонт теплотрассы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110,1 млн.руб.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ремонт 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наружных сетей канализации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магистрального водопровода;</a:t>
            </a:r>
          </a:p>
          <a:p>
            <a:pPr marL="171450" indent="-171450">
              <a:buFontTx/>
              <a:buChar char="-"/>
              <a:defRPr/>
            </a:pP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14,0 млн.руб.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строительство 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участка улично-дорожной сети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между 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микрорайоном "Аэродром" и микрорайоном "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Мариенбург«;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переселение граждан из аварийного жилищного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фонда;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трудоустройство несовершеннолетних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граждан; 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Tx/>
              <a:buChar char="-"/>
              <a:defRPr/>
            </a:pPr>
            <a:r>
              <a:rPr lang="ru-RU" sz="1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34,2 </a:t>
            </a:r>
            <a:r>
              <a:rPr lang="ru-RU" sz="1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млн.руб</a:t>
            </a:r>
            <a:r>
              <a:rPr lang="ru-RU" sz="11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приобретение коммунальной спецтехники и </a:t>
            </a:r>
            <a:r>
              <a:rPr lang="ru-RU" sz="115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оборудования; </a:t>
            </a:r>
            <a:endParaRPr lang="ru-RU" sz="115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0" name="Прямая со стрелкой 69"/>
          <p:cNvCxnSpPr/>
          <p:nvPr/>
        </p:nvCxnSpPr>
        <p:spPr>
          <a:xfrm>
            <a:off x="2756108" y="2177630"/>
            <a:ext cx="25510" cy="205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525570" y="1360293"/>
            <a:ext cx="2210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МБТ из бюджета ГМР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84550" y="1335818"/>
            <a:ext cx="25312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Субсидии из бюджета ЛО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9148" y="1335819"/>
            <a:ext cx="2694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Субсидии из бюджета ГМР 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74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noProof="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6" name="gerb.png" descr="ger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8183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6296" y="0"/>
            <a:ext cx="11125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Исполнение доходной части бюджета МО «Город Гатчина»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за 2014 – 2024 гг.</a:t>
            </a:r>
          </a:p>
        </p:txBody>
      </p:sp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640244"/>
              </p:ext>
            </p:extLst>
          </p:nvPr>
        </p:nvGraphicFramePr>
        <p:xfrm>
          <a:off x="335360" y="476673"/>
          <a:ext cx="143295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10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erb.png" descr="ger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548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09888"/>
              </p:ext>
            </p:extLst>
          </p:nvPr>
        </p:nvGraphicFramePr>
        <p:xfrm>
          <a:off x="543141" y="1276579"/>
          <a:ext cx="11167639" cy="52503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46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160">
                  <a:extLst>
                    <a:ext uri="{9D8B030D-6E8A-4147-A177-3AD203B41FA5}">
                      <a16:colId xmlns:a16="http://schemas.microsoft.com/office/drawing/2014/main" val="739541090"/>
                    </a:ext>
                  </a:extLst>
                </a:gridCol>
                <a:gridCol w="1312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4160">
                  <a:extLst>
                    <a:ext uri="{9D8B030D-6E8A-4147-A177-3AD203B41FA5}">
                      <a16:colId xmlns:a16="http://schemas.microsoft.com/office/drawing/2014/main" val="1024932868"/>
                    </a:ext>
                  </a:extLst>
                </a:gridCol>
                <a:gridCol w="1049310">
                  <a:extLst>
                    <a:ext uri="{9D8B030D-6E8A-4147-A177-3AD203B41FA5}">
                      <a16:colId xmlns:a16="http://schemas.microsoft.com/office/drawing/2014/main" val="1039128072"/>
                    </a:ext>
                  </a:extLst>
                </a:gridCol>
              </a:tblGrid>
              <a:tr h="594647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за 2023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на 2024 год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Исполнено</a:t>
                      </a:r>
                      <a:r>
                        <a:rPr lang="en-US" sz="1400" b="1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u="none" strike="noStrike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за</a:t>
                      </a:r>
                      <a:r>
                        <a:rPr lang="ru-RU" sz="1400" b="1" u="none" strike="noStrike" baseline="0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2024 год</a:t>
                      </a:r>
                      <a:endParaRPr lang="ru-RU" sz="1400" b="1" i="0" u="none" strike="noStrike" dirty="0" smtClean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Удельный вес %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52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Строительство, реконструкция и ремонт автомобильных дорог местного значения, благоустройство территории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748,4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1 020,0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968,6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43,1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037680"/>
                  </a:ext>
                </a:extLst>
              </a:tr>
              <a:tr h="303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Развитие сферы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культуры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278,3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343,5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343,5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Развитие физической культуры, спорта и молодежной политики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200,7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102,4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Формирование комфортной городской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среды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333,6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333,6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2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Обеспечение устойчивого функционирования и развития коммунальной, инженерной инфраструктуры и повышение </a:t>
                      </a:r>
                      <a:r>
                        <a:rPr lang="ru-RU" sz="1400" b="0" i="0" u="none" strike="noStrike" dirty="0" err="1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166,9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380,1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372,9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16,6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864469"/>
                  </a:ext>
                </a:extLst>
              </a:tr>
              <a:tr h="466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Создание условий для обеспечения качественным жильем граждан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44,8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43,3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Социальная поддержка отдельных категорий граждан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Стимулирование экономической активности</a:t>
                      </a:r>
                      <a:endParaRPr lang="ru-RU" sz="1400" b="0" i="0" u="none" strike="noStrike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73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Программные расходы (94,9%)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1 528,4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2 229,6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2 169,1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73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Непрограммные расходы (5,1%)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82,4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84,1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73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1 610,8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2 313,7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2 249,1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08744" y="21177"/>
            <a:ext cx="940836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Расходы бюджета МО «Город Гатчина»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разрезе муниципальных программ за 2024 год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900360" y="1005068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млн.руб.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19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noProof="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C1D0FD1C-F474-C91A-FAB9-3808D39B7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776164"/>
              </p:ext>
            </p:extLst>
          </p:nvPr>
        </p:nvGraphicFramePr>
        <p:xfrm>
          <a:off x="119336" y="139737"/>
          <a:ext cx="3384376" cy="156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43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507090"/>
              </p:ext>
            </p:extLst>
          </p:nvPr>
        </p:nvGraphicFramePr>
        <p:xfrm>
          <a:off x="3647727" y="200351"/>
          <a:ext cx="836104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9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5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Мероприятия/ адреса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Сумма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17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емонт </a:t>
                      </a: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автомобильной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дороги</a:t>
                      </a:r>
                      <a:r>
                        <a:rPr lang="ru-RU" sz="1500" b="0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Хохлова (от ул. 7 Армии до ул. Академика Константинова)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30,5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17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емонт автомобильной </a:t>
                      </a: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дороги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Красная (от ул. Соборная до пер. Госпитальный) 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21,0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емонт </a:t>
                      </a: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автомобильной дороги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Чехова (с тротуарами) 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150,4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1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емонт </a:t>
                      </a: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автомобильной дороги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Урицкого (с тротуаром) (от ул. Радищева до ул. Карла Маркса)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55,4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5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емонт </a:t>
                      </a:r>
                      <a:r>
                        <a:rPr lang="ru-RU" sz="1500" b="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автомобильной дороги </a:t>
                      </a:r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Рошаля 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39,4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07693"/>
                  </a:ext>
                </a:extLst>
              </a:tr>
              <a:tr h="299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Ремонт автомобильной дороги ул. </a:t>
                      </a:r>
                      <a:r>
                        <a:rPr lang="ru-RU" sz="1500" b="0" kern="1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Киргетова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22,3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65508"/>
                  </a:ext>
                </a:extLst>
              </a:tr>
              <a:tr h="299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Ремонт автомобильной дороги ул. Крупской (с тротуарами) 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18,5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174968"/>
                  </a:ext>
                </a:extLst>
              </a:tr>
              <a:tr h="29955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b="0" kern="1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Ремонт Госпитального переулка</a:t>
                      </a:r>
                      <a:endParaRPr lang="ru-RU" sz="1500" b="0" kern="12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14,0</a:t>
                      </a:r>
                      <a:endParaRPr lang="ru-RU" sz="1600" b="1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061127"/>
                  </a:ext>
                </a:extLst>
              </a:tr>
            </a:tbl>
          </a:graphicData>
        </a:graphic>
      </p:graphicFrame>
      <p:pic>
        <p:nvPicPr>
          <p:cNvPr id="22" name="gerb.png" descr="ger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 descr="Инженер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90" y="1087062"/>
            <a:ext cx="677740" cy="6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376517" y="2111709"/>
            <a:ext cx="30102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КАПИТАЛЬНЫЙ РЕМОНТ</a:t>
            </a:r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8-ми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автомобильных дорог протяженностью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7,15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км.: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5360" y="1417898"/>
            <a:ext cx="24726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352,7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274644" y="4852221"/>
            <a:ext cx="2920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СТРОИТЕЛЬСТВО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улично-дорожной сети, 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тротуаров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пешеходных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дорожек: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4" descr="Дорога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94" y="4022269"/>
            <a:ext cx="724285" cy="8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74644" y="4225053"/>
            <a:ext cx="24726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25,9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05413" y="4132050"/>
            <a:ext cx="6303363" cy="83099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авансирование работ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строительству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участка улично-дорожной сети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между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микрорайоном «Аэродром» и микрорайоном «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Мариенбург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1154894" y="166722"/>
            <a:ext cx="2740991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ДОРОГИ И ТРОТУАРЫ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25743" y="4043416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14,1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4102" name="Picture 6" descr="https://sun9-3.userapi.com/s/v1/ig2/G7cBcFEZ6_vH01WyUSOG7ctVV7ihsGnvnIvTHVg9mxiPHF5GAek_C2FgEaavFqLVr323zUlz-V4QZ5cEUHNJlNz8.jpg?quality=95&amp;as=32x26,48x39,72x58,108x88,160x130,240x195,360x292,480x390,540x438,640x520,720x585,1069x868&amp;from=bu&amp;u=v3X84vuoX8G22uK0mHQ5zvwQC1zp4QC_ya5hwfkNPdE&amp;cs=807x6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64" y="4087796"/>
            <a:ext cx="1519206" cy="123355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706505" y="5071427"/>
            <a:ext cx="6303363" cy="3385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обустройство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пешеходной дорожки по </a:t>
            </a:r>
            <a:r>
              <a:rPr lang="ru-RU" sz="1600" b="1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ул.Бородина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05412" y="5518444"/>
            <a:ext cx="6303363" cy="3385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устройство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тротуара на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ул.Новопролетарская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434" y="5488251"/>
            <a:ext cx="1519206" cy="123355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4757733" y="5352815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C00000"/>
                </a:solidFill>
                <a:latin typeface="Candara" panose="020E0502030303020204" pitchFamily="34" charset="0"/>
              </a:rPr>
              <a:t>3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</a:rPr>
              <a:t>,1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739347" y="4729174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4,8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683213" y="5963520"/>
            <a:ext cx="6303363" cy="83099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строительство тротуара и ремонт опор освещения, устройство ограждения вдоль тротуара на ул. Подъездная дорога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757733" y="5965461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3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</a:rPr>
              <a:t>,2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23839" y="-32701"/>
            <a:ext cx="862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млн.руб.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96294" y="6381328"/>
            <a:ext cx="408557" cy="360040"/>
            <a:chOff x="568875" y="1935831"/>
            <a:chExt cx="2185725" cy="225779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27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dirty="0">
                  <a:solidFill>
                    <a:prstClr val="white"/>
                  </a:solidFill>
                  <a:latin typeface="Calibri"/>
                </a:rPr>
                <a:t>7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31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>
          <a:xfrm>
            <a:off x="1101414" y="177346"/>
            <a:ext cx="2880320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noProof="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ОБУСТРОЙСТВО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ДВОРОВ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gerb.png" descr="ger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962" y="116632"/>
            <a:ext cx="933334" cy="117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76432" y="6381328"/>
            <a:ext cx="408557" cy="360040"/>
            <a:chOff x="568875" y="1935831"/>
            <a:chExt cx="2185725" cy="2257792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30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noProof="0" dirty="0">
                  <a:solidFill>
                    <a:prstClr val="white"/>
                  </a:solidFill>
                  <a:latin typeface="Calibri"/>
                </a:rPr>
                <a:t>8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166397" y="1713893"/>
            <a:ext cx="3523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КОМПЛЕКСНЫЙ РЕМОНТ И  БЛАГОУСТРОЙСТО</a:t>
            </a:r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-ти 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участков </a:t>
            </a:r>
            <a:r>
              <a:rPr lang="ru-RU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дворовых территорий: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05468" y="1084838"/>
            <a:ext cx="254804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65,5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587888"/>
              </p:ext>
            </p:extLst>
          </p:nvPr>
        </p:nvGraphicFramePr>
        <p:xfrm>
          <a:off x="4593480" y="156669"/>
          <a:ext cx="6831112" cy="267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112">
                  <a:extLst>
                    <a:ext uri="{9D8B030D-6E8A-4147-A177-3AD203B41FA5}">
                      <a16:colId xmlns:a16="http://schemas.microsoft.com/office/drawing/2014/main" val="1691497112"/>
                    </a:ext>
                  </a:extLst>
                </a:gridCol>
              </a:tblGrid>
              <a:tr h="46025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Мероприятия/ адреса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007868"/>
                  </a:ext>
                </a:extLst>
              </a:tr>
              <a:tr h="353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Коли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Подрядчикова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д.11, 13, 15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986079"/>
                  </a:ext>
                </a:extLst>
              </a:tr>
              <a:tr h="2978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7-ой Армии д.6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32232"/>
                  </a:ext>
                </a:extLst>
              </a:tr>
              <a:tr h="374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Карла Маркса 59а, 59б 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07206"/>
                  </a:ext>
                </a:extLst>
              </a:tr>
              <a:tr h="368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Урицкого д.22 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917951"/>
                  </a:ext>
                </a:extLst>
              </a:tr>
              <a:tr h="368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ул. Подъездная дорога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720163"/>
                  </a:ext>
                </a:extLst>
              </a:tr>
              <a:tr h="368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В рамках комфортной городской среды: </a:t>
                      </a:r>
                      <a:r>
                        <a:rPr lang="ru-RU" sz="1800" kern="1200" baseline="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ул. Урицкого д.20А </a:t>
                      </a:r>
                      <a:endParaRPr lang="ru-RU" sz="1800" kern="12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69958"/>
                  </a:ext>
                </a:extLst>
              </a:tr>
            </a:tbl>
          </a:graphicData>
        </a:graphic>
      </p:graphicFrame>
      <p:pic>
        <p:nvPicPr>
          <p:cNvPr id="35" name="Picture 2" descr="дом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82" y="1835802"/>
            <a:ext cx="939394" cy="8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3.userapi.com/impg/NAoz3N19gWz38Cb6f8H3xfyI7acdq0R6lb-j6Q/m-VzzR0UGv4.jpg?size=800x600&amp;quality=95&amp;sign=c99ca791bd8fde8c9879447ae0dc2d3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91" y="3185815"/>
            <a:ext cx="1967085" cy="14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6.userapi.com/impg/TjQMv8qIIyH05zKCC6JGxh6-Cm4jFVZ4tqIs-Q/jPstNynyr-U.jpg?size=800x600&amp;quality=95&amp;sign=c6043172713dfeac77dc19ce93475a0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48" y="3179996"/>
            <a:ext cx="1967086" cy="14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5.userapi.com/impg/Yv6YfR-TK0L4NU-qgT2GCuVVVtXU22ZDXUiMtg/SyDgabc8hM0.jpg?size=800x600&amp;quality=95&amp;sign=4e3173131efdfd648036a35d65be6d8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05" y="3185815"/>
            <a:ext cx="1945776" cy="145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gtn-pravda.ru/static/2020/10/volodarskogo30.jpg.c12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7" y="3189308"/>
            <a:ext cx="1969622" cy="147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3E1A13F-2825-A1DD-E6A2-48DAC74FB389}"/>
              </a:ext>
            </a:extLst>
          </p:cNvPr>
          <p:cNvSpPr txBox="1"/>
          <p:nvPr/>
        </p:nvSpPr>
        <p:spPr>
          <a:xfrm>
            <a:off x="483117" y="5386677"/>
            <a:ext cx="2920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обеспечению </a:t>
            </a:r>
            <a:r>
              <a:rPr lang="ru-RU" b="1" dirty="0" smtClean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БЕЗОПАСНОСТИ </a:t>
            </a:r>
            <a:r>
              <a:rPr lang="ru-RU" dirty="0">
                <a:solidFill>
                  <a:srgbClr val="5F44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дорожного движения </a:t>
            </a:r>
            <a:endParaRPr lang="ru-RU" dirty="0">
              <a:solidFill>
                <a:srgbClr val="5F443F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83117" y="4759509"/>
            <a:ext cx="24726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9</a:t>
            </a:r>
            <a:r>
              <a:rPr kumimoji="0" lang="ru-RU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,5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5136" name="Picture 16" descr="Скоростная камера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82" y="4994613"/>
            <a:ext cx="699747" cy="69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4936269" y="4980214"/>
            <a:ext cx="6963980" cy="3385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500" b="1" dirty="0">
                <a:latin typeface="Cambria" panose="02040503050406030204" pitchFamily="18" charset="0"/>
                <a:ea typeface="Cambria" panose="02040503050406030204" pitchFamily="18" charset="0"/>
              </a:rPr>
              <a:t>работы по нанесению дорожной разметки и устройство шумовых </a:t>
            </a: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полос</a:t>
            </a:r>
            <a:endParaRPr lang="ru-RU" sz="1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935363" y="5506007"/>
            <a:ext cx="6943706" cy="3385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- работы по обустройству светофорного объекта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921179" y="6030378"/>
            <a:ext cx="6963980" cy="33855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- поставка искусственных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неровностей и прочее</a:t>
            </a:r>
            <a:endParaRPr lang="ru-RU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836630" y="5416035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0,6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836630" y="4794860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8,3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836630" y="5985082"/>
            <a:ext cx="10123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0,6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млн.руб.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ttps://gtn-pravda.ru/static/2022/07/remont6.jpg.c990x5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852" y="3189308"/>
            <a:ext cx="2637272" cy="1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4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2018" y="105444"/>
            <a:ext cx="7347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Расходы на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мероприятия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уборке, благоустройству 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содержанию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территории города составили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534,1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576" y="1436839"/>
            <a:ext cx="1659428" cy="1158197"/>
          </a:xfrm>
          <a:prstGeom prst="rect">
            <a:avLst/>
          </a:prstGeom>
        </p:spPr>
      </p:pic>
      <p:pic>
        <p:nvPicPr>
          <p:cNvPr id="14" name="Picture 6" descr="https://cdn-icons-png.flaticon.com/512/4234/423415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0" y="5085322"/>
            <a:ext cx="1145649" cy="116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64" y="5663299"/>
            <a:ext cx="6683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21"/>
          <p:cNvSpPr>
            <a:spLocks noChangeArrowheads="1"/>
          </p:cNvSpPr>
          <p:nvPr/>
        </p:nvSpPr>
        <p:spPr bwMode="auto">
          <a:xfrm>
            <a:off x="62255" y="6265178"/>
            <a:ext cx="3800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ЧИСТЫЙ ГОРОД – ЗДОРОВЫЙ ГОРОД!</a:t>
            </a:r>
          </a:p>
        </p:txBody>
      </p:sp>
      <p:sp>
        <p:nvSpPr>
          <p:cNvPr id="18" name="Полилиния: фигура 42">
            <a:extLst>
              <a:ext uri="{FF2B5EF4-FFF2-40B4-BE49-F238E27FC236}">
                <a16:creationId xmlns:a16="http://schemas.microsoft.com/office/drawing/2014/main" id="{7A8B589C-3AA3-4FA4-A629-F32ED6F77CAD}"/>
              </a:ext>
            </a:extLst>
          </p:cNvPr>
          <p:cNvSpPr/>
          <p:nvPr/>
        </p:nvSpPr>
        <p:spPr>
          <a:xfrm>
            <a:off x="4070835" y="1070434"/>
            <a:ext cx="1631126" cy="810000"/>
          </a:xfrm>
          <a:custGeom>
            <a:avLst/>
            <a:gdLst>
              <a:gd name="connsiteX0" fmla="*/ 827703 w 1453145"/>
              <a:gd name="connsiteY0" fmla="*/ 0 h 810000"/>
              <a:gd name="connsiteX1" fmla="*/ 1048145 w 1453145"/>
              <a:gd name="connsiteY1" fmla="*/ 0 h 810000"/>
              <a:gd name="connsiteX2" fmla="*/ 1453145 w 1453145"/>
              <a:gd name="connsiteY2" fmla="*/ 405000 h 810000"/>
              <a:gd name="connsiteX3" fmla="*/ 1048145 w 1453145"/>
              <a:gd name="connsiteY3" fmla="*/ 810000 h 810000"/>
              <a:gd name="connsiteX4" fmla="*/ 0 w 1453145"/>
              <a:gd name="connsiteY4" fmla="*/ 810000 h 810000"/>
              <a:gd name="connsiteX5" fmla="*/ 38521 w 1453145"/>
              <a:gd name="connsiteY5" fmla="*/ 746592 h 810000"/>
              <a:gd name="connsiteX6" fmla="*/ 719189 w 1453145"/>
              <a:gd name="connsiteY6" fmla="*/ 65924 h 810000"/>
              <a:gd name="connsiteX7" fmla="*/ 827703 w 1453145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3145" h="810000">
                <a:moveTo>
                  <a:pt x="827703" y="0"/>
                </a:moveTo>
                <a:lnTo>
                  <a:pt x="1048145" y="0"/>
                </a:lnTo>
                <a:cubicBezTo>
                  <a:pt x="1271820" y="0"/>
                  <a:pt x="1453145" y="181325"/>
                  <a:pt x="1453145" y="405000"/>
                </a:cubicBezTo>
                <a:cubicBezTo>
                  <a:pt x="1453145" y="628675"/>
                  <a:pt x="1271820" y="810000"/>
                  <a:pt x="1048145" y="810000"/>
                </a:cubicBezTo>
                <a:lnTo>
                  <a:pt x="0" y="810000"/>
                </a:lnTo>
                <a:lnTo>
                  <a:pt x="38521" y="746592"/>
                </a:lnTo>
                <a:cubicBezTo>
                  <a:pt x="219666" y="478462"/>
                  <a:pt x="451059" y="247069"/>
                  <a:pt x="719189" y="65924"/>
                </a:cubicBezTo>
                <a:lnTo>
                  <a:pt x="827703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олилиния: фигура 41">
            <a:extLst>
              <a:ext uri="{FF2B5EF4-FFF2-40B4-BE49-F238E27FC236}">
                <a16:creationId xmlns:a16="http://schemas.microsoft.com/office/drawing/2014/main" id="{F15FCDC1-9ED5-480F-B327-7A79797B012E}"/>
              </a:ext>
            </a:extLst>
          </p:cNvPr>
          <p:cNvSpPr/>
          <p:nvPr/>
        </p:nvSpPr>
        <p:spPr>
          <a:xfrm>
            <a:off x="7048584" y="1070434"/>
            <a:ext cx="1524653" cy="810000"/>
          </a:xfrm>
          <a:custGeom>
            <a:avLst/>
            <a:gdLst>
              <a:gd name="connsiteX0" fmla="*/ 405000 w 1453146"/>
              <a:gd name="connsiteY0" fmla="*/ 0 h 810000"/>
              <a:gd name="connsiteX1" fmla="*/ 625442 w 1453146"/>
              <a:gd name="connsiteY1" fmla="*/ 0 h 810000"/>
              <a:gd name="connsiteX2" fmla="*/ 733956 w 1453146"/>
              <a:gd name="connsiteY2" fmla="*/ 65924 h 810000"/>
              <a:gd name="connsiteX3" fmla="*/ 1414624 w 1453146"/>
              <a:gd name="connsiteY3" fmla="*/ 746592 h 810000"/>
              <a:gd name="connsiteX4" fmla="*/ 1453146 w 1453146"/>
              <a:gd name="connsiteY4" fmla="*/ 810000 h 810000"/>
              <a:gd name="connsiteX5" fmla="*/ 405000 w 1453146"/>
              <a:gd name="connsiteY5" fmla="*/ 810000 h 810000"/>
              <a:gd name="connsiteX6" fmla="*/ 0 w 1453146"/>
              <a:gd name="connsiteY6" fmla="*/ 405000 h 810000"/>
              <a:gd name="connsiteX7" fmla="*/ 405000 w 1453146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3146" h="810000">
                <a:moveTo>
                  <a:pt x="405000" y="0"/>
                </a:moveTo>
                <a:lnTo>
                  <a:pt x="625442" y="0"/>
                </a:lnTo>
                <a:lnTo>
                  <a:pt x="733956" y="65924"/>
                </a:lnTo>
                <a:cubicBezTo>
                  <a:pt x="1002086" y="247069"/>
                  <a:pt x="1233479" y="478462"/>
                  <a:pt x="1414624" y="746592"/>
                </a:cubicBezTo>
                <a:lnTo>
                  <a:pt x="1453146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олилиния: фигура 40">
            <a:extLst>
              <a:ext uri="{FF2B5EF4-FFF2-40B4-BE49-F238E27FC236}">
                <a16:creationId xmlns:a16="http://schemas.microsoft.com/office/drawing/2014/main" id="{792A1828-CD59-4918-B873-0C87513B2450}"/>
              </a:ext>
            </a:extLst>
          </p:cNvPr>
          <p:cNvSpPr/>
          <p:nvPr/>
        </p:nvSpPr>
        <p:spPr>
          <a:xfrm>
            <a:off x="3793712" y="1957929"/>
            <a:ext cx="1441308" cy="810000"/>
          </a:xfrm>
          <a:custGeom>
            <a:avLst/>
            <a:gdLst>
              <a:gd name="connsiteX0" fmla="*/ 301181 w 1334466"/>
              <a:gd name="connsiteY0" fmla="*/ 0 h 810000"/>
              <a:gd name="connsiteX1" fmla="*/ 929466 w 1334466"/>
              <a:gd name="connsiteY1" fmla="*/ 0 h 810000"/>
              <a:gd name="connsiteX2" fmla="*/ 1334466 w 1334466"/>
              <a:gd name="connsiteY2" fmla="*/ 405000 h 810000"/>
              <a:gd name="connsiteX3" fmla="*/ 929466 w 1334466"/>
              <a:gd name="connsiteY3" fmla="*/ 810000 h 810000"/>
              <a:gd name="connsiteX4" fmla="*/ 0 w 1334466"/>
              <a:gd name="connsiteY4" fmla="*/ 810000 h 810000"/>
              <a:gd name="connsiteX5" fmla="*/ 7603 w 1334466"/>
              <a:gd name="connsiteY5" fmla="*/ 760185 h 810000"/>
              <a:gd name="connsiteX6" fmla="*/ 260556 w 1334466"/>
              <a:gd name="connsiteY6" fmla="*/ 66871 h 810000"/>
              <a:gd name="connsiteX7" fmla="*/ 301181 w 1334466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4466" h="810000">
                <a:moveTo>
                  <a:pt x="301181" y="0"/>
                </a:moveTo>
                <a:lnTo>
                  <a:pt x="929466" y="0"/>
                </a:lnTo>
                <a:cubicBezTo>
                  <a:pt x="1153141" y="0"/>
                  <a:pt x="1334466" y="181325"/>
                  <a:pt x="1334466" y="405000"/>
                </a:cubicBezTo>
                <a:cubicBezTo>
                  <a:pt x="1334466" y="628675"/>
                  <a:pt x="1153141" y="810000"/>
                  <a:pt x="929466" y="810000"/>
                </a:cubicBezTo>
                <a:lnTo>
                  <a:pt x="0" y="810000"/>
                </a:lnTo>
                <a:lnTo>
                  <a:pt x="7603" y="760185"/>
                </a:lnTo>
                <a:cubicBezTo>
                  <a:pt x="57956" y="514116"/>
                  <a:pt x="144174" y="281111"/>
                  <a:pt x="260556" y="66871"/>
                </a:cubicBezTo>
                <a:lnTo>
                  <a:pt x="301181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олилиния: фигура 39">
            <a:extLst>
              <a:ext uri="{FF2B5EF4-FFF2-40B4-BE49-F238E27FC236}">
                <a16:creationId xmlns:a16="http://schemas.microsoft.com/office/drawing/2014/main" id="{3EC05210-B351-42CA-93A0-ADADB19F964D}"/>
              </a:ext>
            </a:extLst>
          </p:cNvPr>
          <p:cNvSpPr/>
          <p:nvPr/>
        </p:nvSpPr>
        <p:spPr>
          <a:xfrm>
            <a:off x="7538220" y="1957929"/>
            <a:ext cx="1394083" cy="810000"/>
          </a:xfrm>
          <a:custGeom>
            <a:avLst/>
            <a:gdLst>
              <a:gd name="connsiteX0" fmla="*/ 405000 w 1312096"/>
              <a:gd name="connsiteY0" fmla="*/ 0 h 810000"/>
              <a:gd name="connsiteX1" fmla="*/ 1010915 w 1312096"/>
              <a:gd name="connsiteY1" fmla="*/ 0 h 810000"/>
              <a:gd name="connsiteX2" fmla="*/ 1051540 w 1312096"/>
              <a:gd name="connsiteY2" fmla="*/ 66871 h 810000"/>
              <a:gd name="connsiteX3" fmla="*/ 1304493 w 1312096"/>
              <a:gd name="connsiteY3" fmla="*/ 760185 h 810000"/>
              <a:gd name="connsiteX4" fmla="*/ 1312096 w 1312096"/>
              <a:gd name="connsiteY4" fmla="*/ 810000 h 810000"/>
              <a:gd name="connsiteX5" fmla="*/ 405000 w 1312096"/>
              <a:gd name="connsiteY5" fmla="*/ 810000 h 810000"/>
              <a:gd name="connsiteX6" fmla="*/ 0 w 1312096"/>
              <a:gd name="connsiteY6" fmla="*/ 405000 h 810000"/>
              <a:gd name="connsiteX7" fmla="*/ 405000 w 1312096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2096" h="810000">
                <a:moveTo>
                  <a:pt x="405000" y="0"/>
                </a:moveTo>
                <a:lnTo>
                  <a:pt x="1010915" y="0"/>
                </a:lnTo>
                <a:lnTo>
                  <a:pt x="1051540" y="66871"/>
                </a:lnTo>
                <a:cubicBezTo>
                  <a:pt x="1167922" y="281111"/>
                  <a:pt x="1254140" y="514116"/>
                  <a:pt x="1304493" y="760185"/>
                </a:cubicBezTo>
                <a:lnTo>
                  <a:pt x="1312096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олилиния: фигура 38">
            <a:extLst>
              <a:ext uri="{FF2B5EF4-FFF2-40B4-BE49-F238E27FC236}">
                <a16:creationId xmlns:a16="http://schemas.microsoft.com/office/drawing/2014/main" id="{48C324DD-2070-4E77-A09E-93543E114F36}"/>
              </a:ext>
            </a:extLst>
          </p:cNvPr>
          <p:cNvSpPr/>
          <p:nvPr/>
        </p:nvSpPr>
        <p:spPr>
          <a:xfrm>
            <a:off x="3490084" y="2844631"/>
            <a:ext cx="1289375" cy="810000"/>
          </a:xfrm>
          <a:custGeom>
            <a:avLst/>
            <a:gdLst>
              <a:gd name="connsiteX0" fmla="*/ 31888 w 922500"/>
              <a:gd name="connsiteY0" fmla="*/ 0 h 810000"/>
              <a:gd name="connsiteX1" fmla="*/ 517500 w 922500"/>
              <a:gd name="connsiteY1" fmla="*/ 0 h 810000"/>
              <a:gd name="connsiteX2" fmla="*/ 922500 w 922500"/>
              <a:gd name="connsiteY2" fmla="*/ 405000 h 810000"/>
              <a:gd name="connsiteX3" fmla="*/ 517500 w 922500"/>
              <a:gd name="connsiteY3" fmla="*/ 810000 h 810000"/>
              <a:gd name="connsiteX4" fmla="*/ 39107 w 922500"/>
              <a:gd name="connsiteY4" fmla="*/ 810000 h 810000"/>
              <a:gd name="connsiteX5" fmla="*/ 13010 w 922500"/>
              <a:gd name="connsiteY5" fmla="*/ 639006 h 810000"/>
              <a:gd name="connsiteX6" fmla="*/ 0 w 922500"/>
              <a:gd name="connsiteY6" fmla="*/ 381351 h 810000"/>
              <a:gd name="connsiteX7" fmla="*/ 13010 w 922500"/>
              <a:gd name="connsiteY7" fmla="*/ 123696 h 810000"/>
              <a:gd name="connsiteX8" fmla="*/ 31888 w 922500"/>
              <a:gd name="connsiteY8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500" h="810000">
                <a:moveTo>
                  <a:pt x="31888" y="0"/>
                </a:moveTo>
                <a:lnTo>
                  <a:pt x="517500" y="0"/>
                </a:lnTo>
                <a:cubicBezTo>
                  <a:pt x="741175" y="0"/>
                  <a:pt x="922500" y="181325"/>
                  <a:pt x="922500" y="405000"/>
                </a:cubicBezTo>
                <a:cubicBezTo>
                  <a:pt x="922500" y="628675"/>
                  <a:pt x="741175" y="810000"/>
                  <a:pt x="517500" y="810000"/>
                </a:cubicBezTo>
                <a:lnTo>
                  <a:pt x="39107" y="810000"/>
                </a:lnTo>
                <a:lnTo>
                  <a:pt x="13010" y="639006"/>
                </a:lnTo>
                <a:cubicBezTo>
                  <a:pt x="4407" y="554291"/>
                  <a:pt x="0" y="468336"/>
                  <a:pt x="0" y="381351"/>
                </a:cubicBezTo>
                <a:cubicBezTo>
                  <a:pt x="0" y="294366"/>
                  <a:pt x="4407" y="208410"/>
                  <a:pt x="13010" y="123696"/>
                </a:cubicBezTo>
                <a:lnTo>
                  <a:pt x="318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олилиния: фигура 37">
            <a:extLst>
              <a:ext uri="{FF2B5EF4-FFF2-40B4-BE49-F238E27FC236}">
                <a16:creationId xmlns:a16="http://schemas.microsoft.com/office/drawing/2014/main" id="{90B863F5-A153-47D3-9437-334ABFFC1E0A}"/>
              </a:ext>
            </a:extLst>
          </p:cNvPr>
          <p:cNvSpPr/>
          <p:nvPr/>
        </p:nvSpPr>
        <p:spPr>
          <a:xfrm>
            <a:off x="7972316" y="2844631"/>
            <a:ext cx="1046985" cy="810000"/>
          </a:xfrm>
          <a:custGeom>
            <a:avLst/>
            <a:gdLst>
              <a:gd name="connsiteX0" fmla="*/ 405000 w 922500"/>
              <a:gd name="connsiteY0" fmla="*/ 0 h 810000"/>
              <a:gd name="connsiteX1" fmla="*/ 890612 w 922500"/>
              <a:gd name="connsiteY1" fmla="*/ 0 h 810000"/>
              <a:gd name="connsiteX2" fmla="*/ 909490 w 922500"/>
              <a:gd name="connsiteY2" fmla="*/ 123696 h 810000"/>
              <a:gd name="connsiteX3" fmla="*/ 922500 w 922500"/>
              <a:gd name="connsiteY3" fmla="*/ 381351 h 810000"/>
              <a:gd name="connsiteX4" fmla="*/ 909490 w 922500"/>
              <a:gd name="connsiteY4" fmla="*/ 639006 h 810000"/>
              <a:gd name="connsiteX5" fmla="*/ 883393 w 922500"/>
              <a:gd name="connsiteY5" fmla="*/ 810000 h 810000"/>
              <a:gd name="connsiteX6" fmla="*/ 405000 w 922500"/>
              <a:gd name="connsiteY6" fmla="*/ 810000 h 810000"/>
              <a:gd name="connsiteX7" fmla="*/ 0 w 922500"/>
              <a:gd name="connsiteY7" fmla="*/ 405000 h 810000"/>
              <a:gd name="connsiteX8" fmla="*/ 405000 w 922500"/>
              <a:gd name="connsiteY8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500" h="810000">
                <a:moveTo>
                  <a:pt x="405000" y="0"/>
                </a:moveTo>
                <a:lnTo>
                  <a:pt x="890612" y="0"/>
                </a:lnTo>
                <a:lnTo>
                  <a:pt x="909490" y="123696"/>
                </a:lnTo>
                <a:cubicBezTo>
                  <a:pt x="918093" y="208410"/>
                  <a:pt x="922500" y="294366"/>
                  <a:pt x="922500" y="381351"/>
                </a:cubicBezTo>
                <a:cubicBezTo>
                  <a:pt x="922500" y="468336"/>
                  <a:pt x="918093" y="554291"/>
                  <a:pt x="909490" y="639006"/>
                </a:cubicBezTo>
                <a:lnTo>
                  <a:pt x="883393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олилиния: фигура 36">
            <a:extLst>
              <a:ext uri="{FF2B5EF4-FFF2-40B4-BE49-F238E27FC236}">
                <a16:creationId xmlns:a16="http://schemas.microsoft.com/office/drawing/2014/main" id="{AE79E730-83DE-4035-BA1D-2144948F6B51}"/>
              </a:ext>
            </a:extLst>
          </p:cNvPr>
          <p:cNvSpPr/>
          <p:nvPr/>
        </p:nvSpPr>
        <p:spPr>
          <a:xfrm>
            <a:off x="7538240" y="3731333"/>
            <a:ext cx="1307908" cy="810000"/>
          </a:xfrm>
          <a:custGeom>
            <a:avLst/>
            <a:gdLst>
              <a:gd name="connsiteX0" fmla="*/ 405000 w 1304877"/>
              <a:gd name="connsiteY0" fmla="*/ 0 h 810000"/>
              <a:gd name="connsiteX1" fmla="*/ 1304877 w 1304877"/>
              <a:gd name="connsiteY1" fmla="*/ 0 h 810000"/>
              <a:gd name="connsiteX2" fmla="*/ 1304493 w 1304877"/>
              <a:gd name="connsiteY2" fmla="*/ 2517 h 810000"/>
              <a:gd name="connsiteX3" fmla="*/ 1051540 w 1304877"/>
              <a:gd name="connsiteY3" fmla="*/ 695831 h 810000"/>
              <a:gd name="connsiteX4" fmla="*/ 982181 w 1304877"/>
              <a:gd name="connsiteY4" fmla="*/ 810000 h 810000"/>
              <a:gd name="connsiteX5" fmla="*/ 405000 w 1304877"/>
              <a:gd name="connsiteY5" fmla="*/ 810000 h 810000"/>
              <a:gd name="connsiteX6" fmla="*/ 0 w 1304877"/>
              <a:gd name="connsiteY6" fmla="*/ 405000 h 810000"/>
              <a:gd name="connsiteX7" fmla="*/ 405000 w 1304877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4877" h="810000">
                <a:moveTo>
                  <a:pt x="405000" y="0"/>
                </a:moveTo>
                <a:lnTo>
                  <a:pt x="1304877" y="0"/>
                </a:lnTo>
                <a:lnTo>
                  <a:pt x="1304493" y="2517"/>
                </a:lnTo>
                <a:cubicBezTo>
                  <a:pt x="1254140" y="248586"/>
                  <a:pt x="1167922" y="481590"/>
                  <a:pt x="1051540" y="695831"/>
                </a:cubicBezTo>
                <a:lnTo>
                  <a:pt x="982181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олилиния: фигура 35">
            <a:extLst>
              <a:ext uri="{FF2B5EF4-FFF2-40B4-BE49-F238E27FC236}">
                <a16:creationId xmlns:a16="http://schemas.microsoft.com/office/drawing/2014/main" id="{D5CD020B-AE20-48EA-A983-F34B0BA1B5B9}"/>
              </a:ext>
            </a:extLst>
          </p:cNvPr>
          <p:cNvSpPr/>
          <p:nvPr/>
        </p:nvSpPr>
        <p:spPr>
          <a:xfrm>
            <a:off x="3904921" y="3732919"/>
            <a:ext cx="1335790" cy="810000"/>
          </a:xfrm>
          <a:custGeom>
            <a:avLst/>
            <a:gdLst>
              <a:gd name="connsiteX0" fmla="*/ 0 w 1332695"/>
              <a:gd name="connsiteY0" fmla="*/ 0 h 810000"/>
              <a:gd name="connsiteX1" fmla="*/ 927695 w 1332695"/>
              <a:gd name="connsiteY1" fmla="*/ 0 h 810000"/>
              <a:gd name="connsiteX2" fmla="*/ 1332695 w 1332695"/>
              <a:gd name="connsiteY2" fmla="*/ 405000 h 810000"/>
              <a:gd name="connsiteX3" fmla="*/ 927695 w 1332695"/>
              <a:gd name="connsiteY3" fmla="*/ 810000 h 810000"/>
              <a:gd name="connsiteX4" fmla="*/ 323418 w 1332695"/>
              <a:gd name="connsiteY4" fmla="*/ 810000 h 810000"/>
              <a:gd name="connsiteX5" fmla="*/ 253095 w 1332695"/>
              <a:gd name="connsiteY5" fmla="*/ 694245 h 810000"/>
              <a:gd name="connsiteX6" fmla="*/ 142 w 1332695"/>
              <a:gd name="connsiteY6" fmla="*/ 931 h 810000"/>
              <a:gd name="connsiteX7" fmla="*/ 0 w 1332695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2695" h="810000">
                <a:moveTo>
                  <a:pt x="0" y="0"/>
                </a:moveTo>
                <a:lnTo>
                  <a:pt x="927695" y="0"/>
                </a:lnTo>
                <a:cubicBezTo>
                  <a:pt x="1151370" y="0"/>
                  <a:pt x="1332695" y="181325"/>
                  <a:pt x="1332695" y="405000"/>
                </a:cubicBezTo>
                <a:cubicBezTo>
                  <a:pt x="1332695" y="628675"/>
                  <a:pt x="1151370" y="810000"/>
                  <a:pt x="927695" y="810000"/>
                </a:cubicBezTo>
                <a:lnTo>
                  <a:pt x="323418" y="810000"/>
                </a:lnTo>
                <a:lnTo>
                  <a:pt x="253095" y="694245"/>
                </a:lnTo>
                <a:cubicBezTo>
                  <a:pt x="136713" y="480004"/>
                  <a:pt x="50495" y="247000"/>
                  <a:pt x="142" y="93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олилиния: фигура 34">
            <a:extLst>
              <a:ext uri="{FF2B5EF4-FFF2-40B4-BE49-F238E27FC236}">
                <a16:creationId xmlns:a16="http://schemas.microsoft.com/office/drawing/2014/main" id="{49D5F229-1751-4505-9A4E-D1A13C1A86C4}"/>
              </a:ext>
            </a:extLst>
          </p:cNvPr>
          <p:cNvSpPr/>
          <p:nvPr/>
        </p:nvSpPr>
        <p:spPr>
          <a:xfrm>
            <a:off x="4275688" y="4621207"/>
            <a:ext cx="1426271" cy="810000"/>
          </a:xfrm>
          <a:custGeom>
            <a:avLst/>
            <a:gdLst>
              <a:gd name="connsiteX0" fmla="*/ 0 w 1422966"/>
              <a:gd name="connsiteY0" fmla="*/ 0 h 810000"/>
              <a:gd name="connsiteX1" fmla="*/ 1017966 w 1422966"/>
              <a:gd name="connsiteY1" fmla="*/ 0 h 810000"/>
              <a:gd name="connsiteX2" fmla="*/ 1422966 w 1422966"/>
              <a:gd name="connsiteY2" fmla="*/ 405000 h 810000"/>
              <a:gd name="connsiteX3" fmla="*/ 1017966 w 1422966"/>
              <a:gd name="connsiteY3" fmla="*/ 810000 h 810000"/>
              <a:gd name="connsiteX4" fmla="*/ 879294 w 1422966"/>
              <a:gd name="connsiteY4" fmla="*/ 810000 h 810000"/>
              <a:gd name="connsiteX5" fmla="*/ 689010 w 1422966"/>
              <a:gd name="connsiteY5" fmla="*/ 694399 h 810000"/>
              <a:gd name="connsiteX6" fmla="*/ 8342 w 1422966"/>
              <a:gd name="connsiteY6" fmla="*/ 13731 h 810000"/>
              <a:gd name="connsiteX7" fmla="*/ 0 w 1422966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2966" h="810000">
                <a:moveTo>
                  <a:pt x="0" y="0"/>
                </a:moveTo>
                <a:lnTo>
                  <a:pt x="1017966" y="0"/>
                </a:lnTo>
                <a:cubicBezTo>
                  <a:pt x="1241641" y="0"/>
                  <a:pt x="1422966" y="181325"/>
                  <a:pt x="1422966" y="405000"/>
                </a:cubicBezTo>
                <a:cubicBezTo>
                  <a:pt x="1422966" y="628675"/>
                  <a:pt x="1241641" y="810000"/>
                  <a:pt x="1017966" y="810000"/>
                </a:cubicBezTo>
                <a:lnTo>
                  <a:pt x="879294" y="810000"/>
                </a:lnTo>
                <a:lnTo>
                  <a:pt x="689010" y="694399"/>
                </a:lnTo>
                <a:cubicBezTo>
                  <a:pt x="420880" y="513254"/>
                  <a:pt x="189487" y="281861"/>
                  <a:pt x="8342" y="1373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олилиния: фигура 33">
            <a:extLst>
              <a:ext uri="{FF2B5EF4-FFF2-40B4-BE49-F238E27FC236}">
                <a16:creationId xmlns:a16="http://schemas.microsoft.com/office/drawing/2014/main" id="{225C18A8-D35C-4136-9D48-1D8B7154A28A}"/>
              </a:ext>
            </a:extLst>
          </p:cNvPr>
          <p:cNvSpPr/>
          <p:nvPr/>
        </p:nvSpPr>
        <p:spPr>
          <a:xfrm>
            <a:off x="7048662" y="4626748"/>
            <a:ext cx="1422897" cy="810000"/>
          </a:xfrm>
          <a:custGeom>
            <a:avLst/>
            <a:gdLst>
              <a:gd name="connsiteX0" fmla="*/ 405000 w 1419600"/>
              <a:gd name="connsiteY0" fmla="*/ 0 h 810000"/>
              <a:gd name="connsiteX1" fmla="*/ 1419600 w 1419600"/>
              <a:gd name="connsiteY1" fmla="*/ 0 h 810000"/>
              <a:gd name="connsiteX2" fmla="*/ 1414624 w 1419600"/>
              <a:gd name="connsiteY2" fmla="*/ 8190 h 810000"/>
              <a:gd name="connsiteX3" fmla="*/ 733956 w 1419600"/>
              <a:gd name="connsiteY3" fmla="*/ 688858 h 810000"/>
              <a:gd name="connsiteX4" fmla="*/ 534551 w 1419600"/>
              <a:gd name="connsiteY4" fmla="*/ 810000 h 810000"/>
              <a:gd name="connsiteX5" fmla="*/ 405000 w 1419600"/>
              <a:gd name="connsiteY5" fmla="*/ 810000 h 810000"/>
              <a:gd name="connsiteX6" fmla="*/ 0 w 1419600"/>
              <a:gd name="connsiteY6" fmla="*/ 405000 h 810000"/>
              <a:gd name="connsiteX7" fmla="*/ 405000 w 1419600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600" h="810000">
                <a:moveTo>
                  <a:pt x="405000" y="0"/>
                </a:moveTo>
                <a:lnTo>
                  <a:pt x="1419600" y="0"/>
                </a:lnTo>
                <a:lnTo>
                  <a:pt x="1414624" y="8190"/>
                </a:lnTo>
                <a:cubicBezTo>
                  <a:pt x="1233479" y="276320"/>
                  <a:pt x="1002086" y="507713"/>
                  <a:pt x="733956" y="688858"/>
                </a:cubicBezTo>
                <a:lnTo>
                  <a:pt x="534551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: фигура 31">
            <a:extLst>
              <a:ext uri="{FF2B5EF4-FFF2-40B4-BE49-F238E27FC236}">
                <a16:creationId xmlns:a16="http://schemas.microsoft.com/office/drawing/2014/main" id="{8E6DD147-578B-40E5-865B-0D2F1B54188E}"/>
              </a:ext>
            </a:extLst>
          </p:cNvPr>
          <p:cNvSpPr/>
          <p:nvPr/>
        </p:nvSpPr>
        <p:spPr>
          <a:xfrm>
            <a:off x="1742471" y="1070434"/>
            <a:ext cx="3417888" cy="834852"/>
          </a:xfrm>
          <a:custGeom>
            <a:avLst/>
            <a:gdLst>
              <a:gd name="connsiteX0" fmla="*/ 405000 w 3064558"/>
              <a:gd name="connsiteY0" fmla="*/ 0 h 810000"/>
              <a:gd name="connsiteX1" fmla="*/ 3064558 w 3064558"/>
              <a:gd name="connsiteY1" fmla="*/ 0 h 810000"/>
              <a:gd name="connsiteX2" fmla="*/ 2956044 w 3064558"/>
              <a:gd name="connsiteY2" fmla="*/ 65924 h 810000"/>
              <a:gd name="connsiteX3" fmla="*/ 2275376 w 3064558"/>
              <a:gd name="connsiteY3" fmla="*/ 746592 h 810000"/>
              <a:gd name="connsiteX4" fmla="*/ 2236855 w 3064558"/>
              <a:gd name="connsiteY4" fmla="*/ 810000 h 810000"/>
              <a:gd name="connsiteX5" fmla="*/ 405000 w 3064558"/>
              <a:gd name="connsiteY5" fmla="*/ 810000 h 810000"/>
              <a:gd name="connsiteX6" fmla="*/ 0 w 3064558"/>
              <a:gd name="connsiteY6" fmla="*/ 405000 h 810000"/>
              <a:gd name="connsiteX7" fmla="*/ 405000 w 3064558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4558" h="810000">
                <a:moveTo>
                  <a:pt x="405000" y="0"/>
                </a:moveTo>
                <a:lnTo>
                  <a:pt x="3064558" y="0"/>
                </a:lnTo>
                <a:lnTo>
                  <a:pt x="2956044" y="65924"/>
                </a:lnTo>
                <a:cubicBezTo>
                  <a:pt x="2687914" y="247069"/>
                  <a:pt x="2456521" y="478462"/>
                  <a:pt x="2275376" y="746592"/>
                </a:cubicBezTo>
                <a:lnTo>
                  <a:pt x="2236855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олилиния: фигура 30">
            <a:extLst>
              <a:ext uri="{FF2B5EF4-FFF2-40B4-BE49-F238E27FC236}">
                <a16:creationId xmlns:a16="http://schemas.microsoft.com/office/drawing/2014/main" id="{2A4228D2-FEAE-4DBA-BFEB-1349A506ADF4}"/>
              </a:ext>
            </a:extLst>
          </p:cNvPr>
          <p:cNvSpPr/>
          <p:nvPr/>
        </p:nvSpPr>
        <p:spPr>
          <a:xfrm>
            <a:off x="7670283" y="1070434"/>
            <a:ext cx="3240492" cy="810000"/>
          </a:xfrm>
          <a:custGeom>
            <a:avLst/>
            <a:gdLst>
              <a:gd name="connsiteX0" fmla="*/ 0 w 3064558"/>
              <a:gd name="connsiteY0" fmla="*/ 0 h 810000"/>
              <a:gd name="connsiteX1" fmla="*/ 2659558 w 3064558"/>
              <a:gd name="connsiteY1" fmla="*/ 0 h 810000"/>
              <a:gd name="connsiteX2" fmla="*/ 3064558 w 3064558"/>
              <a:gd name="connsiteY2" fmla="*/ 405000 h 810000"/>
              <a:gd name="connsiteX3" fmla="*/ 2659558 w 3064558"/>
              <a:gd name="connsiteY3" fmla="*/ 810000 h 810000"/>
              <a:gd name="connsiteX4" fmla="*/ 827704 w 3064558"/>
              <a:gd name="connsiteY4" fmla="*/ 810000 h 810000"/>
              <a:gd name="connsiteX5" fmla="*/ 789182 w 3064558"/>
              <a:gd name="connsiteY5" fmla="*/ 746592 h 810000"/>
              <a:gd name="connsiteX6" fmla="*/ 108514 w 3064558"/>
              <a:gd name="connsiteY6" fmla="*/ 65924 h 810000"/>
              <a:gd name="connsiteX7" fmla="*/ 0 w 3064558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4558" h="810000">
                <a:moveTo>
                  <a:pt x="0" y="0"/>
                </a:moveTo>
                <a:lnTo>
                  <a:pt x="2659558" y="0"/>
                </a:lnTo>
                <a:cubicBezTo>
                  <a:pt x="2883233" y="0"/>
                  <a:pt x="3064558" y="181325"/>
                  <a:pt x="3064558" y="405000"/>
                </a:cubicBezTo>
                <a:cubicBezTo>
                  <a:pt x="3064558" y="628675"/>
                  <a:pt x="2883233" y="810000"/>
                  <a:pt x="2659558" y="810000"/>
                </a:cubicBezTo>
                <a:lnTo>
                  <a:pt x="827704" y="810000"/>
                </a:lnTo>
                <a:lnTo>
                  <a:pt x="789182" y="746592"/>
                </a:lnTo>
                <a:cubicBezTo>
                  <a:pt x="608037" y="478462"/>
                  <a:pt x="376644" y="247069"/>
                  <a:pt x="108514" y="6592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FC0FC4BB-C632-4B5F-B527-297584F8F151}"/>
              </a:ext>
            </a:extLst>
          </p:cNvPr>
          <p:cNvSpPr/>
          <p:nvPr/>
        </p:nvSpPr>
        <p:spPr>
          <a:xfrm>
            <a:off x="839418" y="1957929"/>
            <a:ext cx="3354058" cy="810000"/>
          </a:xfrm>
          <a:custGeom>
            <a:avLst/>
            <a:gdLst>
              <a:gd name="connsiteX0" fmla="*/ 405000 w 2656715"/>
              <a:gd name="connsiteY0" fmla="*/ 0 h 810000"/>
              <a:gd name="connsiteX1" fmla="*/ 2656715 w 2656715"/>
              <a:gd name="connsiteY1" fmla="*/ 0 h 810000"/>
              <a:gd name="connsiteX2" fmla="*/ 2616090 w 2656715"/>
              <a:gd name="connsiteY2" fmla="*/ 66871 h 810000"/>
              <a:gd name="connsiteX3" fmla="*/ 2363137 w 2656715"/>
              <a:gd name="connsiteY3" fmla="*/ 760185 h 810000"/>
              <a:gd name="connsiteX4" fmla="*/ 2355534 w 2656715"/>
              <a:gd name="connsiteY4" fmla="*/ 810000 h 810000"/>
              <a:gd name="connsiteX5" fmla="*/ 405000 w 2656715"/>
              <a:gd name="connsiteY5" fmla="*/ 810000 h 810000"/>
              <a:gd name="connsiteX6" fmla="*/ 0 w 2656715"/>
              <a:gd name="connsiteY6" fmla="*/ 405000 h 810000"/>
              <a:gd name="connsiteX7" fmla="*/ 405000 w 2656715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6715" h="810000">
                <a:moveTo>
                  <a:pt x="405000" y="0"/>
                </a:moveTo>
                <a:lnTo>
                  <a:pt x="2656715" y="0"/>
                </a:lnTo>
                <a:lnTo>
                  <a:pt x="2616090" y="66871"/>
                </a:lnTo>
                <a:cubicBezTo>
                  <a:pt x="2499708" y="281111"/>
                  <a:pt x="2413490" y="514116"/>
                  <a:pt x="2363137" y="760185"/>
                </a:cubicBezTo>
                <a:lnTo>
                  <a:pt x="2355534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олилиния: фигура 28">
            <a:extLst>
              <a:ext uri="{FF2B5EF4-FFF2-40B4-BE49-F238E27FC236}">
                <a16:creationId xmlns:a16="http://schemas.microsoft.com/office/drawing/2014/main" id="{223D72AE-FFD9-41CC-9D46-0443531BF32F}"/>
              </a:ext>
            </a:extLst>
          </p:cNvPr>
          <p:cNvSpPr/>
          <p:nvPr/>
        </p:nvSpPr>
        <p:spPr>
          <a:xfrm>
            <a:off x="8545962" y="1957929"/>
            <a:ext cx="3083961" cy="810000"/>
          </a:xfrm>
          <a:custGeom>
            <a:avLst/>
            <a:gdLst>
              <a:gd name="connsiteX0" fmla="*/ 0 w 2679085"/>
              <a:gd name="connsiteY0" fmla="*/ 0 h 810000"/>
              <a:gd name="connsiteX1" fmla="*/ 2274085 w 2679085"/>
              <a:gd name="connsiteY1" fmla="*/ 0 h 810000"/>
              <a:gd name="connsiteX2" fmla="*/ 2679085 w 2679085"/>
              <a:gd name="connsiteY2" fmla="*/ 405000 h 810000"/>
              <a:gd name="connsiteX3" fmla="*/ 2274085 w 2679085"/>
              <a:gd name="connsiteY3" fmla="*/ 810000 h 810000"/>
              <a:gd name="connsiteX4" fmla="*/ 301181 w 2679085"/>
              <a:gd name="connsiteY4" fmla="*/ 810000 h 810000"/>
              <a:gd name="connsiteX5" fmla="*/ 293578 w 2679085"/>
              <a:gd name="connsiteY5" fmla="*/ 760185 h 810000"/>
              <a:gd name="connsiteX6" fmla="*/ 40625 w 2679085"/>
              <a:gd name="connsiteY6" fmla="*/ 66871 h 810000"/>
              <a:gd name="connsiteX7" fmla="*/ 0 w 2679085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9085" h="810000">
                <a:moveTo>
                  <a:pt x="0" y="0"/>
                </a:moveTo>
                <a:lnTo>
                  <a:pt x="2274085" y="0"/>
                </a:lnTo>
                <a:cubicBezTo>
                  <a:pt x="2497760" y="0"/>
                  <a:pt x="2679085" y="181325"/>
                  <a:pt x="2679085" y="405000"/>
                </a:cubicBezTo>
                <a:cubicBezTo>
                  <a:pt x="2679085" y="628675"/>
                  <a:pt x="2497760" y="810000"/>
                  <a:pt x="2274085" y="810000"/>
                </a:cubicBezTo>
                <a:lnTo>
                  <a:pt x="301181" y="810000"/>
                </a:lnTo>
                <a:lnTo>
                  <a:pt x="293578" y="760185"/>
                </a:lnTo>
                <a:cubicBezTo>
                  <a:pt x="243225" y="514116"/>
                  <a:pt x="157007" y="281111"/>
                  <a:pt x="40625" y="6687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олилиния: фигура 27">
            <a:extLst>
              <a:ext uri="{FF2B5EF4-FFF2-40B4-BE49-F238E27FC236}">
                <a16:creationId xmlns:a16="http://schemas.microsoft.com/office/drawing/2014/main" id="{1C281C5E-9287-4D3A-8E86-DBC37599ABBB}"/>
              </a:ext>
            </a:extLst>
          </p:cNvPr>
          <p:cNvSpPr/>
          <p:nvPr/>
        </p:nvSpPr>
        <p:spPr>
          <a:xfrm>
            <a:off x="383408" y="2844138"/>
            <a:ext cx="3455496" cy="810000"/>
          </a:xfrm>
          <a:custGeom>
            <a:avLst/>
            <a:gdLst>
              <a:gd name="connsiteX0" fmla="*/ 405000 w 2806607"/>
              <a:gd name="connsiteY0" fmla="*/ 0 h 810000"/>
              <a:gd name="connsiteX1" fmla="*/ 2799388 w 2806607"/>
              <a:gd name="connsiteY1" fmla="*/ 0 h 810000"/>
              <a:gd name="connsiteX2" fmla="*/ 2780510 w 2806607"/>
              <a:gd name="connsiteY2" fmla="*/ 123696 h 810000"/>
              <a:gd name="connsiteX3" fmla="*/ 2767500 w 2806607"/>
              <a:gd name="connsiteY3" fmla="*/ 381351 h 810000"/>
              <a:gd name="connsiteX4" fmla="*/ 2780510 w 2806607"/>
              <a:gd name="connsiteY4" fmla="*/ 639006 h 810000"/>
              <a:gd name="connsiteX5" fmla="*/ 2806607 w 2806607"/>
              <a:gd name="connsiteY5" fmla="*/ 810000 h 810000"/>
              <a:gd name="connsiteX6" fmla="*/ 405000 w 2806607"/>
              <a:gd name="connsiteY6" fmla="*/ 810000 h 810000"/>
              <a:gd name="connsiteX7" fmla="*/ 0 w 2806607"/>
              <a:gd name="connsiteY7" fmla="*/ 405000 h 810000"/>
              <a:gd name="connsiteX8" fmla="*/ 405000 w 2806607"/>
              <a:gd name="connsiteY8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6607" h="810000">
                <a:moveTo>
                  <a:pt x="405000" y="0"/>
                </a:moveTo>
                <a:lnTo>
                  <a:pt x="2799388" y="0"/>
                </a:lnTo>
                <a:lnTo>
                  <a:pt x="2780510" y="123696"/>
                </a:lnTo>
                <a:cubicBezTo>
                  <a:pt x="2771907" y="208410"/>
                  <a:pt x="2767500" y="294366"/>
                  <a:pt x="2767500" y="381351"/>
                </a:cubicBezTo>
                <a:cubicBezTo>
                  <a:pt x="2767500" y="468336"/>
                  <a:pt x="2771907" y="554291"/>
                  <a:pt x="2780510" y="639006"/>
                </a:cubicBezTo>
                <a:lnTo>
                  <a:pt x="2806607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олилиния: фигура 26">
            <a:extLst>
              <a:ext uri="{FF2B5EF4-FFF2-40B4-BE49-F238E27FC236}">
                <a16:creationId xmlns:a16="http://schemas.microsoft.com/office/drawing/2014/main" id="{099AEBEA-68AB-49AE-A25E-F2A14718DC7A}"/>
              </a:ext>
            </a:extLst>
          </p:cNvPr>
          <p:cNvSpPr/>
          <p:nvPr/>
        </p:nvSpPr>
        <p:spPr>
          <a:xfrm>
            <a:off x="8874345" y="2844138"/>
            <a:ext cx="3189851" cy="810000"/>
          </a:xfrm>
          <a:custGeom>
            <a:avLst/>
            <a:gdLst>
              <a:gd name="connsiteX0" fmla="*/ 7219 w 2806607"/>
              <a:gd name="connsiteY0" fmla="*/ 0 h 810000"/>
              <a:gd name="connsiteX1" fmla="*/ 2401607 w 2806607"/>
              <a:gd name="connsiteY1" fmla="*/ 0 h 810000"/>
              <a:gd name="connsiteX2" fmla="*/ 2806607 w 2806607"/>
              <a:gd name="connsiteY2" fmla="*/ 405000 h 810000"/>
              <a:gd name="connsiteX3" fmla="*/ 2401607 w 2806607"/>
              <a:gd name="connsiteY3" fmla="*/ 810000 h 810000"/>
              <a:gd name="connsiteX4" fmla="*/ 0 w 2806607"/>
              <a:gd name="connsiteY4" fmla="*/ 810000 h 810000"/>
              <a:gd name="connsiteX5" fmla="*/ 26097 w 2806607"/>
              <a:gd name="connsiteY5" fmla="*/ 639006 h 810000"/>
              <a:gd name="connsiteX6" fmla="*/ 39107 w 2806607"/>
              <a:gd name="connsiteY6" fmla="*/ 381351 h 810000"/>
              <a:gd name="connsiteX7" fmla="*/ 26097 w 2806607"/>
              <a:gd name="connsiteY7" fmla="*/ 123696 h 810000"/>
              <a:gd name="connsiteX8" fmla="*/ 7219 w 2806607"/>
              <a:gd name="connsiteY8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6607" h="810000">
                <a:moveTo>
                  <a:pt x="7219" y="0"/>
                </a:moveTo>
                <a:lnTo>
                  <a:pt x="2401607" y="0"/>
                </a:lnTo>
                <a:cubicBezTo>
                  <a:pt x="2625282" y="0"/>
                  <a:pt x="2806607" y="181325"/>
                  <a:pt x="2806607" y="405000"/>
                </a:cubicBezTo>
                <a:cubicBezTo>
                  <a:pt x="2806607" y="628675"/>
                  <a:pt x="2625282" y="810000"/>
                  <a:pt x="2401607" y="810000"/>
                </a:cubicBezTo>
                <a:lnTo>
                  <a:pt x="0" y="810000"/>
                </a:lnTo>
                <a:lnTo>
                  <a:pt x="26097" y="639006"/>
                </a:lnTo>
                <a:cubicBezTo>
                  <a:pt x="34700" y="554291"/>
                  <a:pt x="39107" y="468336"/>
                  <a:pt x="39107" y="381351"/>
                </a:cubicBezTo>
                <a:cubicBezTo>
                  <a:pt x="39107" y="294366"/>
                  <a:pt x="34700" y="208410"/>
                  <a:pt x="26097" y="123696"/>
                </a:cubicBezTo>
                <a:lnTo>
                  <a:pt x="7219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олилиния: фигура 25">
            <a:extLst>
              <a:ext uri="{FF2B5EF4-FFF2-40B4-BE49-F238E27FC236}">
                <a16:creationId xmlns:a16="http://schemas.microsoft.com/office/drawing/2014/main" id="{454BFD6A-D133-4873-8B3C-32405A13104C}"/>
              </a:ext>
            </a:extLst>
          </p:cNvPr>
          <p:cNvSpPr/>
          <p:nvPr/>
        </p:nvSpPr>
        <p:spPr>
          <a:xfrm>
            <a:off x="8517163" y="3731333"/>
            <a:ext cx="3051444" cy="810000"/>
          </a:xfrm>
          <a:custGeom>
            <a:avLst/>
            <a:gdLst>
              <a:gd name="connsiteX0" fmla="*/ 322696 w 2707819"/>
              <a:gd name="connsiteY0" fmla="*/ 0 h 810000"/>
              <a:gd name="connsiteX1" fmla="*/ 2302819 w 2707819"/>
              <a:gd name="connsiteY1" fmla="*/ 0 h 810000"/>
              <a:gd name="connsiteX2" fmla="*/ 2707819 w 2707819"/>
              <a:gd name="connsiteY2" fmla="*/ 405000 h 810000"/>
              <a:gd name="connsiteX3" fmla="*/ 2302819 w 2707819"/>
              <a:gd name="connsiteY3" fmla="*/ 810000 h 810000"/>
              <a:gd name="connsiteX4" fmla="*/ 0 w 2707819"/>
              <a:gd name="connsiteY4" fmla="*/ 810000 h 810000"/>
              <a:gd name="connsiteX5" fmla="*/ 69359 w 2707819"/>
              <a:gd name="connsiteY5" fmla="*/ 695831 h 810000"/>
              <a:gd name="connsiteX6" fmla="*/ 322312 w 2707819"/>
              <a:gd name="connsiteY6" fmla="*/ 2517 h 810000"/>
              <a:gd name="connsiteX7" fmla="*/ 322696 w 2707819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7819" h="810000">
                <a:moveTo>
                  <a:pt x="322696" y="0"/>
                </a:moveTo>
                <a:lnTo>
                  <a:pt x="2302819" y="0"/>
                </a:lnTo>
                <a:cubicBezTo>
                  <a:pt x="2526494" y="0"/>
                  <a:pt x="2707819" y="181325"/>
                  <a:pt x="2707819" y="405000"/>
                </a:cubicBezTo>
                <a:cubicBezTo>
                  <a:pt x="2707819" y="628675"/>
                  <a:pt x="2526494" y="810000"/>
                  <a:pt x="2302819" y="810000"/>
                </a:cubicBezTo>
                <a:lnTo>
                  <a:pt x="0" y="810000"/>
                </a:lnTo>
                <a:lnTo>
                  <a:pt x="69359" y="695831"/>
                </a:lnTo>
                <a:cubicBezTo>
                  <a:pt x="185741" y="481590"/>
                  <a:pt x="271959" y="248586"/>
                  <a:pt x="322312" y="2517"/>
                </a:cubicBezTo>
                <a:lnTo>
                  <a:pt x="322696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олилиния: фигура 24">
            <a:extLst>
              <a:ext uri="{FF2B5EF4-FFF2-40B4-BE49-F238E27FC236}">
                <a16:creationId xmlns:a16="http://schemas.microsoft.com/office/drawing/2014/main" id="{845C86C9-5C98-49B9-9E51-A5917CE9A78D}"/>
              </a:ext>
            </a:extLst>
          </p:cNvPr>
          <p:cNvSpPr/>
          <p:nvPr/>
        </p:nvSpPr>
        <p:spPr>
          <a:xfrm>
            <a:off x="1182461" y="3731333"/>
            <a:ext cx="3081531" cy="811586"/>
          </a:xfrm>
          <a:custGeom>
            <a:avLst/>
            <a:gdLst>
              <a:gd name="connsiteX0" fmla="*/ 405000 w 2680723"/>
              <a:gd name="connsiteY0" fmla="*/ 0 h 810000"/>
              <a:gd name="connsiteX1" fmla="*/ 2357305 w 2680723"/>
              <a:gd name="connsiteY1" fmla="*/ 0 h 810000"/>
              <a:gd name="connsiteX2" fmla="*/ 2357447 w 2680723"/>
              <a:gd name="connsiteY2" fmla="*/ 931 h 810000"/>
              <a:gd name="connsiteX3" fmla="*/ 2610400 w 2680723"/>
              <a:gd name="connsiteY3" fmla="*/ 694245 h 810000"/>
              <a:gd name="connsiteX4" fmla="*/ 2680723 w 2680723"/>
              <a:gd name="connsiteY4" fmla="*/ 810000 h 810000"/>
              <a:gd name="connsiteX5" fmla="*/ 405000 w 2680723"/>
              <a:gd name="connsiteY5" fmla="*/ 810000 h 810000"/>
              <a:gd name="connsiteX6" fmla="*/ 0 w 2680723"/>
              <a:gd name="connsiteY6" fmla="*/ 405000 h 810000"/>
              <a:gd name="connsiteX7" fmla="*/ 405000 w 2680723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723" h="810000">
                <a:moveTo>
                  <a:pt x="405000" y="0"/>
                </a:moveTo>
                <a:lnTo>
                  <a:pt x="2357305" y="0"/>
                </a:lnTo>
                <a:lnTo>
                  <a:pt x="2357447" y="931"/>
                </a:lnTo>
                <a:cubicBezTo>
                  <a:pt x="2407800" y="247000"/>
                  <a:pt x="2494018" y="480004"/>
                  <a:pt x="2610400" y="694245"/>
                </a:cubicBezTo>
                <a:lnTo>
                  <a:pt x="2680723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Полилиния: фигура 23">
            <a:extLst>
              <a:ext uri="{FF2B5EF4-FFF2-40B4-BE49-F238E27FC236}">
                <a16:creationId xmlns:a16="http://schemas.microsoft.com/office/drawing/2014/main" id="{D2EA28F0-EBA7-4CD7-9B59-21FDC3373497}"/>
              </a:ext>
            </a:extLst>
          </p:cNvPr>
          <p:cNvSpPr/>
          <p:nvPr/>
        </p:nvSpPr>
        <p:spPr>
          <a:xfrm>
            <a:off x="1757765" y="4621207"/>
            <a:ext cx="3477253" cy="810000"/>
          </a:xfrm>
          <a:custGeom>
            <a:avLst/>
            <a:gdLst>
              <a:gd name="connsiteX0" fmla="*/ 405000 w 3146328"/>
              <a:gd name="connsiteY0" fmla="*/ 0 h 810000"/>
              <a:gd name="connsiteX1" fmla="*/ 2267034 w 3146328"/>
              <a:gd name="connsiteY1" fmla="*/ 0 h 810000"/>
              <a:gd name="connsiteX2" fmla="*/ 2275376 w 3146328"/>
              <a:gd name="connsiteY2" fmla="*/ 13731 h 810000"/>
              <a:gd name="connsiteX3" fmla="*/ 2956044 w 3146328"/>
              <a:gd name="connsiteY3" fmla="*/ 694399 h 810000"/>
              <a:gd name="connsiteX4" fmla="*/ 3146328 w 3146328"/>
              <a:gd name="connsiteY4" fmla="*/ 810000 h 810000"/>
              <a:gd name="connsiteX5" fmla="*/ 405000 w 3146328"/>
              <a:gd name="connsiteY5" fmla="*/ 810000 h 810000"/>
              <a:gd name="connsiteX6" fmla="*/ 0 w 3146328"/>
              <a:gd name="connsiteY6" fmla="*/ 405000 h 810000"/>
              <a:gd name="connsiteX7" fmla="*/ 405000 w 3146328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6328" h="810000">
                <a:moveTo>
                  <a:pt x="405000" y="0"/>
                </a:moveTo>
                <a:lnTo>
                  <a:pt x="2267034" y="0"/>
                </a:lnTo>
                <a:lnTo>
                  <a:pt x="2275376" y="13731"/>
                </a:lnTo>
                <a:cubicBezTo>
                  <a:pt x="2456521" y="281861"/>
                  <a:pt x="2687914" y="513254"/>
                  <a:pt x="2956044" y="694399"/>
                </a:cubicBezTo>
                <a:lnTo>
                  <a:pt x="3146328" y="810000"/>
                </a:lnTo>
                <a:lnTo>
                  <a:pt x="405000" y="810000"/>
                </a:lnTo>
                <a:cubicBezTo>
                  <a:pt x="181325" y="810000"/>
                  <a:pt x="0" y="628675"/>
                  <a:pt x="0" y="405000"/>
                </a:cubicBezTo>
                <a:cubicBezTo>
                  <a:pt x="0" y="181325"/>
                  <a:pt x="181325" y="0"/>
                  <a:pt x="405000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олилиния: фигура 22">
            <a:extLst>
              <a:ext uri="{FF2B5EF4-FFF2-40B4-BE49-F238E27FC236}">
                <a16:creationId xmlns:a16="http://schemas.microsoft.com/office/drawing/2014/main" id="{21B61015-76FE-4AFD-B413-E6348842598C}"/>
              </a:ext>
            </a:extLst>
          </p:cNvPr>
          <p:cNvSpPr/>
          <p:nvPr/>
        </p:nvSpPr>
        <p:spPr>
          <a:xfrm>
            <a:off x="7579183" y="4626748"/>
            <a:ext cx="3331592" cy="810000"/>
          </a:xfrm>
          <a:custGeom>
            <a:avLst/>
            <a:gdLst>
              <a:gd name="connsiteX0" fmla="*/ 885049 w 3155449"/>
              <a:gd name="connsiteY0" fmla="*/ 0 h 810000"/>
              <a:gd name="connsiteX1" fmla="*/ 2750449 w 3155449"/>
              <a:gd name="connsiteY1" fmla="*/ 0 h 810000"/>
              <a:gd name="connsiteX2" fmla="*/ 3155449 w 3155449"/>
              <a:gd name="connsiteY2" fmla="*/ 405000 h 810000"/>
              <a:gd name="connsiteX3" fmla="*/ 2750449 w 3155449"/>
              <a:gd name="connsiteY3" fmla="*/ 810000 h 810000"/>
              <a:gd name="connsiteX4" fmla="*/ 0 w 3155449"/>
              <a:gd name="connsiteY4" fmla="*/ 810000 h 810000"/>
              <a:gd name="connsiteX5" fmla="*/ 199405 w 3155449"/>
              <a:gd name="connsiteY5" fmla="*/ 688858 h 810000"/>
              <a:gd name="connsiteX6" fmla="*/ 880073 w 3155449"/>
              <a:gd name="connsiteY6" fmla="*/ 8190 h 810000"/>
              <a:gd name="connsiteX7" fmla="*/ 885049 w 3155449"/>
              <a:gd name="connsiteY7" fmla="*/ 0 h 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449" h="810000">
                <a:moveTo>
                  <a:pt x="885049" y="0"/>
                </a:moveTo>
                <a:lnTo>
                  <a:pt x="2750449" y="0"/>
                </a:lnTo>
                <a:cubicBezTo>
                  <a:pt x="2974124" y="0"/>
                  <a:pt x="3155449" y="181325"/>
                  <a:pt x="3155449" y="405000"/>
                </a:cubicBezTo>
                <a:cubicBezTo>
                  <a:pt x="3155449" y="628675"/>
                  <a:pt x="2974124" y="810000"/>
                  <a:pt x="2750449" y="810000"/>
                </a:cubicBezTo>
                <a:lnTo>
                  <a:pt x="0" y="810000"/>
                </a:lnTo>
                <a:lnTo>
                  <a:pt x="199405" y="688858"/>
                </a:lnTo>
                <a:cubicBezTo>
                  <a:pt x="467535" y="507713"/>
                  <a:pt x="698928" y="276320"/>
                  <a:pt x="880073" y="8190"/>
                </a:cubicBezTo>
                <a:lnTo>
                  <a:pt x="885049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8B0357-93B2-49CE-A193-648F04156F87}"/>
              </a:ext>
            </a:extLst>
          </p:cNvPr>
          <p:cNvSpPr txBox="1"/>
          <p:nvPr/>
        </p:nvSpPr>
        <p:spPr>
          <a:xfrm>
            <a:off x="4844113" y="1121491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3A37DD-10FF-46BF-A31F-D22EF97A8BBF}"/>
              </a:ext>
            </a:extLst>
          </p:cNvPr>
          <p:cNvSpPr txBox="1"/>
          <p:nvPr/>
        </p:nvSpPr>
        <p:spPr>
          <a:xfrm>
            <a:off x="4339256" y="2008193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AF80EE-961F-4837-999B-F5E6AC908462}"/>
              </a:ext>
            </a:extLst>
          </p:cNvPr>
          <p:cNvSpPr txBox="1"/>
          <p:nvPr/>
        </p:nvSpPr>
        <p:spPr>
          <a:xfrm>
            <a:off x="3964819" y="2896481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2AA3E9-E9A6-4BA8-A84A-B9CE1892A0DA}"/>
              </a:ext>
            </a:extLst>
          </p:cNvPr>
          <p:cNvSpPr txBox="1"/>
          <p:nvPr/>
        </p:nvSpPr>
        <p:spPr>
          <a:xfrm>
            <a:off x="4926580" y="4697009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6C86BF-08CE-4C70-ABC4-771C5D8F09A4}"/>
              </a:ext>
            </a:extLst>
          </p:cNvPr>
          <p:cNvSpPr txBox="1"/>
          <p:nvPr/>
        </p:nvSpPr>
        <p:spPr>
          <a:xfrm>
            <a:off x="4339256" y="3782390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6374D1-48F3-413A-BE94-73EA9A6666C5}"/>
              </a:ext>
            </a:extLst>
          </p:cNvPr>
          <p:cNvSpPr txBox="1"/>
          <p:nvPr/>
        </p:nvSpPr>
        <p:spPr>
          <a:xfrm>
            <a:off x="7272337" y="4673644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AB5825-47C6-4715-9114-3BAF66413FB9}"/>
              </a:ext>
            </a:extLst>
          </p:cNvPr>
          <p:cNvSpPr txBox="1"/>
          <p:nvPr/>
        </p:nvSpPr>
        <p:spPr>
          <a:xfrm>
            <a:off x="7777079" y="3816315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C8380F-8A10-48AE-BDFE-2D9D0C0C80C7}"/>
              </a:ext>
            </a:extLst>
          </p:cNvPr>
          <p:cNvSpPr txBox="1"/>
          <p:nvPr/>
        </p:nvSpPr>
        <p:spPr>
          <a:xfrm>
            <a:off x="7763607" y="2004233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830A00-047E-490C-B3CF-3CEE929A2E79}"/>
              </a:ext>
            </a:extLst>
          </p:cNvPr>
          <p:cNvSpPr txBox="1"/>
          <p:nvPr/>
        </p:nvSpPr>
        <p:spPr>
          <a:xfrm>
            <a:off x="7194869" y="1121491"/>
            <a:ext cx="781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333C2-B7DB-4B64-BF28-B8B11B8BEBDC}"/>
              </a:ext>
            </a:extLst>
          </p:cNvPr>
          <p:cNvSpPr txBox="1"/>
          <p:nvPr/>
        </p:nvSpPr>
        <p:spPr>
          <a:xfrm>
            <a:off x="8121535" y="2875696"/>
            <a:ext cx="62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B74CA6-19D8-47D5-9CFC-30427F4FC6D9}"/>
              </a:ext>
            </a:extLst>
          </p:cNvPr>
          <p:cNvSpPr txBox="1"/>
          <p:nvPr/>
        </p:nvSpPr>
        <p:spPr>
          <a:xfrm>
            <a:off x="2412718" y="1031751"/>
            <a:ext cx="1963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113,6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E17E58-CFD5-4597-9E50-E38594095551}"/>
              </a:ext>
            </a:extLst>
          </p:cNvPr>
          <p:cNvSpPr txBox="1"/>
          <p:nvPr/>
        </p:nvSpPr>
        <p:spPr>
          <a:xfrm>
            <a:off x="1439749" y="1270098"/>
            <a:ext cx="34845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Механизированная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уборка дорог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(225 дорог, протяженность – 124км.)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BD765-1EFF-4801-BEE6-95672AED9CFB}"/>
              </a:ext>
            </a:extLst>
          </p:cNvPr>
          <p:cNvSpPr txBox="1"/>
          <p:nvPr/>
        </p:nvSpPr>
        <p:spPr>
          <a:xfrm>
            <a:off x="2135560" y="3672040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51,8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EF2479-0AB9-49AD-B492-E8E2B497E989}"/>
              </a:ext>
            </a:extLst>
          </p:cNvPr>
          <p:cNvSpPr txBox="1"/>
          <p:nvPr/>
        </p:nvSpPr>
        <p:spPr>
          <a:xfrm>
            <a:off x="1213513" y="3866510"/>
            <a:ext cx="303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дорог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безопасность дорожного движения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(5,8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 - вывоз снега)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19BEDA-EBA2-4A1F-A967-4F04E38AD67A}"/>
              </a:ext>
            </a:extLst>
          </p:cNvPr>
          <p:cNvSpPr txBox="1"/>
          <p:nvPr/>
        </p:nvSpPr>
        <p:spPr>
          <a:xfrm>
            <a:off x="9298660" y="1905976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39,9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ECD810-D742-4934-AB4D-ABC27325C45E}"/>
              </a:ext>
            </a:extLst>
          </p:cNvPr>
          <p:cNvSpPr txBox="1"/>
          <p:nvPr/>
        </p:nvSpPr>
        <p:spPr>
          <a:xfrm>
            <a:off x="8833166" y="2075746"/>
            <a:ext cx="30010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Озеленение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территории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(посажено 350 деревьев по 45 адресам, побелка, спил и прочее)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E716E2-6859-4DEC-83A1-FB98919691D2}"/>
              </a:ext>
            </a:extLst>
          </p:cNvPr>
          <p:cNvSpPr txBox="1"/>
          <p:nvPr/>
        </p:nvSpPr>
        <p:spPr>
          <a:xfrm>
            <a:off x="2462379" y="4571269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4,8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C74116B-BF92-45D7-92DC-BD1DA78B4918}"/>
              </a:ext>
            </a:extLst>
          </p:cNvPr>
          <p:cNvSpPr txBox="1"/>
          <p:nvPr/>
        </p:nvSpPr>
        <p:spPr>
          <a:xfrm>
            <a:off x="8743064" y="2954121"/>
            <a:ext cx="32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детских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спортивных площадок, установка оборудования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(101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детск.площадка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26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спорт.площадок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A8E7F9C-EB48-47A1-AE67-99B06B0879F3}"/>
              </a:ext>
            </a:extLst>
          </p:cNvPr>
          <p:cNvSpPr txBox="1"/>
          <p:nvPr/>
        </p:nvSpPr>
        <p:spPr>
          <a:xfrm>
            <a:off x="8636755" y="1126389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  <a:latin typeface="Calibri"/>
              </a:rPr>
              <a:t>56,2 млн. руб.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6EB8A6-6B2E-4F13-A47E-DB16C6C57238}"/>
              </a:ext>
            </a:extLst>
          </p:cNvPr>
          <p:cNvSpPr txBox="1"/>
          <p:nvPr/>
        </p:nvSpPr>
        <p:spPr>
          <a:xfrm>
            <a:off x="8573237" y="1393489"/>
            <a:ext cx="2519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Уличное освещение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0796CD0-B05D-4299-A2C9-31B4ACDE3179}"/>
              </a:ext>
            </a:extLst>
          </p:cNvPr>
          <p:cNvSpPr txBox="1"/>
          <p:nvPr/>
        </p:nvSpPr>
        <p:spPr>
          <a:xfrm>
            <a:off x="2139327" y="1884722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88,4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4EF4FA-DECA-49DF-977C-0810FAF9D3EF}"/>
              </a:ext>
            </a:extLst>
          </p:cNvPr>
          <p:cNvSpPr txBox="1"/>
          <p:nvPr/>
        </p:nvSpPr>
        <p:spPr>
          <a:xfrm>
            <a:off x="845972" y="2083847"/>
            <a:ext cx="3310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Уборка дворовых территорий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подъездов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5,0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млн.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.-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вывоз снега)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684A0D-95A5-4CA2-BABF-20F096916D8F}"/>
              </a:ext>
            </a:extLst>
          </p:cNvPr>
          <p:cNvSpPr txBox="1"/>
          <p:nvPr/>
        </p:nvSpPr>
        <p:spPr>
          <a:xfrm>
            <a:off x="8673375" y="4647575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1"/>
                </a:solidFill>
                <a:latin typeface="Calibri"/>
              </a:rPr>
              <a:t>24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,4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45DC36E-98FC-4501-842E-645E8209DB00}"/>
              </a:ext>
            </a:extLst>
          </p:cNvPr>
          <p:cNvSpPr txBox="1"/>
          <p:nvPr/>
        </p:nvSpPr>
        <p:spPr>
          <a:xfrm>
            <a:off x="8337709" y="4909823"/>
            <a:ext cx="2679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Прочие мероприятия по благоустройству территорий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9B196C-4948-4F4A-B708-3F5BA1926E93}"/>
              </a:ext>
            </a:extLst>
          </p:cNvPr>
          <p:cNvSpPr txBox="1"/>
          <p:nvPr/>
        </p:nvSpPr>
        <p:spPr>
          <a:xfrm>
            <a:off x="1514079" y="2794919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81,6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A93D86-2C83-4DEA-B7FE-C04577E53668}"/>
              </a:ext>
            </a:extLst>
          </p:cNvPr>
          <p:cNvSpPr txBox="1"/>
          <p:nvPr/>
        </p:nvSpPr>
        <p:spPr>
          <a:xfrm>
            <a:off x="314142" y="3028576"/>
            <a:ext cx="360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Уборка тротуаров и территорий общего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пользования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(общая протяженность 130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км.)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976638-BA04-427D-B2E2-77604C3A66C3}"/>
              </a:ext>
            </a:extLst>
          </p:cNvPr>
          <p:cNvSpPr txBox="1"/>
          <p:nvPr/>
        </p:nvSpPr>
        <p:spPr>
          <a:xfrm>
            <a:off x="9341483" y="3700979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1"/>
                </a:solidFill>
                <a:latin typeface="Calibri"/>
              </a:rPr>
              <a:t>5,6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FAF2178-14B1-4E60-BBA0-D403DB6E8AE6}"/>
              </a:ext>
            </a:extLst>
          </p:cNvPr>
          <p:cNvSpPr txBox="1"/>
          <p:nvPr/>
        </p:nvSpPr>
        <p:spPr>
          <a:xfrm>
            <a:off x="8624797" y="3905542"/>
            <a:ext cx="27507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Содержание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захоронений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(содержание кладбищ, </a:t>
            </a:r>
            <a:r>
              <a:rPr lang="ru-RU" sz="1200" dirty="0">
                <a:solidFill>
                  <a:prstClr val="black"/>
                </a:solidFill>
              </a:rPr>
              <a:t>вывоз ТКО, скашивание </a:t>
            </a:r>
            <a:r>
              <a:rPr lang="ru-RU" sz="1200" dirty="0" smtClean="0">
                <a:solidFill>
                  <a:prstClr val="black"/>
                </a:solidFill>
              </a:rPr>
              <a:t>травы)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34420F-28DD-43E5-961E-767E5DEC997B}"/>
              </a:ext>
            </a:extLst>
          </p:cNvPr>
          <p:cNvSpPr txBox="1"/>
          <p:nvPr/>
        </p:nvSpPr>
        <p:spPr>
          <a:xfrm>
            <a:off x="9536888" y="2766532"/>
            <a:ext cx="148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1"/>
                </a:solidFill>
                <a:latin typeface="Calibri"/>
              </a:rPr>
              <a:t>4,8 млн. руб.</a:t>
            </a:r>
          </a:p>
        </p:txBody>
      </p:sp>
      <p:graphicFrame>
        <p:nvGraphicFramePr>
          <p:cNvPr id="83" name="Схема 82"/>
          <p:cNvGraphicFramePr/>
          <p:nvPr>
            <p:extLst>
              <p:ext uri="{D42A27DB-BD31-4B8C-83A1-F6EECF244321}">
                <p14:modId xmlns:p14="http://schemas.microsoft.com/office/powerpoint/2010/main" val="592530790"/>
              </p:ext>
            </p:extLst>
          </p:nvPr>
        </p:nvGraphicFramePr>
        <p:xfrm>
          <a:off x="4523155" y="2045890"/>
          <a:ext cx="3376078" cy="2838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5" name="Скругленный прямоугольник 84"/>
          <p:cNvSpPr/>
          <p:nvPr/>
        </p:nvSpPr>
        <p:spPr>
          <a:xfrm>
            <a:off x="3230921" y="5657601"/>
            <a:ext cx="1156991" cy="1040488"/>
          </a:xfrm>
          <a:prstGeom prst="roundRect">
            <a:avLst>
              <a:gd name="adj" fmla="val 10000"/>
            </a:avLst>
          </a:prstGeom>
          <a:blipFill rotWithShape="1">
            <a:blip r:embed="rId12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20901"/>
              <a:satOff val="242"/>
              <a:lumOff val="-16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6" name="Скругленный прямоугольник 85"/>
          <p:cNvSpPr/>
          <p:nvPr/>
        </p:nvSpPr>
        <p:spPr>
          <a:xfrm>
            <a:off x="4633360" y="5691578"/>
            <a:ext cx="1156991" cy="1040488"/>
          </a:xfrm>
          <a:prstGeom prst="roundRect">
            <a:avLst>
              <a:gd name="adj" fmla="val 10000"/>
            </a:avLst>
          </a:prstGeom>
          <a:blipFill rotWithShape="1">
            <a:blip r:embed="rId13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6967"/>
              <a:satOff val="81"/>
              <a:lumOff val="-5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7" name="Скругленный прямоугольник 86"/>
          <p:cNvSpPr/>
          <p:nvPr/>
        </p:nvSpPr>
        <p:spPr>
          <a:xfrm>
            <a:off x="6034734" y="5657601"/>
            <a:ext cx="1172840" cy="1040488"/>
          </a:xfrm>
          <a:prstGeom prst="roundRect">
            <a:avLst>
              <a:gd name="adj" fmla="val 10000"/>
            </a:avLst>
          </a:prstGeom>
          <a:blipFill rotWithShape="1">
            <a:blip r:embed="rId14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13934"/>
              <a:satOff val="161"/>
              <a:lumOff val="-107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8" name="Скругленный прямоугольник 87"/>
          <p:cNvSpPr/>
          <p:nvPr/>
        </p:nvSpPr>
        <p:spPr>
          <a:xfrm>
            <a:off x="7451957" y="5642146"/>
            <a:ext cx="1172840" cy="1040488"/>
          </a:xfrm>
          <a:prstGeom prst="roundRect">
            <a:avLst>
              <a:gd name="adj" fmla="val 10000"/>
            </a:avLst>
          </a:prstGeom>
          <a:blipFill rotWithShape="1">
            <a:blip r:embed="rId15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9" name="Скругленный прямоугольник 88"/>
          <p:cNvSpPr/>
          <p:nvPr/>
        </p:nvSpPr>
        <p:spPr>
          <a:xfrm>
            <a:off x="8870700" y="5642146"/>
            <a:ext cx="1156991" cy="1040488"/>
          </a:xfrm>
          <a:prstGeom prst="roundRect">
            <a:avLst>
              <a:gd name="adj" fmla="val 10000"/>
            </a:avLst>
          </a:prstGeom>
          <a:blipFill rotWithShape="1">
            <a:blip r:embed="rId16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Скругленный прямоугольник 89"/>
          <p:cNvSpPr/>
          <p:nvPr/>
        </p:nvSpPr>
        <p:spPr>
          <a:xfrm>
            <a:off x="10271619" y="5657601"/>
            <a:ext cx="1172840" cy="1040488"/>
          </a:xfrm>
          <a:prstGeom prst="roundRect">
            <a:avLst>
              <a:gd name="adj" fmla="val 10000"/>
            </a:avLst>
          </a:prstGeom>
          <a:blipFill rotWithShape="1">
            <a:blip r:embed="rId17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20901"/>
              <a:satOff val="242"/>
              <a:lumOff val="-16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84741-26D1-45AD-AF64-AB2855B920B1}"/>
              </a:ext>
            </a:extLst>
          </p:cNvPr>
          <p:cNvSpPr txBox="1"/>
          <p:nvPr/>
        </p:nvSpPr>
        <p:spPr>
          <a:xfrm>
            <a:off x="1908030" y="4815426"/>
            <a:ext cx="2898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технических средств организации дорожного движения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081C4A9-3FC4-416B-A4ED-E934BB7A1A07}"/>
              </a:ext>
            </a:extLst>
          </p:cNvPr>
          <p:cNvGrpSpPr/>
          <p:nvPr/>
        </p:nvGrpSpPr>
        <p:grpSpPr>
          <a:xfrm>
            <a:off x="11629923" y="6322594"/>
            <a:ext cx="408557" cy="360040"/>
            <a:chOff x="568875" y="1935831"/>
            <a:chExt cx="2185725" cy="2257792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5656938B-8F64-4D4A-8CD2-EC8287339433}"/>
                </a:ext>
              </a:extLst>
            </p:cNvPr>
            <p:cNvGrpSpPr/>
            <p:nvPr/>
          </p:nvGrpSpPr>
          <p:grpSpPr>
            <a:xfrm>
              <a:off x="647486" y="1935831"/>
              <a:ext cx="2028514" cy="2257792"/>
              <a:chOff x="647486" y="1935831"/>
              <a:chExt cx="2028514" cy="2257792"/>
            </a:xfrm>
          </p:grpSpPr>
          <p:sp>
            <p:nvSpPr>
              <p:cNvPr id="97" name="Полилиния: фигура 6">
                <a:extLst>
                  <a:ext uri="{FF2B5EF4-FFF2-40B4-BE49-F238E27FC236}">
                    <a16:creationId xmlns:a16="http://schemas.microsoft.com/office/drawing/2014/main" id="{5A8D5A46-A55D-4E44-AD1F-1449E7A7B6FA}"/>
                  </a:ext>
                </a:extLst>
              </p:cNvPr>
              <p:cNvSpPr/>
              <p:nvPr/>
            </p:nvSpPr>
            <p:spPr>
              <a:xfrm rot="10800000">
                <a:off x="911117" y="2152141"/>
                <a:ext cx="1501247" cy="1670932"/>
              </a:xfrm>
              <a:custGeom>
                <a:avLst/>
                <a:gdLst>
                  <a:gd name="connsiteX0" fmla="*/ 1147500 w 2297028"/>
                  <a:gd name="connsiteY0" fmla="*/ 0 h 2556656"/>
                  <a:gd name="connsiteX1" fmla="*/ 2295000 w 2297028"/>
                  <a:gd name="connsiteY1" fmla="*/ 765000 h 2556656"/>
                  <a:gd name="connsiteX2" fmla="*/ 2297028 w 2297028"/>
                  <a:gd name="connsiteY2" fmla="*/ 765000 h 2556656"/>
                  <a:gd name="connsiteX3" fmla="*/ 2297028 w 2297028"/>
                  <a:gd name="connsiteY3" fmla="*/ 1710000 h 2556656"/>
                  <a:gd name="connsiteX4" fmla="*/ 2295000 w 2297028"/>
                  <a:gd name="connsiteY4" fmla="*/ 1710000 h 2556656"/>
                  <a:gd name="connsiteX5" fmla="*/ 2295000 w 2297028"/>
                  <a:gd name="connsiteY5" fmla="*/ 1996989 h 2556656"/>
                  <a:gd name="connsiteX6" fmla="*/ 1735333 w 2297028"/>
                  <a:gd name="connsiteY6" fmla="*/ 2556656 h 2556656"/>
                  <a:gd name="connsiteX7" fmla="*/ 559667 w 2297028"/>
                  <a:gd name="connsiteY7" fmla="*/ 2556656 h 2556656"/>
                  <a:gd name="connsiteX8" fmla="*/ 0 w 2297028"/>
                  <a:gd name="connsiteY8" fmla="*/ 1996989 h 2556656"/>
                  <a:gd name="connsiteX9" fmla="*/ 0 w 2297028"/>
                  <a:gd name="connsiteY9" fmla="*/ 1710000 h 2556656"/>
                  <a:gd name="connsiteX10" fmla="*/ 0 w 2297028"/>
                  <a:gd name="connsiteY10" fmla="*/ 1631323 h 2556656"/>
                  <a:gd name="connsiteX11" fmla="*/ 0 w 2297028"/>
                  <a:gd name="connsiteY11" fmla="*/ 765000 h 255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97028" h="2556656">
                    <a:moveTo>
                      <a:pt x="1147500" y="0"/>
                    </a:moveTo>
                    <a:lnTo>
                      <a:pt x="2295000" y="765000"/>
                    </a:lnTo>
                    <a:lnTo>
                      <a:pt x="2297028" y="765000"/>
                    </a:lnTo>
                    <a:lnTo>
                      <a:pt x="2297028" y="1710000"/>
                    </a:lnTo>
                    <a:lnTo>
                      <a:pt x="2295000" y="1710000"/>
                    </a:lnTo>
                    <a:lnTo>
                      <a:pt x="2295000" y="1996989"/>
                    </a:lnTo>
                    <a:cubicBezTo>
                      <a:pt x="2295000" y="2306085"/>
                      <a:pt x="2044429" y="2556656"/>
                      <a:pt x="1735333" y="2556656"/>
                    </a:cubicBezTo>
                    <a:lnTo>
                      <a:pt x="559667" y="2556656"/>
                    </a:lnTo>
                    <a:cubicBezTo>
                      <a:pt x="250571" y="2556656"/>
                      <a:pt x="0" y="2306085"/>
                      <a:pt x="0" y="1996989"/>
                    </a:cubicBezTo>
                    <a:lnTo>
                      <a:pt x="0" y="1710000"/>
                    </a:lnTo>
                    <a:lnTo>
                      <a:pt x="0" y="1631323"/>
                    </a:lnTo>
                    <a:lnTo>
                      <a:pt x="0" y="76500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Полилиния: фигура 12">
                <a:extLst>
                  <a:ext uri="{FF2B5EF4-FFF2-40B4-BE49-F238E27FC236}">
                    <a16:creationId xmlns:a16="http://schemas.microsoft.com/office/drawing/2014/main" id="{E23E0B46-5895-4E95-8007-FBA745E3933D}"/>
                  </a:ext>
                </a:extLst>
              </p:cNvPr>
              <p:cNvSpPr/>
              <p:nvPr/>
            </p:nvSpPr>
            <p:spPr>
              <a:xfrm rot="10800000">
                <a:off x="647486" y="1935831"/>
                <a:ext cx="2028514" cy="2257792"/>
              </a:xfrm>
              <a:custGeom>
                <a:avLst/>
                <a:gdLst>
                  <a:gd name="connsiteX0" fmla="*/ 1617970 w 2293451"/>
                  <a:gd name="connsiteY0" fmla="*/ 2350103 h 2552675"/>
                  <a:gd name="connsiteX1" fmla="*/ 2067410 w 2293451"/>
                  <a:gd name="connsiteY1" fmla="*/ 1900663 h 2552675"/>
                  <a:gd name="connsiteX2" fmla="*/ 2067410 w 2293451"/>
                  <a:gd name="connsiteY2" fmla="*/ 1670197 h 2552675"/>
                  <a:gd name="connsiteX3" fmla="*/ 2069039 w 2293451"/>
                  <a:gd name="connsiteY3" fmla="*/ 1670197 h 2552675"/>
                  <a:gd name="connsiteX4" fmla="*/ 2069039 w 2293451"/>
                  <a:gd name="connsiteY4" fmla="*/ 911316 h 2552675"/>
                  <a:gd name="connsiteX5" fmla="*/ 2067410 w 2293451"/>
                  <a:gd name="connsiteY5" fmla="*/ 911316 h 2552675"/>
                  <a:gd name="connsiteX6" fmla="*/ 1145912 w 2293451"/>
                  <a:gd name="connsiteY6" fmla="*/ 296983 h 2552675"/>
                  <a:gd name="connsiteX7" fmla="*/ 224413 w 2293451"/>
                  <a:gd name="connsiteY7" fmla="*/ 911316 h 2552675"/>
                  <a:gd name="connsiteX8" fmla="*/ 224413 w 2293451"/>
                  <a:gd name="connsiteY8" fmla="*/ 1607015 h 2552675"/>
                  <a:gd name="connsiteX9" fmla="*/ 224413 w 2293451"/>
                  <a:gd name="connsiteY9" fmla="*/ 1670197 h 2552675"/>
                  <a:gd name="connsiteX10" fmla="*/ 224413 w 2293451"/>
                  <a:gd name="connsiteY10" fmla="*/ 1900663 h 2552675"/>
                  <a:gd name="connsiteX11" fmla="*/ 673853 w 2293451"/>
                  <a:gd name="connsiteY11" fmla="*/ 2350103 h 2552675"/>
                  <a:gd name="connsiteX12" fmla="*/ 1732631 w 2293451"/>
                  <a:gd name="connsiteY12" fmla="*/ 2552675 h 2552675"/>
                  <a:gd name="connsiteX13" fmla="*/ 558795 w 2293451"/>
                  <a:gd name="connsiteY13" fmla="*/ 2552675 h 2552675"/>
                  <a:gd name="connsiteX14" fmla="*/ 0 w 2293451"/>
                  <a:gd name="connsiteY14" fmla="*/ 1993880 h 2552675"/>
                  <a:gd name="connsiteX15" fmla="*/ 0 w 2293451"/>
                  <a:gd name="connsiteY15" fmla="*/ 1707338 h 2552675"/>
                  <a:gd name="connsiteX16" fmla="*/ 0 w 2293451"/>
                  <a:gd name="connsiteY16" fmla="*/ 1628783 h 2552675"/>
                  <a:gd name="connsiteX17" fmla="*/ 0 w 2293451"/>
                  <a:gd name="connsiteY17" fmla="*/ 763809 h 2552675"/>
                  <a:gd name="connsiteX18" fmla="*/ 1145713 w 2293451"/>
                  <a:gd name="connsiteY18" fmla="*/ 0 h 2552675"/>
                  <a:gd name="connsiteX19" fmla="*/ 2291426 w 2293451"/>
                  <a:gd name="connsiteY19" fmla="*/ 763809 h 2552675"/>
                  <a:gd name="connsiteX20" fmla="*/ 2293451 w 2293451"/>
                  <a:gd name="connsiteY20" fmla="*/ 763809 h 2552675"/>
                  <a:gd name="connsiteX21" fmla="*/ 2293451 w 2293451"/>
                  <a:gd name="connsiteY21" fmla="*/ 1707338 h 2552675"/>
                  <a:gd name="connsiteX22" fmla="*/ 2291426 w 2293451"/>
                  <a:gd name="connsiteY22" fmla="*/ 1707338 h 2552675"/>
                  <a:gd name="connsiteX23" fmla="*/ 2291426 w 2293451"/>
                  <a:gd name="connsiteY23" fmla="*/ 1993880 h 2552675"/>
                  <a:gd name="connsiteX24" fmla="*/ 1732631 w 2293451"/>
                  <a:gd name="connsiteY24" fmla="*/ 2552675 h 25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93451" h="2552675">
                    <a:moveTo>
                      <a:pt x="1617970" y="2350103"/>
                    </a:moveTo>
                    <a:cubicBezTo>
                      <a:pt x="1866189" y="2350103"/>
                      <a:pt x="2067410" y="2148882"/>
                      <a:pt x="2067410" y="1900663"/>
                    </a:cubicBezTo>
                    <a:lnTo>
                      <a:pt x="2067410" y="1670197"/>
                    </a:lnTo>
                    <a:lnTo>
                      <a:pt x="2069039" y="1670197"/>
                    </a:lnTo>
                    <a:lnTo>
                      <a:pt x="2069039" y="911316"/>
                    </a:lnTo>
                    <a:lnTo>
                      <a:pt x="2067410" y="911316"/>
                    </a:lnTo>
                    <a:lnTo>
                      <a:pt x="1145912" y="296983"/>
                    </a:lnTo>
                    <a:lnTo>
                      <a:pt x="224413" y="911316"/>
                    </a:lnTo>
                    <a:lnTo>
                      <a:pt x="224413" y="1607015"/>
                    </a:lnTo>
                    <a:lnTo>
                      <a:pt x="224413" y="1670197"/>
                    </a:lnTo>
                    <a:lnTo>
                      <a:pt x="224413" y="1900663"/>
                    </a:lnTo>
                    <a:cubicBezTo>
                      <a:pt x="224413" y="2148882"/>
                      <a:pt x="425634" y="2350103"/>
                      <a:pt x="673853" y="2350103"/>
                    </a:cubicBezTo>
                    <a:close/>
                    <a:moveTo>
                      <a:pt x="1732631" y="2552675"/>
                    </a:moveTo>
                    <a:lnTo>
                      <a:pt x="558795" y="2552675"/>
                    </a:lnTo>
                    <a:cubicBezTo>
                      <a:pt x="250181" y="2552675"/>
                      <a:pt x="0" y="2302494"/>
                      <a:pt x="0" y="1993880"/>
                    </a:cubicBezTo>
                    <a:lnTo>
                      <a:pt x="0" y="1707338"/>
                    </a:lnTo>
                    <a:lnTo>
                      <a:pt x="0" y="1628783"/>
                    </a:lnTo>
                    <a:lnTo>
                      <a:pt x="0" y="763809"/>
                    </a:lnTo>
                    <a:lnTo>
                      <a:pt x="1145713" y="0"/>
                    </a:lnTo>
                    <a:lnTo>
                      <a:pt x="2291426" y="763809"/>
                    </a:lnTo>
                    <a:lnTo>
                      <a:pt x="2293451" y="763809"/>
                    </a:lnTo>
                    <a:lnTo>
                      <a:pt x="2293451" y="1707338"/>
                    </a:lnTo>
                    <a:lnTo>
                      <a:pt x="2291426" y="1707338"/>
                    </a:lnTo>
                    <a:lnTo>
                      <a:pt x="2291426" y="1993880"/>
                    </a:lnTo>
                    <a:cubicBezTo>
                      <a:pt x="2291426" y="2302494"/>
                      <a:pt x="2041245" y="2552675"/>
                      <a:pt x="1732631" y="255267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A05E971A-5517-4876-9DD0-EF7A1DCE2CBB}"/>
                </a:ext>
              </a:extLst>
            </p:cNvPr>
            <p:cNvSpPr/>
            <p:nvPr/>
          </p:nvSpPr>
          <p:spPr>
            <a:xfrm>
              <a:off x="568875" y="2077147"/>
              <a:ext cx="2185725" cy="15440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1" noProof="0" dirty="0">
                  <a:solidFill>
                    <a:prstClr val="white"/>
                  </a:solidFill>
                  <a:latin typeface="Calibri"/>
                </a:rPr>
                <a:t>9</a:t>
              </a:r>
              <a:endPara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2" name="gerb.png" descr="ger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30794" y="116632"/>
            <a:ext cx="935502" cy="117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Пятиугольник 80"/>
          <p:cNvSpPr/>
          <p:nvPr/>
        </p:nvSpPr>
        <p:spPr>
          <a:xfrm>
            <a:off x="1199456" y="176791"/>
            <a:ext cx="3644658" cy="6763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БЛАГОУСТРОЙСТВО ТЕРРИТОРИИ ГОРОДА</a:t>
            </a:r>
          </a:p>
        </p:txBody>
      </p:sp>
      <p:pic>
        <p:nvPicPr>
          <p:cNvPr id="91" name="Picture 4" descr="https://cdn-icons-png.flaticon.com/512/1999/1999155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77" y="813330"/>
            <a:ext cx="893195" cy="8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36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29855</TotalTime>
  <Words>3118</Words>
  <Application>Microsoft Office PowerPoint</Application>
  <PresentationFormat>Широкоэкранный</PresentationFormat>
  <Paragraphs>609</Paragraphs>
  <Slides>18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18</vt:i4>
      </vt:variant>
    </vt:vector>
  </HeadingPairs>
  <TitlesOfParts>
    <vt:vector size="39" baseType="lpstr">
      <vt:lpstr>맑은 고딕</vt:lpstr>
      <vt:lpstr>宋体</vt:lpstr>
      <vt:lpstr>Arial</vt:lpstr>
      <vt:lpstr>Arial Narrow</vt:lpstr>
      <vt:lpstr>Bookman Old Style</vt:lpstr>
      <vt:lpstr>Calibri</vt:lpstr>
      <vt:lpstr>Cambria</vt:lpstr>
      <vt:lpstr>Candara</vt:lpstr>
      <vt:lpstr>等线</vt:lpstr>
      <vt:lpstr>system-ui</vt:lpstr>
      <vt:lpstr>Times New Roman</vt:lpstr>
      <vt:lpstr>Verdana</vt:lpstr>
      <vt:lpstr>Wingdings</vt:lpstr>
      <vt:lpstr>时尚中黑简体</vt:lpstr>
      <vt:lpstr>Тема Office</vt:lpstr>
      <vt:lpstr>1_Тема Office</vt:lpstr>
      <vt:lpstr>2_Тема Office</vt:lpstr>
      <vt:lpstr>3_Тема Office</vt:lpstr>
      <vt:lpstr>4_Тема Office</vt:lpstr>
      <vt:lpstr>6_Тема Office</vt:lpstr>
      <vt:lpstr>7_Тема Office</vt:lpstr>
      <vt:lpstr>Презентация PowerPoint</vt:lpstr>
      <vt:lpstr>Основные параметры исполнения бюджета  МО «Город Гатчина» за 2024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sag-kf</dc:creator>
  <cp:lastModifiedBy>Григорьева Марина Геннадьевн</cp:lastModifiedBy>
  <cp:revision>2608</cp:revision>
  <cp:lastPrinted>2025-04-15T13:35:03Z</cp:lastPrinted>
  <dcterms:created xsi:type="dcterms:W3CDTF">2016-04-27T11:52:00Z</dcterms:created>
  <dcterms:modified xsi:type="dcterms:W3CDTF">2025-05-07T07:51:36Z</dcterms:modified>
</cp:coreProperties>
</file>