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3"/>
  </p:notesMasterIdLst>
  <p:sldIdLst>
    <p:sldId id="256" r:id="rId2"/>
    <p:sldId id="314" r:id="rId3"/>
    <p:sldId id="319" r:id="rId4"/>
    <p:sldId id="320" r:id="rId5"/>
    <p:sldId id="321" r:id="rId6"/>
    <p:sldId id="322" r:id="rId7"/>
    <p:sldId id="323" r:id="rId8"/>
    <p:sldId id="312" r:id="rId9"/>
    <p:sldId id="315" r:id="rId10"/>
    <p:sldId id="318" r:id="rId11"/>
    <p:sldId id="275" r:id="rId12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66"/>
    <a:srgbClr val="800000"/>
    <a:srgbClr val="0052F6"/>
    <a:srgbClr val="FFFFCC"/>
    <a:srgbClr val="C4ED93"/>
    <a:srgbClr val="B1F38D"/>
    <a:srgbClr val="98DF41"/>
    <a:srgbClr val="8BF927"/>
    <a:srgbClr val="90E33D"/>
    <a:srgbClr val="CC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55" autoAdjust="0"/>
    <p:restoredTop sz="94638" autoAdjust="0"/>
  </p:normalViewPr>
  <p:slideViewPr>
    <p:cSldViewPr>
      <p:cViewPr varScale="1">
        <p:scale>
          <a:sx n="109" d="100"/>
          <a:sy n="109" d="100"/>
        </p:scale>
        <p:origin x="173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Excel1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1582118965175437"/>
          <c:y val="0.18481259192415192"/>
          <c:w val="0.45834593736066598"/>
          <c:h val="0.7374858634571106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Налог на доходы физических лиц</c:v>
                </c:pt>
                <c:pt idx="1">
                  <c:v>Акцизы по подакцизным товарам (продукции)</c:v>
                </c:pt>
                <c:pt idx="2">
                  <c:v>Налог, взимаемый в связи с применением упрощенной системы налогообложения</c:v>
                </c:pt>
                <c:pt idx="3">
                  <c:v>Единый налог на вмененный доход</c:v>
                </c:pt>
                <c:pt idx="4">
                  <c:v>Государственная пошлина, сборы</c:v>
                </c:pt>
                <c:pt idx="5">
                  <c:v>Прочие налоги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1461.1</c:v>
                </c:pt>
                <c:pt idx="1">
                  <c:v>7</c:v>
                </c:pt>
                <c:pt idx="2">
                  <c:v>740</c:v>
                </c:pt>
                <c:pt idx="3">
                  <c:v>41</c:v>
                </c:pt>
                <c:pt idx="4">
                  <c:v>37.800000000000004</c:v>
                </c:pt>
                <c:pt idx="5">
                  <c:v>18.100000000000001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A02-49F0-A403-041ED89394D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  <c:spPr>
        <a:noFill/>
        <a:ln w="9525">
          <a:noFill/>
        </a:ln>
      </c:spPr>
    </c:floor>
    <c:sideWall>
      <c:thickness val="0"/>
    </c:sideWall>
    <c:backWall>
      <c:thickness val="0"/>
      <c:spPr>
        <a:noFill/>
        <a:ln w="25400">
          <a:noFill/>
        </a:ln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доп. Норматив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cat>
            <c:strRef>
              <c:f>Лист1!$A$2:$A$5</c:f>
              <c:strCache>
                <c:ptCount val="4"/>
                <c:pt idx="0">
                  <c:v>2020г. План</c:v>
                </c:pt>
                <c:pt idx="1">
                  <c:v>2021г.</c:v>
                </c:pt>
                <c:pt idx="2">
                  <c:v>2021г.</c:v>
                </c:pt>
                <c:pt idx="3">
                  <c:v>2022г.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681</c:v>
                </c:pt>
                <c:pt idx="1">
                  <c:v>600.9</c:v>
                </c:pt>
                <c:pt idx="2">
                  <c:v>635.4</c:v>
                </c:pt>
                <c:pt idx="3">
                  <c:v>653.20000000000005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878-4531-BDCB-48B3CE9BC84D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единый норматив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</c:spPr>
          <c:invertIfNegative val="0"/>
          <c:cat>
            <c:strRef>
              <c:f>Лист1!$A$2:$A$5</c:f>
              <c:strCache>
                <c:ptCount val="4"/>
                <c:pt idx="0">
                  <c:v>2020г. План</c:v>
                </c:pt>
                <c:pt idx="1">
                  <c:v>2021г.</c:v>
                </c:pt>
                <c:pt idx="2">
                  <c:v>2021г.</c:v>
                </c:pt>
                <c:pt idx="3">
                  <c:v>2022г.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816.1</c:v>
                </c:pt>
                <c:pt idx="1">
                  <c:v>860.1</c:v>
                </c:pt>
                <c:pt idx="2">
                  <c:v>920.8</c:v>
                </c:pt>
                <c:pt idx="3">
                  <c:v>1015.3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878-4531-BDCB-48B3CE9BC84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80058624"/>
        <c:axId val="80064512"/>
        <c:axId val="0"/>
      </c:bar3DChart>
      <c:catAx>
        <c:axId val="8005862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b="1">
                <a:latin typeface="Arial Narrow" pitchFamily="34" charset="0"/>
                <a:cs typeface="Times New Roman" pitchFamily="18" charset="0"/>
              </a:defRPr>
            </a:pPr>
            <a:endParaRPr lang="ru-RU"/>
          </a:p>
        </c:txPr>
        <c:crossAx val="80064512"/>
        <c:crosses val="autoZero"/>
        <c:auto val="1"/>
        <c:lblAlgn val="ctr"/>
        <c:lblOffset val="100"/>
        <c:noMultiLvlLbl val="0"/>
      </c:catAx>
      <c:valAx>
        <c:axId val="8006451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80058624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egendEntry>
        <c:idx val="1"/>
        <c:delete val="1"/>
      </c:legendEntry>
      <c:layout>
        <c:manualLayout>
          <c:xMode val="edge"/>
          <c:yMode val="edge"/>
          <c:x val="0.68179699589998943"/>
          <c:y val="0.87889000984251964"/>
          <c:w val="2.0642930305613618E-2"/>
          <c:h val="0.1054849901574803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1582118965175454"/>
          <c:y val="0.18481259192415192"/>
          <c:w val="0.45834593736066614"/>
          <c:h val="0.7374858634571106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Арендная плата за земельные участки</c:v>
                </c:pt>
                <c:pt idx="1">
                  <c:v>Аренда имущества</c:v>
                </c:pt>
                <c:pt idx="2">
                  <c:v>Прочие неналоговые доходы</c:v>
                </c:pt>
                <c:pt idx="3">
                  <c:v>Продажа земельных участков</c:v>
                </c:pt>
                <c:pt idx="4">
                  <c:v>Плата за негативное воздействие на окружающую среду</c:v>
                </c:pt>
                <c:pt idx="5">
                  <c:v>Штрафы, санкции, возмещение ущерба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140.19999999999999</c:v>
                </c:pt>
                <c:pt idx="1">
                  <c:v>21</c:v>
                </c:pt>
                <c:pt idx="2">
                  <c:v>12.8</c:v>
                </c:pt>
                <c:pt idx="3">
                  <c:v>60</c:v>
                </c:pt>
                <c:pt idx="4">
                  <c:v>29.5</c:v>
                </c:pt>
                <c:pt idx="5">
                  <c:v>21.5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608-40F3-87FF-82A2EACF859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7784692-78F2-42B5-9AC3-2DF95550B527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64529C0-EC9A-40F9-B849-40788190F1F5}">
      <dgm:prSet phldrT="[Текст]" custT="1"/>
      <dgm:spPr>
        <a:solidFill>
          <a:srgbClr val="FAE0D6"/>
        </a:solidFill>
        <a:effectLst>
          <a:outerShdw blurRad="50800" dist="38100" dir="13500000" algn="br" rotWithShape="0">
            <a:prstClr val="black">
              <a:alpha val="40000"/>
            </a:prstClr>
          </a:outerShdw>
        </a:effectLst>
      </dgm:spPr>
      <dgm:t>
        <a:bodyPr/>
        <a:lstStyle/>
        <a:p>
          <a:pPr marL="0" algn="ctr" defTabSz="914400" rtl="0" eaLnBrk="1" latinLnBrk="0" hangingPunct="1"/>
          <a:r>
            <a:rPr lang="ru-RU" sz="1600" b="1" kern="1200" dirty="0" smtClean="0">
              <a:solidFill>
                <a:schemeClr val="tx1"/>
              </a:solidFill>
              <a:latin typeface="Arial Narrow" pitchFamily="34" charset="0"/>
              <a:ea typeface="+mn-ea"/>
              <a:cs typeface="+mn-cs"/>
            </a:rPr>
            <a:t>Бюджетный кодекс Российской Федерации </a:t>
          </a:r>
        </a:p>
      </dgm:t>
    </dgm:pt>
    <dgm:pt modelId="{D2BC0A8C-FC6D-45B6-BD0E-5FAB6CF73B26}" type="parTrans" cxnId="{A0AA1282-5AC6-4F15-95E9-6CFC88AC9712}">
      <dgm:prSet/>
      <dgm:spPr/>
      <dgm:t>
        <a:bodyPr/>
        <a:lstStyle/>
        <a:p>
          <a:endParaRPr lang="ru-RU"/>
        </a:p>
      </dgm:t>
    </dgm:pt>
    <dgm:pt modelId="{513E7A1E-1070-41FB-825C-989950902237}" type="sibTrans" cxnId="{A0AA1282-5AC6-4F15-95E9-6CFC88AC9712}">
      <dgm:prSet/>
      <dgm:spPr/>
      <dgm:t>
        <a:bodyPr/>
        <a:lstStyle/>
        <a:p>
          <a:endParaRPr lang="ru-RU"/>
        </a:p>
      </dgm:t>
    </dgm:pt>
    <dgm:pt modelId="{64FA618E-2BEF-43C0-AECA-744F5C60751C}">
      <dgm:prSet phldrT="[Текст]" custT="1"/>
      <dgm:spPr>
        <a:solidFill>
          <a:srgbClr val="FAE0D6"/>
        </a:solidFill>
        <a:effectLst>
          <a:outerShdw blurRad="50800" dist="38100" dir="13500000" algn="br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1600" b="1" kern="1200" dirty="0" smtClean="0">
              <a:solidFill>
                <a:schemeClr val="tx1"/>
              </a:solidFill>
              <a:latin typeface="Arial Narrow" pitchFamily="34" charset="0"/>
              <a:ea typeface="+mn-ea"/>
              <a:cs typeface="+mn-cs"/>
            </a:rPr>
            <a:t>ФЗ от 06.10.2003 №131-ФЗ «Об общих принципах организации местного самоуправления в Российской Федерации»</a:t>
          </a:r>
        </a:p>
      </dgm:t>
    </dgm:pt>
    <dgm:pt modelId="{677D6B79-3E28-419A-A106-FC0570A9F663}" type="parTrans" cxnId="{1F8DD57E-10AC-4E9F-9CEC-A084BAB12713}">
      <dgm:prSet/>
      <dgm:spPr/>
      <dgm:t>
        <a:bodyPr/>
        <a:lstStyle/>
        <a:p>
          <a:endParaRPr lang="ru-RU"/>
        </a:p>
      </dgm:t>
    </dgm:pt>
    <dgm:pt modelId="{F27F9CFE-732C-4A7B-927E-3F52B107C2ED}" type="sibTrans" cxnId="{1F8DD57E-10AC-4E9F-9CEC-A084BAB12713}">
      <dgm:prSet/>
      <dgm:spPr/>
      <dgm:t>
        <a:bodyPr/>
        <a:lstStyle/>
        <a:p>
          <a:endParaRPr lang="ru-RU"/>
        </a:p>
      </dgm:t>
    </dgm:pt>
    <dgm:pt modelId="{B38480DC-9365-469E-B73B-E797203CF51B}">
      <dgm:prSet phldrT="[Текст]" custT="1"/>
      <dgm:spPr>
        <a:solidFill>
          <a:srgbClr val="FAE0D6"/>
        </a:solidFill>
        <a:effectLst>
          <a:outerShdw blurRad="50800" dist="38100" dir="13500000" algn="br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1600" b="1" kern="1200" dirty="0" smtClean="0">
              <a:solidFill>
                <a:schemeClr val="tx1"/>
              </a:solidFill>
              <a:latin typeface="Arial Narrow" pitchFamily="34" charset="0"/>
              <a:ea typeface="+mn-ea"/>
              <a:cs typeface="+mn-cs"/>
            </a:rPr>
            <a:t>Налоговый кодекс Российской Федерации  </a:t>
          </a:r>
        </a:p>
      </dgm:t>
    </dgm:pt>
    <dgm:pt modelId="{DFF6A6B3-36EF-454A-B1FE-22E463869E00}" type="parTrans" cxnId="{968D20C8-2663-4FCD-8989-391C0243393C}">
      <dgm:prSet/>
      <dgm:spPr/>
      <dgm:t>
        <a:bodyPr/>
        <a:lstStyle/>
        <a:p>
          <a:endParaRPr lang="ru-RU"/>
        </a:p>
      </dgm:t>
    </dgm:pt>
    <dgm:pt modelId="{C712C7AB-2C7C-4D74-91A1-42709F993381}" type="sibTrans" cxnId="{968D20C8-2663-4FCD-8989-391C0243393C}">
      <dgm:prSet/>
      <dgm:spPr/>
      <dgm:t>
        <a:bodyPr/>
        <a:lstStyle/>
        <a:p>
          <a:endParaRPr lang="ru-RU"/>
        </a:p>
      </dgm:t>
    </dgm:pt>
    <dgm:pt modelId="{BA733D10-D869-4ADC-85FF-5F32F290FEE7}">
      <dgm:prSet phldrT="[Текст]" custT="1"/>
      <dgm:spPr>
        <a:solidFill>
          <a:srgbClr val="FAE0D6"/>
        </a:solidFill>
        <a:effectLst>
          <a:outerShdw blurRad="50800" dist="38100" dir="13500000" algn="br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1600" b="1" kern="1200" dirty="0" smtClean="0">
              <a:solidFill>
                <a:schemeClr val="tx1"/>
              </a:solidFill>
              <a:latin typeface="Arial Narrow" pitchFamily="34" charset="0"/>
              <a:ea typeface="+mn-ea"/>
              <a:cs typeface="+mn-cs"/>
            </a:rPr>
            <a:t>Решение Совета депутатов ГМР</a:t>
          </a:r>
          <a:r>
            <a:rPr lang="en-US" sz="1600" b="1" kern="1200" dirty="0" smtClean="0">
              <a:solidFill>
                <a:schemeClr val="tx1"/>
              </a:solidFill>
              <a:latin typeface="Arial Narrow" pitchFamily="34" charset="0"/>
              <a:ea typeface="+mn-ea"/>
              <a:cs typeface="+mn-cs"/>
            </a:rPr>
            <a:t> </a:t>
          </a:r>
          <a:r>
            <a:rPr lang="ru-RU" sz="1600" b="1" kern="1200" dirty="0" smtClean="0">
              <a:solidFill>
                <a:schemeClr val="tx1"/>
              </a:solidFill>
              <a:latin typeface="Arial Narrow" pitchFamily="34" charset="0"/>
              <a:ea typeface="+mn-ea"/>
              <a:cs typeface="+mn-cs"/>
            </a:rPr>
            <a:t>от 21.12.2012  №271 «Об утверждении Положения о бюджетном процессе в муниципальном образовании Гатчинский муниципальный район Ленинградской области»  </a:t>
          </a:r>
        </a:p>
      </dgm:t>
    </dgm:pt>
    <dgm:pt modelId="{39C6CF47-C755-4A4A-9C1E-D7C91898494A}" type="parTrans" cxnId="{0262E603-3A47-4331-812A-220133C399D8}">
      <dgm:prSet/>
      <dgm:spPr/>
      <dgm:t>
        <a:bodyPr/>
        <a:lstStyle/>
        <a:p>
          <a:endParaRPr lang="ru-RU"/>
        </a:p>
      </dgm:t>
    </dgm:pt>
    <dgm:pt modelId="{7DE55037-34AC-4474-AA1F-76D22EB2E783}" type="sibTrans" cxnId="{0262E603-3A47-4331-812A-220133C399D8}">
      <dgm:prSet/>
      <dgm:spPr/>
      <dgm:t>
        <a:bodyPr/>
        <a:lstStyle/>
        <a:p>
          <a:endParaRPr lang="ru-RU"/>
        </a:p>
      </dgm:t>
    </dgm:pt>
    <dgm:pt modelId="{A41E6985-241F-41DD-B331-7F94508C96D2}">
      <dgm:prSet phldrT="[Текст]" custT="1"/>
      <dgm:spPr>
        <a:solidFill>
          <a:srgbClr val="FAE0D6"/>
        </a:solidFill>
        <a:effectLst>
          <a:outerShdw blurRad="50800" dist="38100" dir="13500000" algn="br" rotWithShape="0">
            <a:prstClr val="black">
              <a:alpha val="40000"/>
            </a:prstClr>
          </a:outerShdw>
        </a:effectLst>
      </dgm:spPr>
      <dgm:t>
        <a:bodyPr/>
        <a:lstStyle/>
        <a:p>
          <a:pPr algn="ctr"/>
          <a:r>
            <a:rPr lang="ru-RU" sz="1600" b="1" kern="1200" dirty="0" smtClean="0">
              <a:solidFill>
                <a:schemeClr val="tx1"/>
              </a:solidFill>
              <a:latin typeface="Arial Narrow" pitchFamily="34" charset="0"/>
              <a:ea typeface="+mn-ea"/>
              <a:cs typeface="+mn-cs"/>
            </a:rPr>
            <a:t>Прочие правовые акты:</a:t>
          </a:r>
        </a:p>
        <a:p>
          <a:pPr algn="l"/>
          <a:r>
            <a:rPr lang="ru-RU" sz="1600" b="1" kern="1200" dirty="0" smtClean="0">
              <a:solidFill>
                <a:schemeClr val="tx1"/>
              </a:solidFill>
              <a:latin typeface="Arial Narrow" pitchFamily="34" charset="0"/>
              <a:ea typeface="+mn-ea"/>
              <a:cs typeface="+mn-cs"/>
            </a:rPr>
            <a:t>1. Послания Президента Российской Федерации Федеральному Собранию РФ</a:t>
          </a:r>
        </a:p>
        <a:p>
          <a:pPr algn="l"/>
          <a:r>
            <a:rPr lang="en-US" sz="1600" b="1" kern="1200" dirty="0" smtClean="0">
              <a:solidFill>
                <a:schemeClr val="tx1"/>
              </a:solidFill>
              <a:latin typeface="Arial Narrow" pitchFamily="34" charset="0"/>
              <a:ea typeface="+mn-ea"/>
              <a:cs typeface="+mn-cs"/>
            </a:rPr>
            <a:t>2</a:t>
          </a:r>
          <a:r>
            <a:rPr lang="ru-RU" sz="1600" b="1" kern="1200" dirty="0" smtClean="0">
              <a:solidFill>
                <a:schemeClr val="tx1"/>
              </a:solidFill>
              <a:latin typeface="Arial Narrow" pitchFamily="34" charset="0"/>
              <a:ea typeface="+mn-ea"/>
              <a:cs typeface="+mn-cs"/>
            </a:rPr>
            <a:t>. Прогноз социально-экономического развития ГМР</a:t>
          </a:r>
        </a:p>
        <a:p>
          <a:pPr algn="l"/>
          <a:r>
            <a:rPr lang="en-US" sz="1600" b="1" kern="1200" dirty="0" smtClean="0">
              <a:solidFill>
                <a:schemeClr val="tx1"/>
              </a:solidFill>
              <a:latin typeface="Arial Narrow" pitchFamily="34" charset="0"/>
              <a:ea typeface="+mn-ea"/>
              <a:cs typeface="+mn-cs"/>
            </a:rPr>
            <a:t>3</a:t>
          </a:r>
          <a:r>
            <a:rPr lang="ru-RU" sz="1600" b="1" kern="1200" dirty="0" smtClean="0">
              <a:solidFill>
                <a:schemeClr val="tx1"/>
              </a:solidFill>
              <a:latin typeface="Arial Narrow" pitchFamily="34" charset="0"/>
              <a:ea typeface="+mn-ea"/>
              <a:cs typeface="+mn-cs"/>
            </a:rPr>
            <a:t>. Основные направления бюджетной и налоговой политики ГМР</a:t>
          </a:r>
        </a:p>
        <a:p>
          <a:pPr algn="l"/>
          <a:r>
            <a:rPr lang="ru-RU" sz="1600" b="1" kern="1200" dirty="0" smtClean="0">
              <a:solidFill>
                <a:schemeClr val="tx1"/>
              </a:solidFill>
              <a:latin typeface="Arial Narrow" pitchFamily="34" charset="0"/>
              <a:ea typeface="+mn-ea"/>
              <a:cs typeface="+mn-cs"/>
            </a:rPr>
            <a:t>4. Бюджетный прогноз на долгосрочный период</a:t>
          </a:r>
        </a:p>
        <a:p>
          <a:pPr algn="l"/>
          <a:r>
            <a:rPr lang="en-US" sz="1600" b="1" kern="1200" dirty="0" smtClean="0">
              <a:solidFill>
                <a:schemeClr val="tx1"/>
              </a:solidFill>
              <a:latin typeface="Arial Narrow" pitchFamily="34" charset="0"/>
              <a:ea typeface="+mn-ea"/>
              <a:cs typeface="+mn-cs"/>
            </a:rPr>
            <a:t>5</a:t>
          </a:r>
          <a:r>
            <a:rPr lang="ru-RU" sz="1600" b="1" kern="1200" dirty="0" smtClean="0">
              <a:solidFill>
                <a:schemeClr val="tx1"/>
              </a:solidFill>
              <a:latin typeface="Arial Narrow" pitchFamily="34" charset="0"/>
              <a:ea typeface="+mn-ea"/>
              <a:cs typeface="+mn-cs"/>
            </a:rPr>
            <a:t>. Муниципальные</a:t>
          </a:r>
          <a:r>
            <a:rPr lang="en-US" sz="1600" b="1" kern="1200" dirty="0" smtClean="0">
              <a:solidFill>
                <a:schemeClr val="tx1"/>
              </a:solidFill>
              <a:latin typeface="Arial Narrow" pitchFamily="34" charset="0"/>
              <a:ea typeface="+mn-ea"/>
              <a:cs typeface="+mn-cs"/>
            </a:rPr>
            <a:t> </a:t>
          </a:r>
          <a:r>
            <a:rPr lang="ru-RU" sz="1600" b="1" kern="1200" dirty="0" smtClean="0">
              <a:solidFill>
                <a:schemeClr val="tx1"/>
              </a:solidFill>
              <a:latin typeface="Arial Narrow" pitchFamily="34" charset="0"/>
              <a:ea typeface="+mn-ea"/>
              <a:cs typeface="+mn-cs"/>
            </a:rPr>
            <a:t>программы ГМР</a:t>
          </a:r>
          <a:endParaRPr lang="en-US" sz="1600" b="1" kern="1200" dirty="0" smtClean="0">
            <a:solidFill>
              <a:schemeClr val="tx1"/>
            </a:solidFill>
            <a:latin typeface="Arial Narrow" pitchFamily="34" charset="0"/>
            <a:ea typeface="+mn-ea"/>
            <a:cs typeface="+mn-cs"/>
          </a:endParaRPr>
        </a:p>
        <a:p>
          <a:pPr algn="l"/>
          <a:r>
            <a:rPr lang="en-US" sz="1600" b="1" kern="1200" dirty="0" smtClean="0">
              <a:solidFill>
                <a:schemeClr val="tx1"/>
              </a:solidFill>
              <a:latin typeface="Arial Narrow" pitchFamily="34" charset="0"/>
              <a:ea typeface="+mn-ea"/>
              <a:cs typeface="+mn-cs"/>
            </a:rPr>
            <a:t>6.</a:t>
          </a:r>
          <a:r>
            <a:rPr lang="ru-RU" sz="1600" b="1" kern="1200" dirty="0" smtClean="0">
              <a:solidFill>
                <a:schemeClr val="tx1"/>
              </a:solidFill>
              <a:latin typeface="Arial Narrow" pitchFamily="34" charset="0"/>
              <a:ea typeface="+mn-ea"/>
              <a:cs typeface="+mn-cs"/>
            </a:rPr>
            <a:t> Государственные программы Ленинградской области</a:t>
          </a:r>
        </a:p>
        <a:p>
          <a:pPr algn="l"/>
          <a:endParaRPr lang="ru-RU" sz="1400" kern="120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7144902-7EDD-4D51-B03C-5677F23309DA}" type="parTrans" cxnId="{BB9712E8-9B8B-454E-9A53-641D15ACAC4A}">
      <dgm:prSet/>
      <dgm:spPr/>
      <dgm:t>
        <a:bodyPr/>
        <a:lstStyle/>
        <a:p>
          <a:endParaRPr lang="ru-RU"/>
        </a:p>
      </dgm:t>
    </dgm:pt>
    <dgm:pt modelId="{A6DB1EB9-9FE3-4B37-B3BA-6E0EB7053BA3}" type="sibTrans" cxnId="{BB9712E8-9B8B-454E-9A53-641D15ACAC4A}">
      <dgm:prSet/>
      <dgm:spPr/>
      <dgm:t>
        <a:bodyPr/>
        <a:lstStyle/>
        <a:p>
          <a:endParaRPr lang="ru-RU"/>
        </a:p>
      </dgm:t>
    </dgm:pt>
    <dgm:pt modelId="{114403D6-DFD4-4F8E-8F35-393284B4992F}" type="pres">
      <dgm:prSet presAssocID="{57784692-78F2-42B5-9AC3-2DF95550B52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81DC25A-956D-4191-AFFF-3172DFB472FA}" type="pres">
      <dgm:prSet presAssocID="{F64529C0-EC9A-40F9-B849-40788190F1F5}" presName="node" presStyleLbl="node1" presStyleIdx="0" presStyleCnt="5" custScaleX="113716" custLinFactNeighborX="346" custLinFactNeighborY="51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C91076-AD95-4E3D-B82F-30F27F9A43A4}" type="pres">
      <dgm:prSet presAssocID="{513E7A1E-1070-41FB-825C-989950902237}" presName="sibTrans" presStyleCnt="0"/>
      <dgm:spPr/>
    </dgm:pt>
    <dgm:pt modelId="{DA8230BA-4F51-47B5-B0FB-69FC23841B29}" type="pres">
      <dgm:prSet presAssocID="{64FA618E-2BEF-43C0-AECA-744F5C60751C}" presName="node" presStyleLbl="node1" presStyleIdx="1" presStyleCnt="5" custScaleX="213159" custLinFactNeighborX="0" custLinFactNeighborY="51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37B4F4-3201-4F54-9FCF-8F612ACAD9E0}" type="pres">
      <dgm:prSet presAssocID="{F27F9CFE-732C-4A7B-927E-3F52B107C2ED}" presName="sibTrans" presStyleCnt="0"/>
      <dgm:spPr/>
    </dgm:pt>
    <dgm:pt modelId="{290E5171-8AF5-4211-89D4-46B353596B18}" type="pres">
      <dgm:prSet presAssocID="{B38480DC-9365-469E-B73B-E797203CF51B}" presName="node" presStyleLbl="node1" presStyleIdx="2" presStyleCnt="5" custScaleX="115451" custLinFactNeighborX="1481" custLinFactNeighborY="15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BC5F17-D9FE-4D6E-B027-4920955DD4E8}" type="pres">
      <dgm:prSet presAssocID="{C712C7AB-2C7C-4D74-91A1-42709F993381}" presName="sibTrans" presStyleCnt="0"/>
      <dgm:spPr/>
    </dgm:pt>
    <dgm:pt modelId="{70431AC1-558F-4731-9142-22DD8F5DED55}" type="pres">
      <dgm:prSet presAssocID="{BA733D10-D869-4ADC-85FF-5F32F290FEE7}" presName="node" presStyleLbl="node1" presStyleIdx="3" presStyleCnt="5" custScaleX="213694" custLinFactNeighborX="-1481" custLinFactNeighborY="30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A2160F-6E25-44CB-8A5A-FB5DACB23739}" type="pres">
      <dgm:prSet presAssocID="{7DE55037-34AC-4474-AA1F-76D22EB2E783}" presName="sibTrans" presStyleCnt="0"/>
      <dgm:spPr/>
    </dgm:pt>
    <dgm:pt modelId="{707BE332-39DA-4AC0-A0AB-A4661A7FE9BA}" type="pres">
      <dgm:prSet presAssocID="{A41E6985-241F-41DD-B331-7F94508C96D2}" presName="node" presStyleLbl="node1" presStyleIdx="4" presStyleCnt="5" custScaleX="333973" custScaleY="182989" custLinFactNeighborX="1105" custLinFactNeighborY="-20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B9712E8-9B8B-454E-9A53-641D15ACAC4A}" srcId="{57784692-78F2-42B5-9AC3-2DF95550B527}" destId="{A41E6985-241F-41DD-B331-7F94508C96D2}" srcOrd="4" destOrd="0" parTransId="{37144902-7EDD-4D51-B03C-5677F23309DA}" sibTransId="{A6DB1EB9-9FE3-4B37-B3BA-6E0EB7053BA3}"/>
    <dgm:cxn modelId="{4F4AF025-3063-4FE7-B8EB-A9480B87A129}" type="presOf" srcId="{64FA618E-2BEF-43C0-AECA-744F5C60751C}" destId="{DA8230BA-4F51-47B5-B0FB-69FC23841B29}" srcOrd="0" destOrd="0" presId="urn:microsoft.com/office/officeart/2005/8/layout/default"/>
    <dgm:cxn modelId="{D9948FFA-124E-4D6A-AD30-0F9A2F2B10F3}" type="presOf" srcId="{B38480DC-9365-469E-B73B-E797203CF51B}" destId="{290E5171-8AF5-4211-89D4-46B353596B18}" srcOrd="0" destOrd="0" presId="urn:microsoft.com/office/officeart/2005/8/layout/default"/>
    <dgm:cxn modelId="{A0AA1282-5AC6-4F15-95E9-6CFC88AC9712}" srcId="{57784692-78F2-42B5-9AC3-2DF95550B527}" destId="{F64529C0-EC9A-40F9-B849-40788190F1F5}" srcOrd="0" destOrd="0" parTransId="{D2BC0A8C-FC6D-45B6-BD0E-5FAB6CF73B26}" sibTransId="{513E7A1E-1070-41FB-825C-989950902237}"/>
    <dgm:cxn modelId="{0262E603-3A47-4331-812A-220133C399D8}" srcId="{57784692-78F2-42B5-9AC3-2DF95550B527}" destId="{BA733D10-D869-4ADC-85FF-5F32F290FEE7}" srcOrd="3" destOrd="0" parTransId="{39C6CF47-C755-4A4A-9C1E-D7C91898494A}" sibTransId="{7DE55037-34AC-4474-AA1F-76D22EB2E783}"/>
    <dgm:cxn modelId="{968D20C8-2663-4FCD-8989-391C0243393C}" srcId="{57784692-78F2-42B5-9AC3-2DF95550B527}" destId="{B38480DC-9365-469E-B73B-E797203CF51B}" srcOrd="2" destOrd="0" parTransId="{DFF6A6B3-36EF-454A-B1FE-22E463869E00}" sibTransId="{C712C7AB-2C7C-4D74-91A1-42709F993381}"/>
    <dgm:cxn modelId="{9173C1A1-E18D-42B1-93B3-19CF4B6CC480}" type="presOf" srcId="{BA733D10-D869-4ADC-85FF-5F32F290FEE7}" destId="{70431AC1-558F-4731-9142-22DD8F5DED55}" srcOrd="0" destOrd="0" presId="urn:microsoft.com/office/officeart/2005/8/layout/default"/>
    <dgm:cxn modelId="{C8425289-B843-4D82-9E8D-6F95B17B15B9}" type="presOf" srcId="{57784692-78F2-42B5-9AC3-2DF95550B527}" destId="{114403D6-DFD4-4F8E-8F35-393284B4992F}" srcOrd="0" destOrd="0" presId="urn:microsoft.com/office/officeart/2005/8/layout/default"/>
    <dgm:cxn modelId="{1F8DD57E-10AC-4E9F-9CEC-A084BAB12713}" srcId="{57784692-78F2-42B5-9AC3-2DF95550B527}" destId="{64FA618E-2BEF-43C0-AECA-744F5C60751C}" srcOrd="1" destOrd="0" parTransId="{677D6B79-3E28-419A-A106-FC0570A9F663}" sibTransId="{F27F9CFE-732C-4A7B-927E-3F52B107C2ED}"/>
    <dgm:cxn modelId="{56D8E8EB-EA16-4787-BC87-799AFD5A020E}" type="presOf" srcId="{F64529C0-EC9A-40F9-B849-40788190F1F5}" destId="{081DC25A-956D-4191-AFFF-3172DFB472FA}" srcOrd="0" destOrd="0" presId="urn:microsoft.com/office/officeart/2005/8/layout/default"/>
    <dgm:cxn modelId="{1586377D-AA2D-4CEF-8A55-9EE7FB6C3C08}" type="presOf" srcId="{A41E6985-241F-41DD-B331-7F94508C96D2}" destId="{707BE332-39DA-4AC0-A0AB-A4661A7FE9BA}" srcOrd="0" destOrd="0" presId="urn:microsoft.com/office/officeart/2005/8/layout/default"/>
    <dgm:cxn modelId="{E6F548BC-791C-4DE5-A16D-F6CAAC590014}" type="presParOf" srcId="{114403D6-DFD4-4F8E-8F35-393284B4992F}" destId="{081DC25A-956D-4191-AFFF-3172DFB472FA}" srcOrd="0" destOrd="0" presId="urn:microsoft.com/office/officeart/2005/8/layout/default"/>
    <dgm:cxn modelId="{AAB6F15F-D87F-46B9-A94B-225EDF97A992}" type="presParOf" srcId="{114403D6-DFD4-4F8E-8F35-393284B4992F}" destId="{90C91076-AD95-4E3D-B82F-30F27F9A43A4}" srcOrd="1" destOrd="0" presId="urn:microsoft.com/office/officeart/2005/8/layout/default"/>
    <dgm:cxn modelId="{ADC8108C-01B9-46AA-8915-4A899CAB3CDC}" type="presParOf" srcId="{114403D6-DFD4-4F8E-8F35-393284B4992F}" destId="{DA8230BA-4F51-47B5-B0FB-69FC23841B29}" srcOrd="2" destOrd="0" presId="urn:microsoft.com/office/officeart/2005/8/layout/default"/>
    <dgm:cxn modelId="{CE024A82-B959-42FF-A8D7-A2DB20B12A68}" type="presParOf" srcId="{114403D6-DFD4-4F8E-8F35-393284B4992F}" destId="{0C37B4F4-3201-4F54-9FCF-8F612ACAD9E0}" srcOrd="3" destOrd="0" presId="urn:microsoft.com/office/officeart/2005/8/layout/default"/>
    <dgm:cxn modelId="{06E1C003-7A65-4EB9-B252-78638230F7FF}" type="presParOf" srcId="{114403D6-DFD4-4F8E-8F35-393284B4992F}" destId="{290E5171-8AF5-4211-89D4-46B353596B18}" srcOrd="4" destOrd="0" presId="urn:microsoft.com/office/officeart/2005/8/layout/default"/>
    <dgm:cxn modelId="{409F9B72-AC33-4E9E-8FD6-A217A0202B14}" type="presParOf" srcId="{114403D6-DFD4-4F8E-8F35-393284B4992F}" destId="{94BC5F17-D9FE-4D6E-B027-4920955DD4E8}" srcOrd="5" destOrd="0" presId="urn:microsoft.com/office/officeart/2005/8/layout/default"/>
    <dgm:cxn modelId="{4EB8C9BC-5366-4B50-97A4-B901B4C04B7C}" type="presParOf" srcId="{114403D6-DFD4-4F8E-8F35-393284B4992F}" destId="{70431AC1-558F-4731-9142-22DD8F5DED55}" srcOrd="6" destOrd="0" presId="urn:microsoft.com/office/officeart/2005/8/layout/default"/>
    <dgm:cxn modelId="{9E3A9035-EE60-4B75-A53B-B54E7EC4A1B9}" type="presParOf" srcId="{114403D6-DFD4-4F8E-8F35-393284B4992F}" destId="{E9A2160F-6E25-44CB-8A5A-FB5DACB23739}" srcOrd="7" destOrd="0" presId="urn:microsoft.com/office/officeart/2005/8/layout/default"/>
    <dgm:cxn modelId="{740B7BC6-8FA8-4D1E-A742-81FF005BE601}" type="presParOf" srcId="{114403D6-DFD4-4F8E-8F35-393284B4992F}" destId="{707BE332-39DA-4AC0-A0AB-A4661A7FE9BA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C98D843-577D-4B29-AE8F-B8BC27746F10}" type="doc">
      <dgm:prSet loTypeId="urn:microsoft.com/office/officeart/2005/8/layout/hierarchy1" loCatId="hierarchy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BD6077AC-35FD-45A7-87EB-55F63B364237}">
      <dgm:prSet phldrT="[Текст]" custT="1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sz="2000" b="1" dirty="0" smtClean="0">
              <a:latin typeface="Arial Narrow" pitchFamily="34" charset="0"/>
              <a:cs typeface="Times New Roman" pitchFamily="18" charset="0"/>
            </a:rPr>
            <a:t>Безвозмездные поступления в бюджет </a:t>
          </a:r>
        </a:p>
        <a:p>
          <a:r>
            <a:rPr lang="ru-RU" sz="2000" b="1" dirty="0" smtClean="0">
              <a:latin typeface="Arial Narrow" pitchFamily="34" charset="0"/>
              <a:cs typeface="Times New Roman" pitchFamily="18" charset="0"/>
            </a:rPr>
            <a:t>3 906,1 млн.руб. </a:t>
          </a:r>
        </a:p>
        <a:p>
          <a:r>
            <a:rPr lang="ru-RU" sz="2000" b="0" dirty="0" smtClean="0">
              <a:latin typeface="Arial Narrow" pitchFamily="34" charset="0"/>
              <a:cs typeface="Times New Roman" pitchFamily="18" charset="0"/>
            </a:rPr>
            <a:t>(- 426,0 млн.руб. к 2020) </a:t>
          </a:r>
          <a:endParaRPr lang="ru-RU" sz="2000" b="0" dirty="0">
            <a:latin typeface="Arial Narrow" pitchFamily="34" charset="0"/>
            <a:cs typeface="Times New Roman" pitchFamily="18" charset="0"/>
          </a:endParaRPr>
        </a:p>
      </dgm:t>
    </dgm:pt>
    <dgm:pt modelId="{480C2174-8914-48C4-B1EC-6F4495252E11}" type="parTrans" cxnId="{7D3B05EB-2DAD-4F80-9D2C-1AA12A6BE581}">
      <dgm:prSet/>
      <dgm:spPr/>
      <dgm:t>
        <a:bodyPr/>
        <a:lstStyle/>
        <a:p>
          <a:endParaRPr lang="ru-RU"/>
        </a:p>
      </dgm:t>
    </dgm:pt>
    <dgm:pt modelId="{50627BE7-BF84-46C9-9140-B3DE5878B50D}" type="sibTrans" cxnId="{7D3B05EB-2DAD-4F80-9D2C-1AA12A6BE581}">
      <dgm:prSet/>
      <dgm:spPr/>
      <dgm:t>
        <a:bodyPr/>
        <a:lstStyle/>
        <a:p>
          <a:endParaRPr lang="ru-RU"/>
        </a:p>
      </dgm:t>
    </dgm:pt>
    <dgm:pt modelId="{D37B5A9D-3C6C-49EF-BA0E-B94C68433F66}">
      <dgm:prSet phldrT="[Текст]" custT="1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sz="1400" b="1" dirty="0" smtClean="0">
              <a:latin typeface="Arial Narrow" pitchFamily="34" charset="0"/>
              <a:cs typeface="Times New Roman" pitchFamily="18" charset="0"/>
            </a:rPr>
            <a:t>Дотации</a:t>
          </a:r>
        </a:p>
        <a:p>
          <a:r>
            <a:rPr lang="ru-RU" sz="1400" b="1" dirty="0" smtClean="0">
              <a:latin typeface="Arial Narrow" pitchFamily="34" charset="0"/>
              <a:cs typeface="Times New Roman" pitchFamily="18" charset="0"/>
            </a:rPr>
            <a:t>229,1 </a:t>
          </a:r>
        </a:p>
        <a:p>
          <a:r>
            <a:rPr lang="ru-RU" sz="1400" b="1" dirty="0" smtClean="0">
              <a:latin typeface="Arial Narrow" pitchFamily="34" charset="0"/>
              <a:cs typeface="Times New Roman" pitchFamily="18" charset="0"/>
            </a:rPr>
            <a:t> </a:t>
          </a:r>
          <a:r>
            <a:rPr lang="ru-RU" sz="1400" b="0" dirty="0" smtClean="0">
              <a:latin typeface="Arial Narrow" pitchFamily="34" charset="0"/>
              <a:cs typeface="Times New Roman" pitchFamily="18" charset="0"/>
            </a:rPr>
            <a:t>(+77,8)</a:t>
          </a:r>
          <a:endParaRPr lang="ru-RU" sz="1400" b="0" dirty="0">
            <a:latin typeface="Arial Narrow" pitchFamily="34" charset="0"/>
            <a:cs typeface="Times New Roman" pitchFamily="18" charset="0"/>
          </a:endParaRPr>
        </a:p>
      </dgm:t>
    </dgm:pt>
    <dgm:pt modelId="{280DD971-6905-4940-8141-46C9B7138A27}" type="parTrans" cxnId="{79FE69E5-9045-4B38-92EE-18DCE0DD744F}">
      <dgm:prSet>
        <dgm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DC380E42-780B-4CD2-9BE6-1233759D038C}" type="sibTrans" cxnId="{79FE69E5-9045-4B38-92EE-18DCE0DD744F}">
      <dgm:prSet/>
      <dgm:spPr/>
      <dgm:t>
        <a:bodyPr/>
        <a:lstStyle/>
        <a:p>
          <a:endParaRPr lang="ru-RU"/>
        </a:p>
      </dgm:t>
    </dgm:pt>
    <dgm:pt modelId="{2F7FAE17-C997-4356-9B79-FF93D055FC15}">
      <dgm:prSet phldrT="[Текст]" custT="1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sz="1400" b="1" dirty="0" smtClean="0">
              <a:latin typeface="Arial Narrow" pitchFamily="34" charset="0"/>
              <a:cs typeface="Times New Roman" pitchFamily="18" charset="0"/>
            </a:rPr>
            <a:t>Субсидии из бюджета  Ленинградской области</a:t>
          </a:r>
        </a:p>
        <a:p>
          <a:r>
            <a:rPr lang="ru-RU" sz="1400" b="1" dirty="0" smtClean="0">
              <a:latin typeface="Arial Narrow" pitchFamily="34" charset="0"/>
              <a:cs typeface="Times New Roman" pitchFamily="18" charset="0"/>
            </a:rPr>
            <a:t>136,3 </a:t>
          </a:r>
        </a:p>
        <a:p>
          <a:r>
            <a:rPr lang="ru-RU" sz="1400" b="1" dirty="0" smtClean="0">
              <a:latin typeface="Arial Narrow" pitchFamily="34" charset="0"/>
              <a:cs typeface="Times New Roman" pitchFamily="18" charset="0"/>
            </a:rPr>
            <a:t> </a:t>
          </a:r>
          <a:r>
            <a:rPr lang="ru-RU" sz="1400" b="0" dirty="0" smtClean="0">
              <a:latin typeface="Arial Narrow" pitchFamily="34" charset="0"/>
              <a:cs typeface="Times New Roman" pitchFamily="18" charset="0"/>
            </a:rPr>
            <a:t>(- 393,3)</a:t>
          </a:r>
          <a:endParaRPr lang="ru-RU" sz="1400" b="0" dirty="0">
            <a:latin typeface="Arial Narrow" pitchFamily="34" charset="0"/>
            <a:cs typeface="Times New Roman" pitchFamily="18" charset="0"/>
          </a:endParaRPr>
        </a:p>
      </dgm:t>
    </dgm:pt>
    <dgm:pt modelId="{CC88B5E8-70E2-4884-A2AB-A21FBE42D8C9}" type="parTrans" cxnId="{562808AF-BD15-47EA-96F5-982D1233FE70}">
      <dgm:prSet>
        <dgm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3D2F7231-8130-4FAD-AB49-5A90DA64F65E}" type="sibTrans" cxnId="{562808AF-BD15-47EA-96F5-982D1233FE70}">
      <dgm:prSet/>
      <dgm:spPr/>
      <dgm:t>
        <a:bodyPr/>
        <a:lstStyle/>
        <a:p>
          <a:endParaRPr lang="ru-RU"/>
        </a:p>
      </dgm:t>
    </dgm:pt>
    <dgm:pt modelId="{4EB314C6-E6F1-46DB-ACF5-855F60695F3E}">
      <dgm:prSet custT="1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sz="1400" b="1" dirty="0" smtClean="0">
              <a:latin typeface="Arial Narrow" pitchFamily="34" charset="0"/>
              <a:cs typeface="Times New Roman" pitchFamily="18" charset="0"/>
            </a:rPr>
            <a:t>Субвенции из бюджета Ленинградской области </a:t>
          </a:r>
        </a:p>
        <a:p>
          <a:r>
            <a:rPr lang="ru-RU" sz="1400" b="1" dirty="0" smtClean="0">
              <a:latin typeface="Arial Narrow" pitchFamily="34" charset="0"/>
              <a:cs typeface="Times New Roman" pitchFamily="18" charset="0"/>
            </a:rPr>
            <a:t>3 538,6</a:t>
          </a:r>
        </a:p>
        <a:p>
          <a:r>
            <a:rPr lang="ru-RU" sz="1400" b="0" dirty="0" smtClean="0">
              <a:latin typeface="Arial Narrow" pitchFamily="34" charset="0"/>
              <a:cs typeface="Times New Roman" pitchFamily="18" charset="0"/>
            </a:rPr>
            <a:t>(- 87,2)</a:t>
          </a:r>
          <a:endParaRPr lang="ru-RU" sz="1400" b="0" dirty="0">
            <a:latin typeface="Arial Narrow" pitchFamily="34" charset="0"/>
            <a:cs typeface="Times New Roman" pitchFamily="18" charset="0"/>
          </a:endParaRPr>
        </a:p>
      </dgm:t>
    </dgm:pt>
    <dgm:pt modelId="{72664930-BA5D-4E78-AC6E-4CC36B699028}" type="parTrans" cxnId="{9CECB770-DA6F-4566-9873-C83DC1EF4028}">
      <dgm:prSet>
        <dgm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92FA34C3-AA63-471B-8D89-23E287ABDDB4}" type="sibTrans" cxnId="{9CECB770-DA6F-4566-9873-C83DC1EF4028}">
      <dgm:prSet/>
      <dgm:spPr/>
      <dgm:t>
        <a:bodyPr/>
        <a:lstStyle/>
        <a:p>
          <a:endParaRPr lang="ru-RU"/>
        </a:p>
      </dgm:t>
    </dgm:pt>
    <dgm:pt modelId="{10552004-F1D6-45DD-9D60-22AA41F685D4}">
      <dgm:prSet/>
      <dgm:spPr/>
      <dgm:t>
        <a:bodyPr/>
        <a:lstStyle/>
        <a:p>
          <a:endParaRPr lang="ru-RU" dirty="0">
            <a:latin typeface="Arial Narrow" pitchFamily="34" charset="0"/>
          </a:endParaRPr>
        </a:p>
      </dgm:t>
    </dgm:pt>
    <dgm:pt modelId="{13D16F3C-0EAE-4CBE-9E69-089BBA42E891}" type="parTrans" cxnId="{9E74AB5B-F5A0-45DF-A00B-ED8314C655E6}">
      <dgm:prSet>
        <dgm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BA131DC2-00F4-4B83-BA48-25E80FDF2EAE}" type="sibTrans" cxnId="{9E74AB5B-F5A0-45DF-A00B-ED8314C655E6}">
      <dgm:prSet/>
      <dgm:spPr/>
      <dgm:t>
        <a:bodyPr/>
        <a:lstStyle/>
        <a:p>
          <a:endParaRPr lang="ru-RU"/>
        </a:p>
      </dgm:t>
    </dgm:pt>
    <dgm:pt modelId="{EDF0C729-4918-4846-89ED-0270860E6818}" type="pres">
      <dgm:prSet presAssocID="{2C98D843-577D-4B29-AE8F-B8BC27746F1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C790362E-822F-4895-B841-7CC8B0FA8419}" type="pres">
      <dgm:prSet presAssocID="{BD6077AC-35FD-45A7-87EB-55F63B364237}" presName="hierRoot1" presStyleCnt="0"/>
      <dgm:spPr/>
      <dgm:t>
        <a:bodyPr/>
        <a:lstStyle/>
        <a:p>
          <a:endParaRPr lang="ru-RU"/>
        </a:p>
      </dgm:t>
    </dgm:pt>
    <dgm:pt modelId="{11963B3C-FDDB-4813-8C1F-402C8A854AA0}" type="pres">
      <dgm:prSet presAssocID="{BD6077AC-35FD-45A7-87EB-55F63B364237}" presName="composite" presStyleCnt="0"/>
      <dgm:spPr/>
      <dgm:t>
        <a:bodyPr/>
        <a:lstStyle/>
        <a:p>
          <a:endParaRPr lang="ru-RU"/>
        </a:p>
      </dgm:t>
    </dgm:pt>
    <dgm:pt modelId="{E92D440D-7735-4801-9F8F-EDD0A2151BA8}" type="pres">
      <dgm:prSet presAssocID="{BD6077AC-35FD-45A7-87EB-55F63B364237}" presName="background" presStyleLbl="node0" presStyleIdx="0" presStyleCnt="1"/>
      <dgm:spPr/>
      <dgm:t>
        <a:bodyPr/>
        <a:lstStyle/>
        <a:p>
          <a:endParaRPr lang="ru-RU"/>
        </a:p>
      </dgm:t>
    </dgm:pt>
    <dgm:pt modelId="{7FD2AB84-6550-4895-80CD-6108DC8C888C}" type="pres">
      <dgm:prSet presAssocID="{BD6077AC-35FD-45A7-87EB-55F63B364237}" presName="text" presStyleLbl="fgAcc0" presStyleIdx="0" presStyleCnt="1" custScaleX="283330" custScaleY="14726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074E2DB-451D-4CAB-93F5-55365AEB3ACE}" type="pres">
      <dgm:prSet presAssocID="{BD6077AC-35FD-45A7-87EB-55F63B364237}" presName="hierChild2" presStyleCnt="0"/>
      <dgm:spPr/>
      <dgm:t>
        <a:bodyPr/>
        <a:lstStyle/>
        <a:p>
          <a:endParaRPr lang="ru-RU"/>
        </a:p>
      </dgm:t>
    </dgm:pt>
    <dgm:pt modelId="{BD368F03-25D5-433A-A073-B0836AB78375}" type="pres">
      <dgm:prSet presAssocID="{280DD971-6905-4940-8141-46C9B7138A27}" presName="Name10" presStyleLbl="parChTrans1D2" presStyleIdx="0" presStyleCnt="4"/>
      <dgm:spPr/>
      <dgm:t>
        <a:bodyPr/>
        <a:lstStyle/>
        <a:p>
          <a:endParaRPr lang="ru-RU"/>
        </a:p>
      </dgm:t>
    </dgm:pt>
    <dgm:pt modelId="{7B19963C-6CD2-4533-93B0-EA98D3D85BB1}" type="pres">
      <dgm:prSet presAssocID="{D37B5A9D-3C6C-49EF-BA0E-B94C68433F66}" presName="hierRoot2" presStyleCnt="0"/>
      <dgm:spPr/>
      <dgm:t>
        <a:bodyPr/>
        <a:lstStyle/>
        <a:p>
          <a:endParaRPr lang="ru-RU"/>
        </a:p>
      </dgm:t>
    </dgm:pt>
    <dgm:pt modelId="{41EA54F7-46D7-4377-9C48-4BA042F1A9B7}" type="pres">
      <dgm:prSet presAssocID="{D37B5A9D-3C6C-49EF-BA0E-B94C68433F66}" presName="composite2" presStyleCnt="0"/>
      <dgm:spPr/>
      <dgm:t>
        <a:bodyPr/>
        <a:lstStyle/>
        <a:p>
          <a:endParaRPr lang="ru-RU"/>
        </a:p>
      </dgm:t>
    </dgm:pt>
    <dgm:pt modelId="{8FBB57EB-29C0-4421-A311-4B88D7EEC778}" type="pres">
      <dgm:prSet presAssocID="{D37B5A9D-3C6C-49EF-BA0E-B94C68433F66}" presName="background2" presStyleLbl="node2" presStyleIdx="0" presStyleCnt="4"/>
      <dgm:spPr/>
      <dgm:t>
        <a:bodyPr/>
        <a:lstStyle/>
        <a:p>
          <a:endParaRPr lang="ru-RU"/>
        </a:p>
      </dgm:t>
    </dgm:pt>
    <dgm:pt modelId="{4A7BF1EB-92BE-416D-8B7C-B8FA5DBBCB88}" type="pres">
      <dgm:prSet presAssocID="{D37B5A9D-3C6C-49EF-BA0E-B94C68433F66}" presName="text2" presStyleLbl="fgAcc2" presStyleIdx="0" presStyleCnt="4" custScaleX="68390" custScaleY="6675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752450A-1A25-4631-B50F-B85FE3C95F7B}" type="pres">
      <dgm:prSet presAssocID="{D37B5A9D-3C6C-49EF-BA0E-B94C68433F66}" presName="hierChild3" presStyleCnt="0"/>
      <dgm:spPr/>
      <dgm:t>
        <a:bodyPr/>
        <a:lstStyle/>
        <a:p>
          <a:endParaRPr lang="ru-RU"/>
        </a:p>
      </dgm:t>
    </dgm:pt>
    <dgm:pt modelId="{66401439-23A0-47D6-86EE-7C58DC859C13}" type="pres">
      <dgm:prSet presAssocID="{CC88B5E8-70E2-4884-A2AB-A21FBE42D8C9}" presName="Name10" presStyleLbl="parChTrans1D2" presStyleIdx="1" presStyleCnt="4"/>
      <dgm:spPr/>
      <dgm:t>
        <a:bodyPr/>
        <a:lstStyle/>
        <a:p>
          <a:endParaRPr lang="ru-RU"/>
        </a:p>
      </dgm:t>
    </dgm:pt>
    <dgm:pt modelId="{AEF240EA-C0C7-4528-87F4-C80A23851B88}" type="pres">
      <dgm:prSet presAssocID="{2F7FAE17-C997-4356-9B79-FF93D055FC15}" presName="hierRoot2" presStyleCnt="0"/>
      <dgm:spPr/>
      <dgm:t>
        <a:bodyPr/>
        <a:lstStyle/>
        <a:p>
          <a:endParaRPr lang="ru-RU"/>
        </a:p>
      </dgm:t>
    </dgm:pt>
    <dgm:pt modelId="{9881DFE3-A248-4CE8-9DA9-BF1FE4BFBA7D}" type="pres">
      <dgm:prSet presAssocID="{2F7FAE17-C997-4356-9B79-FF93D055FC15}" presName="composite2" presStyleCnt="0"/>
      <dgm:spPr/>
      <dgm:t>
        <a:bodyPr/>
        <a:lstStyle/>
        <a:p>
          <a:endParaRPr lang="ru-RU"/>
        </a:p>
      </dgm:t>
    </dgm:pt>
    <dgm:pt modelId="{D525C7F8-6F88-4BED-ABC2-9A48DCE08A6E}" type="pres">
      <dgm:prSet presAssocID="{2F7FAE17-C997-4356-9B79-FF93D055FC15}" presName="background2" presStyleLbl="node2" presStyleIdx="1" presStyleCnt="4"/>
      <dgm:spPr/>
      <dgm:t>
        <a:bodyPr/>
        <a:lstStyle/>
        <a:p>
          <a:endParaRPr lang="ru-RU"/>
        </a:p>
      </dgm:t>
    </dgm:pt>
    <dgm:pt modelId="{78F4C400-4CEB-447C-9C0F-00F609DC54DB}" type="pres">
      <dgm:prSet presAssocID="{2F7FAE17-C997-4356-9B79-FF93D055FC15}" presName="text2" presStyleLbl="fgAcc2" presStyleIdx="1" presStyleCnt="4" custScaleX="86997" custScaleY="10968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9D1A86C-F160-4656-ADB1-6D10D1A02FFF}" type="pres">
      <dgm:prSet presAssocID="{2F7FAE17-C997-4356-9B79-FF93D055FC15}" presName="hierChild3" presStyleCnt="0"/>
      <dgm:spPr/>
      <dgm:t>
        <a:bodyPr/>
        <a:lstStyle/>
        <a:p>
          <a:endParaRPr lang="ru-RU"/>
        </a:p>
      </dgm:t>
    </dgm:pt>
    <dgm:pt modelId="{5FA3D09E-6EBC-4748-A39F-ACBF8B18E190}" type="pres">
      <dgm:prSet presAssocID="{13D16F3C-0EAE-4CBE-9E69-089BBA42E891}" presName="Name10" presStyleLbl="parChTrans1D2" presStyleIdx="2" presStyleCnt="4"/>
      <dgm:spPr/>
      <dgm:t>
        <a:bodyPr/>
        <a:lstStyle/>
        <a:p>
          <a:endParaRPr lang="ru-RU"/>
        </a:p>
      </dgm:t>
    </dgm:pt>
    <dgm:pt modelId="{617462CB-BFAB-4CB0-A8DD-66C386F5626D}" type="pres">
      <dgm:prSet presAssocID="{10552004-F1D6-45DD-9D60-22AA41F685D4}" presName="hierRoot2" presStyleCnt="0"/>
      <dgm:spPr/>
      <dgm:t>
        <a:bodyPr/>
        <a:lstStyle/>
        <a:p>
          <a:endParaRPr lang="ru-RU"/>
        </a:p>
      </dgm:t>
    </dgm:pt>
    <dgm:pt modelId="{6CE0E554-B449-4F4D-AC3F-BCEE76C59E28}" type="pres">
      <dgm:prSet presAssocID="{10552004-F1D6-45DD-9D60-22AA41F685D4}" presName="composite2" presStyleCnt="0"/>
      <dgm:spPr/>
      <dgm:t>
        <a:bodyPr/>
        <a:lstStyle/>
        <a:p>
          <a:endParaRPr lang="ru-RU"/>
        </a:p>
      </dgm:t>
    </dgm:pt>
    <dgm:pt modelId="{03AB0261-CA48-4430-98BE-DE4BC3C11581}" type="pres">
      <dgm:prSet presAssocID="{10552004-F1D6-45DD-9D60-22AA41F685D4}" presName="background2" presStyleLbl="node2" presStyleIdx="2" presStyleCnt="4"/>
      <dgm:spPr/>
      <dgm:t>
        <a:bodyPr/>
        <a:lstStyle/>
        <a:p>
          <a:endParaRPr lang="ru-RU"/>
        </a:p>
      </dgm:t>
    </dgm:pt>
    <dgm:pt modelId="{C284F6BE-1B00-4267-BCDC-65C163B8FBAB}" type="pres">
      <dgm:prSet presAssocID="{10552004-F1D6-45DD-9D60-22AA41F685D4}" presName="text2" presStyleLbl="fgAcc2" presStyleIdx="2" presStyleCnt="4" custScaleX="107083" custScaleY="9853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9E25E75-3882-47D4-85B1-650A6BF4A736}" type="pres">
      <dgm:prSet presAssocID="{10552004-F1D6-45DD-9D60-22AA41F685D4}" presName="hierChild3" presStyleCnt="0"/>
      <dgm:spPr/>
      <dgm:t>
        <a:bodyPr/>
        <a:lstStyle/>
        <a:p>
          <a:endParaRPr lang="ru-RU"/>
        </a:p>
      </dgm:t>
    </dgm:pt>
    <dgm:pt modelId="{BFAF1F52-3A21-4339-96C2-64CFC3C5D0A0}" type="pres">
      <dgm:prSet presAssocID="{72664930-BA5D-4E78-AC6E-4CC36B699028}" presName="Name10" presStyleLbl="parChTrans1D2" presStyleIdx="3" presStyleCnt="4"/>
      <dgm:spPr/>
      <dgm:t>
        <a:bodyPr/>
        <a:lstStyle/>
        <a:p>
          <a:endParaRPr lang="ru-RU"/>
        </a:p>
      </dgm:t>
    </dgm:pt>
    <dgm:pt modelId="{866661EF-8F3F-4CA4-871F-CABB98EC0DAA}" type="pres">
      <dgm:prSet presAssocID="{4EB314C6-E6F1-46DB-ACF5-855F60695F3E}" presName="hierRoot2" presStyleCnt="0"/>
      <dgm:spPr/>
      <dgm:t>
        <a:bodyPr/>
        <a:lstStyle/>
        <a:p>
          <a:endParaRPr lang="ru-RU"/>
        </a:p>
      </dgm:t>
    </dgm:pt>
    <dgm:pt modelId="{959F001D-4D34-47A7-A860-F26F87777727}" type="pres">
      <dgm:prSet presAssocID="{4EB314C6-E6F1-46DB-ACF5-855F60695F3E}" presName="composite2" presStyleCnt="0"/>
      <dgm:spPr/>
      <dgm:t>
        <a:bodyPr/>
        <a:lstStyle/>
        <a:p>
          <a:endParaRPr lang="ru-RU"/>
        </a:p>
      </dgm:t>
    </dgm:pt>
    <dgm:pt modelId="{AED2CD3E-0FA6-4DF1-9EC5-0BA841DF6B17}" type="pres">
      <dgm:prSet presAssocID="{4EB314C6-E6F1-46DB-ACF5-855F60695F3E}" presName="background2" presStyleLbl="node2" presStyleIdx="3" presStyleCnt="4"/>
      <dgm:spPr/>
      <dgm:t>
        <a:bodyPr/>
        <a:lstStyle/>
        <a:p>
          <a:endParaRPr lang="ru-RU"/>
        </a:p>
      </dgm:t>
    </dgm:pt>
    <dgm:pt modelId="{91205120-56A8-410D-9394-8F89C4E825FD}" type="pres">
      <dgm:prSet presAssocID="{4EB314C6-E6F1-46DB-ACF5-855F60695F3E}" presName="text2" presStyleLbl="fgAcc2" presStyleIdx="3" presStyleCnt="4" custScaleX="84924" custScaleY="12101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9BEC82F-D80E-4148-9E05-5A266873B330}" type="pres">
      <dgm:prSet presAssocID="{4EB314C6-E6F1-46DB-ACF5-855F60695F3E}" presName="hierChild3" presStyleCnt="0"/>
      <dgm:spPr/>
      <dgm:t>
        <a:bodyPr/>
        <a:lstStyle/>
        <a:p>
          <a:endParaRPr lang="ru-RU"/>
        </a:p>
      </dgm:t>
    </dgm:pt>
  </dgm:ptLst>
  <dgm:cxnLst>
    <dgm:cxn modelId="{15661585-3AF6-455A-8E41-60658AFE9322}" type="presOf" srcId="{2F7FAE17-C997-4356-9B79-FF93D055FC15}" destId="{78F4C400-4CEB-447C-9C0F-00F609DC54DB}" srcOrd="0" destOrd="0" presId="urn:microsoft.com/office/officeart/2005/8/layout/hierarchy1"/>
    <dgm:cxn modelId="{77196D44-6FE4-4CBC-84A1-7A150C77C1ED}" type="presOf" srcId="{13D16F3C-0EAE-4CBE-9E69-089BBA42E891}" destId="{5FA3D09E-6EBC-4748-A39F-ACBF8B18E190}" srcOrd="0" destOrd="0" presId="urn:microsoft.com/office/officeart/2005/8/layout/hierarchy1"/>
    <dgm:cxn modelId="{562808AF-BD15-47EA-96F5-982D1233FE70}" srcId="{BD6077AC-35FD-45A7-87EB-55F63B364237}" destId="{2F7FAE17-C997-4356-9B79-FF93D055FC15}" srcOrd="1" destOrd="0" parTransId="{CC88B5E8-70E2-4884-A2AB-A21FBE42D8C9}" sibTransId="{3D2F7231-8130-4FAD-AB49-5A90DA64F65E}"/>
    <dgm:cxn modelId="{80279920-BC58-4CA9-8E23-620CE748DD78}" type="presOf" srcId="{4EB314C6-E6F1-46DB-ACF5-855F60695F3E}" destId="{91205120-56A8-410D-9394-8F89C4E825FD}" srcOrd="0" destOrd="0" presId="urn:microsoft.com/office/officeart/2005/8/layout/hierarchy1"/>
    <dgm:cxn modelId="{79FE69E5-9045-4B38-92EE-18DCE0DD744F}" srcId="{BD6077AC-35FD-45A7-87EB-55F63B364237}" destId="{D37B5A9D-3C6C-49EF-BA0E-B94C68433F66}" srcOrd="0" destOrd="0" parTransId="{280DD971-6905-4940-8141-46C9B7138A27}" sibTransId="{DC380E42-780B-4CD2-9BE6-1233759D038C}"/>
    <dgm:cxn modelId="{19098093-8D8D-455E-AEB0-28CE0CA6F84A}" type="presOf" srcId="{2C98D843-577D-4B29-AE8F-B8BC27746F10}" destId="{EDF0C729-4918-4846-89ED-0270860E6818}" srcOrd="0" destOrd="0" presId="urn:microsoft.com/office/officeart/2005/8/layout/hierarchy1"/>
    <dgm:cxn modelId="{A4583846-1F06-429A-A82D-4D0003020737}" type="presOf" srcId="{BD6077AC-35FD-45A7-87EB-55F63B364237}" destId="{7FD2AB84-6550-4895-80CD-6108DC8C888C}" srcOrd="0" destOrd="0" presId="urn:microsoft.com/office/officeart/2005/8/layout/hierarchy1"/>
    <dgm:cxn modelId="{FE89E9ED-6A35-4AE8-9C9B-4B7459B107A2}" type="presOf" srcId="{280DD971-6905-4940-8141-46C9B7138A27}" destId="{BD368F03-25D5-433A-A073-B0836AB78375}" srcOrd="0" destOrd="0" presId="urn:microsoft.com/office/officeart/2005/8/layout/hierarchy1"/>
    <dgm:cxn modelId="{B97B749A-EE38-4F96-BC02-1EB967AA96D2}" type="presOf" srcId="{72664930-BA5D-4E78-AC6E-4CC36B699028}" destId="{BFAF1F52-3A21-4339-96C2-64CFC3C5D0A0}" srcOrd="0" destOrd="0" presId="urn:microsoft.com/office/officeart/2005/8/layout/hierarchy1"/>
    <dgm:cxn modelId="{BA42E138-1A82-4BA5-9EEC-7E0A7AEA7EF9}" type="presOf" srcId="{CC88B5E8-70E2-4884-A2AB-A21FBE42D8C9}" destId="{66401439-23A0-47D6-86EE-7C58DC859C13}" srcOrd="0" destOrd="0" presId="urn:microsoft.com/office/officeart/2005/8/layout/hierarchy1"/>
    <dgm:cxn modelId="{9CECB770-DA6F-4566-9873-C83DC1EF4028}" srcId="{BD6077AC-35FD-45A7-87EB-55F63B364237}" destId="{4EB314C6-E6F1-46DB-ACF5-855F60695F3E}" srcOrd="3" destOrd="0" parTransId="{72664930-BA5D-4E78-AC6E-4CC36B699028}" sibTransId="{92FA34C3-AA63-471B-8D89-23E287ABDDB4}"/>
    <dgm:cxn modelId="{9E74AB5B-F5A0-45DF-A00B-ED8314C655E6}" srcId="{BD6077AC-35FD-45A7-87EB-55F63B364237}" destId="{10552004-F1D6-45DD-9D60-22AA41F685D4}" srcOrd="2" destOrd="0" parTransId="{13D16F3C-0EAE-4CBE-9E69-089BBA42E891}" sibTransId="{BA131DC2-00F4-4B83-BA48-25E80FDF2EAE}"/>
    <dgm:cxn modelId="{2E88A52D-5469-4D6D-8A83-ABCEF59A9561}" type="presOf" srcId="{10552004-F1D6-45DD-9D60-22AA41F685D4}" destId="{C284F6BE-1B00-4267-BCDC-65C163B8FBAB}" srcOrd="0" destOrd="0" presId="urn:microsoft.com/office/officeart/2005/8/layout/hierarchy1"/>
    <dgm:cxn modelId="{9D589EE6-B2F8-4FAE-BB99-F88ECFA843E8}" type="presOf" srcId="{D37B5A9D-3C6C-49EF-BA0E-B94C68433F66}" destId="{4A7BF1EB-92BE-416D-8B7C-B8FA5DBBCB88}" srcOrd="0" destOrd="0" presId="urn:microsoft.com/office/officeart/2005/8/layout/hierarchy1"/>
    <dgm:cxn modelId="{7D3B05EB-2DAD-4F80-9D2C-1AA12A6BE581}" srcId="{2C98D843-577D-4B29-AE8F-B8BC27746F10}" destId="{BD6077AC-35FD-45A7-87EB-55F63B364237}" srcOrd="0" destOrd="0" parTransId="{480C2174-8914-48C4-B1EC-6F4495252E11}" sibTransId="{50627BE7-BF84-46C9-9140-B3DE5878B50D}"/>
    <dgm:cxn modelId="{FCC1F921-5224-45FC-8DA3-B8B08806634E}" type="presParOf" srcId="{EDF0C729-4918-4846-89ED-0270860E6818}" destId="{C790362E-822F-4895-B841-7CC8B0FA8419}" srcOrd="0" destOrd="0" presId="urn:microsoft.com/office/officeart/2005/8/layout/hierarchy1"/>
    <dgm:cxn modelId="{1D23C21A-19AB-4B55-A016-DE0FEB58E006}" type="presParOf" srcId="{C790362E-822F-4895-B841-7CC8B0FA8419}" destId="{11963B3C-FDDB-4813-8C1F-402C8A854AA0}" srcOrd="0" destOrd="0" presId="urn:microsoft.com/office/officeart/2005/8/layout/hierarchy1"/>
    <dgm:cxn modelId="{1E1A0A17-4BD7-4E13-AD42-428812C04325}" type="presParOf" srcId="{11963B3C-FDDB-4813-8C1F-402C8A854AA0}" destId="{E92D440D-7735-4801-9F8F-EDD0A2151BA8}" srcOrd="0" destOrd="0" presId="urn:microsoft.com/office/officeart/2005/8/layout/hierarchy1"/>
    <dgm:cxn modelId="{61C1B536-457D-4872-AC37-490B2A7B0F46}" type="presParOf" srcId="{11963B3C-FDDB-4813-8C1F-402C8A854AA0}" destId="{7FD2AB84-6550-4895-80CD-6108DC8C888C}" srcOrd="1" destOrd="0" presId="urn:microsoft.com/office/officeart/2005/8/layout/hierarchy1"/>
    <dgm:cxn modelId="{CBC22A76-DDC7-4405-9DC6-228743D90400}" type="presParOf" srcId="{C790362E-822F-4895-B841-7CC8B0FA8419}" destId="{1074E2DB-451D-4CAB-93F5-55365AEB3ACE}" srcOrd="1" destOrd="0" presId="urn:microsoft.com/office/officeart/2005/8/layout/hierarchy1"/>
    <dgm:cxn modelId="{F27EF332-572F-4C91-B0AF-43A367966385}" type="presParOf" srcId="{1074E2DB-451D-4CAB-93F5-55365AEB3ACE}" destId="{BD368F03-25D5-433A-A073-B0836AB78375}" srcOrd="0" destOrd="0" presId="urn:microsoft.com/office/officeart/2005/8/layout/hierarchy1"/>
    <dgm:cxn modelId="{116F6599-430E-4539-8777-B5063335638B}" type="presParOf" srcId="{1074E2DB-451D-4CAB-93F5-55365AEB3ACE}" destId="{7B19963C-6CD2-4533-93B0-EA98D3D85BB1}" srcOrd="1" destOrd="0" presId="urn:microsoft.com/office/officeart/2005/8/layout/hierarchy1"/>
    <dgm:cxn modelId="{EC966D4C-2A8D-4528-99FA-EA2C0CE5479F}" type="presParOf" srcId="{7B19963C-6CD2-4533-93B0-EA98D3D85BB1}" destId="{41EA54F7-46D7-4377-9C48-4BA042F1A9B7}" srcOrd="0" destOrd="0" presId="urn:microsoft.com/office/officeart/2005/8/layout/hierarchy1"/>
    <dgm:cxn modelId="{700D1C00-918D-4D30-8C6F-7059EBCD9AE2}" type="presParOf" srcId="{41EA54F7-46D7-4377-9C48-4BA042F1A9B7}" destId="{8FBB57EB-29C0-4421-A311-4B88D7EEC778}" srcOrd="0" destOrd="0" presId="urn:microsoft.com/office/officeart/2005/8/layout/hierarchy1"/>
    <dgm:cxn modelId="{3A953D4B-A187-4514-BD03-3DFC49C0080F}" type="presParOf" srcId="{41EA54F7-46D7-4377-9C48-4BA042F1A9B7}" destId="{4A7BF1EB-92BE-416D-8B7C-B8FA5DBBCB88}" srcOrd="1" destOrd="0" presId="urn:microsoft.com/office/officeart/2005/8/layout/hierarchy1"/>
    <dgm:cxn modelId="{7540E400-DB00-41A2-8827-C39766D6CC94}" type="presParOf" srcId="{7B19963C-6CD2-4533-93B0-EA98D3D85BB1}" destId="{0752450A-1A25-4631-B50F-B85FE3C95F7B}" srcOrd="1" destOrd="0" presId="urn:microsoft.com/office/officeart/2005/8/layout/hierarchy1"/>
    <dgm:cxn modelId="{1BC0E43F-BD06-4609-877E-E717F24EB3DB}" type="presParOf" srcId="{1074E2DB-451D-4CAB-93F5-55365AEB3ACE}" destId="{66401439-23A0-47D6-86EE-7C58DC859C13}" srcOrd="2" destOrd="0" presId="urn:microsoft.com/office/officeart/2005/8/layout/hierarchy1"/>
    <dgm:cxn modelId="{C464662C-6A08-416B-BAE9-1900DD2CFD75}" type="presParOf" srcId="{1074E2DB-451D-4CAB-93F5-55365AEB3ACE}" destId="{AEF240EA-C0C7-4528-87F4-C80A23851B88}" srcOrd="3" destOrd="0" presId="urn:microsoft.com/office/officeart/2005/8/layout/hierarchy1"/>
    <dgm:cxn modelId="{4748C783-ABFE-4C49-BC8B-B62EABDF98E6}" type="presParOf" srcId="{AEF240EA-C0C7-4528-87F4-C80A23851B88}" destId="{9881DFE3-A248-4CE8-9DA9-BF1FE4BFBA7D}" srcOrd="0" destOrd="0" presId="urn:microsoft.com/office/officeart/2005/8/layout/hierarchy1"/>
    <dgm:cxn modelId="{ED012667-C382-454B-97FE-74D91E03EFC6}" type="presParOf" srcId="{9881DFE3-A248-4CE8-9DA9-BF1FE4BFBA7D}" destId="{D525C7F8-6F88-4BED-ABC2-9A48DCE08A6E}" srcOrd="0" destOrd="0" presId="urn:microsoft.com/office/officeart/2005/8/layout/hierarchy1"/>
    <dgm:cxn modelId="{499B194D-04C4-414F-8A0B-D62DC4C5E610}" type="presParOf" srcId="{9881DFE3-A248-4CE8-9DA9-BF1FE4BFBA7D}" destId="{78F4C400-4CEB-447C-9C0F-00F609DC54DB}" srcOrd="1" destOrd="0" presId="urn:microsoft.com/office/officeart/2005/8/layout/hierarchy1"/>
    <dgm:cxn modelId="{45937CD7-50B8-4AC4-9CC2-B511D113315C}" type="presParOf" srcId="{AEF240EA-C0C7-4528-87F4-C80A23851B88}" destId="{09D1A86C-F160-4656-ADB1-6D10D1A02FFF}" srcOrd="1" destOrd="0" presId="urn:microsoft.com/office/officeart/2005/8/layout/hierarchy1"/>
    <dgm:cxn modelId="{BD39BE9F-D517-46A2-B3F4-0AF1DD50EE9C}" type="presParOf" srcId="{1074E2DB-451D-4CAB-93F5-55365AEB3ACE}" destId="{5FA3D09E-6EBC-4748-A39F-ACBF8B18E190}" srcOrd="4" destOrd="0" presId="urn:microsoft.com/office/officeart/2005/8/layout/hierarchy1"/>
    <dgm:cxn modelId="{205B14FA-41A3-427E-9068-B5F6B4FD5DD4}" type="presParOf" srcId="{1074E2DB-451D-4CAB-93F5-55365AEB3ACE}" destId="{617462CB-BFAB-4CB0-A8DD-66C386F5626D}" srcOrd="5" destOrd="0" presId="urn:microsoft.com/office/officeart/2005/8/layout/hierarchy1"/>
    <dgm:cxn modelId="{B6A0718C-318E-4067-AECA-551ED7F1999E}" type="presParOf" srcId="{617462CB-BFAB-4CB0-A8DD-66C386F5626D}" destId="{6CE0E554-B449-4F4D-AC3F-BCEE76C59E28}" srcOrd="0" destOrd="0" presId="urn:microsoft.com/office/officeart/2005/8/layout/hierarchy1"/>
    <dgm:cxn modelId="{42EA74F0-5BFA-4231-9D3E-28D0058E5610}" type="presParOf" srcId="{6CE0E554-B449-4F4D-AC3F-BCEE76C59E28}" destId="{03AB0261-CA48-4430-98BE-DE4BC3C11581}" srcOrd="0" destOrd="0" presId="urn:microsoft.com/office/officeart/2005/8/layout/hierarchy1"/>
    <dgm:cxn modelId="{ACC2ABE7-7635-48EC-BC9A-EAA277B5AA84}" type="presParOf" srcId="{6CE0E554-B449-4F4D-AC3F-BCEE76C59E28}" destId="{C284F6BE-1B00-4267-BCDC-65C163B8FBAB}" srcOrd="1" destOrd="0" presId="urn:microsoft.com/office/officeart/2005/8/layout/hierarchy1"/>
    <dgm:cxn modelId="{2885C045-0CDF-4DC5-8A2D-D28D531FFD87}" type="presParOf" srcId="{617462CB-BFAB-4CB0-A8DD-66C386F5626D}" destId="{19E25E75-3882-47D4-85B1-650A6BF4A736}" srcOrd="1" destOrd="0" presId="urn:microsoft.com/office/officeart/2005/8/layout/hierarchy1"/>
    <dgm:cxn modelId="{C85A51B4-7149-4009-B5FE-026C511598DB}" type="presParOf" srcId="{1074E2DB-451D-4CAB-93F5-55365AEB3ACE}" destId="{BFAF1F52-3A21-4339-96C2-64CFC3C5D0A0}" srcOrd="6" destOrd="0" presId="urn:microsoft.com/office/officeart/2005/8/layout/hierarchy1"/>
    <dgm:cxn modelId="{4F0398E7-AB1D-4F88-9726-B04BBF0DFCC1}" type="presParOf" srcId="{1074E2DB-451D-4CAB-93F5-55365AEB3ACE}" destId="{866661EF-8F3F-4CA4-871F-CABB98EC0DAA}" srcOrd="7" destOrd="0" presId="urn:microsoft.com/office/officeart/2005/8/layout/hierarchy1"/>
    <dgm:cxn modelId="{9E625AEA-119E-43F7-91B6-6E72651503C3}" type="presParOf" srcId="{866661EF-8F3F-4CA4-871F-CABB98EC0DAA}" destId="{959F001D-4D34-47A7-A860-F26F87777727}" srcOrd="0" destOrd="0" presId="urn:microsoft.com/office/officeart/2005/8/layout/hierarchy1"/>
    <dgm:cxn modelId="{D796A08E-679F-4203-9760-1E69603649C3}" type="presParOf" srcId="{959F001D-4D34-47A7-A860-F26F87777727}" destId="{AED2CD3E-0FA6-4DF1-9EC5-0BA841DF6B17}" srcOrd="0" destOrd="0" presId="urn:microsoft.com/office/officeart/2005/8/layout/hierarchy1"/>
    <dgm:cxn modelId="{EE1BF16B-9BC2-42B7-9AC5-93C94189108B}" type="presParOf" srcId="{959F001D-4D34-47A7-A860-F26F87777727}" destId="{91205120-56A8-410D-9394-8F89C4E825FD}" srcOrd="1" destOrd="0" presId="urn:microsoft.com/office/officeart/2005/8/layout/hierarchy1"/>
    <dgm:cxn modelId="{48F3A019-61E4-4389-96B9-8A379B81D079}" type="presParOf" srcId="{866661EF-8F3F-4CA4-871F-CABB98EC0DAA}" destId="{C9BEC82F-D80E-4148-9E05-5A266873B330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5CBD769-5408-4895-B2F9-4574EA95296E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39C2848-E901-44C4-B9BF-C5C13C4C39AE}">
      <dgm:prSet phldrT="[Текст]" custT="1"/>
      <dgm:spPr>
        <a:solidFill>
          <a:schemeClr val="accent6">
            <a:lumMod val="20000"/>
            <a:lumOff val="80000"/>
          </a:schemeClr>
        </a:solidFill>
        <a:ln>
          <a:solidFill>
            <a:schemeClr val="bg1"/>
          </a:solidFill>
        </a:ln>
        <a:effectLst>
          <a:outerShdw blurRad="50800" dist="38100" dir="10800000" algn="r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1600" b="1" dirty="0" smtClean="0">
              <a:solidFill>
                <a:schemeClr val="tx1"/>
              </a:solidFill>
              <a:latin typeface="Arial Narrow" pitchFamily="34" charset="0"/>
            </a:rPr>
            <a:t>Недопущение исполнения расходных обязательств, не связанных  с решением вопросов, отнесенных  Конституцией РФ, федеральными законами, законами субъектов РФ  к полномочиям соответствующих  органов местного самоуправления  </a:t>
          </a:r>
          <a:endParaRPr lang="ru-RU" sz="1600" b="1" dirty="0">
            <a:solidFill>
              <a:schemeClr val="tx1"/>
            </a:solidFill>
            <a:latin typeface="Arial Narrow" pitchFamily="34" charset="0"/>
          </a:endParaRPr>
        </a:p>
      </dgm:t>
    </dgm:pt>
    <dgm:pt modelId="{5A0C2464-3E85-4245-B441-6284E43B4A08}" type="parTrans" cxnId="{3260A8B1-900B-4C13-9C52-EFBF13138708}">
      <dgm:prSet/>
      <dgm:spPr/>
      <dgm:t>
        <a:bodyPr/>
        <a:lstStyle/>
        <a:p>
          <a:endParaRPr lang="ru-RU"/>
        </a:p>
      </dgm:t>
    </dgm:pt>
    <dgm:pt modelId="{BCAC9476-2EE2-4B35-9002-C100D50F91A8}" type="sibTrans" cxnId="{3260A8B1-900B-4C13-9C52-EFBF13138708}">
      <dgm:prSet/>
      <dgm:spPr/>
      <dgm:t>
        <a:bodyPr/>
        <a:lstStyle/>
        <a:p>
          <a:endParaRPr lang="ru-RU"/>
        </a:p>
      </dgm:t>
    </dgm:pt>
    <dgm:pt modelId="{3F004C01-10A0-4522-A4AE-19981A63F03D}">
      <dgm:prSet phldrT="[Текст]" custT="1"/>
      <dgm:spPr>
        <a:solidFill>
          <a:schemeClr val="accent6">
            <a:lumMod val="20000"/>
            <a:lumOff val="80000"/>
          </a:schemeClr>
        </a:solidFill>
        <a:effectLst>
          <a:outerShdw blurRad="50800" dist="38100" dir="10800000" algn="r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1600" b="1" dirty="0" smtClean="0">
              <a:solidFill>
                <a:schemeClr val="tx1"/>
              </a:solidFill>
              <a:latin typeface="Arial Narrow" pitchFamily="34" charset="0"/>
            </a:rPr>
            <a:t>Соблюдение установленных Правительством ЛО нормативов формирования расходов на оплату труда  и содержание органов местного самоуправления  </a:t>
          </a:r>
          <a:endParaRPr lang="ru-RU" sz="1600" b="1" dirty="0">
            <a:solidFill>
              <a:schemeClr val="tx1"/>
            </a:solidFill>
            <a:latin typeface="Arial Narrow" pitchFamily="34" charset="0"/>
          </a:endParaRPr>
        </a:p>
      </dgm:t>
    </dgm:pt>
    <dgm:pt modelId="{18A47CDF-F7E3-4161-8D0E-BB69075A7100}" type="parTrans" cxnId="{94207499-0795-4E47-922E-5E9C309DAF44}">
      <dgm:prSet/>
      <dgm:spPr/>
      <dgm:t>
        <a:bodyPr/>
        <a:lstStyle/>
        <a:p>
          <a:endParaRPr lang="ru-RU"/>
        </a:p>
      </dgm:t>
    </dgm:pt>
    <dgm:pt modelId="{0BB04E82-5657-4721-A220-AA0846EDE15E}" type="sibTrans" cxnId="{94207499-0795-4E47-922E-5E9C309DAF44}">
      <dgm:prSet/>
      <dgm:spPr/>
      <dgm:t>
        <a:bodyPr/>
        <a:lstStyle/>
        <a:p>
          <a:endParaRPr lang="ru-RU"/>
        </a:p>
      </dgm:t>
    </dgm:pt>
    <dgm:pt modelId="{59BF6FA4-9923-4C5A-86B5-B675D8038642}">
      <dgm:prSet phldrT="[Текст]" custT="1"/>
      <dgm:spPr>
        <a:solidFill>
          <a:schemeClr val="accent6">
            <a:lumMod val="20000"/>
            <a:lumOff val="80000"/>
          </a:schemeClr>
        </a:solidFill>
        <a:effectLst>
          <a:outerShdw blurRad="50800" dist="38100" dir="10800000" algn="r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1600" b="1" dirty="0" smtClean="0">
              <a:solidFill>
                <a:schemeClr val="tx1"/>
              </a:solidFill>
              <a:latin typeface="Arial Narrow" pitchFamily="34" charset="0"/>
            </a:rPr>
            <a:t>Планирование  расходной  части  </a:t>
          </a:r>
          <a:r>
            <a:rPr lang="ru-RU" sz="1600" b="1" dirty="0" smtClean="0">
              <a:solidFill>
                <a:schemeClr val="tx1"/>
              </a:solidFill>
              <a:latin typeface="Arial Narrow" pitchFamily="34" charset="0"/>
            </a:rPr>
            <a:t>бюджета </a:t>
          </a:r>
          <a:r>
            <a:rPr lang="ru-RU" sz="1600" b="1" dirty="0" smtClean="0">
              <a:solidFill>
                <a:schemeClr val="tx1"/>
              </a:solidFill>
              <a:latin typeface="Arial Narrow" pitchFamily="34" charset="0"/>
            </a:rPr>
            <a:t> в программном  формате,  на  основании  11  новых муниципальных    программ,     утвержденных    на 2021 – 2025 годы</a:t>
          </a:r>
          <a:endParaRPr lang="ru-RU" sz="1600" b="1" dirty="0">
            <a:solidFill>
              <a:schemeClr val="tx1"/>
            </a:solidFill>
            <a:latin typeface="Arial Narrow" pitchFamily="34" charset="0"/>
          </a:endParaRPr>
        </a:p>
      </dgm:t>
    </dgm:pt>
    <dgm:pt modelId="{C2F7E850-A2F0-4D20-9274-A5A120040AF0}" type="parTrans" cxnId="{99214466-C10C-458A-83C1-DFBF8C5C5493}">
      <dgm:prSet/>
      <dgm:spPr/>
      <dgm:t>
        <a:bodyPr/>
        <a:lstStyle/>
        <a:p>
          <a:endParaRPr lang="ru-RU"/>
        </a:p>
      </dgm:t>
    </dgm:pt>
    <dgm:pt modelId="{A63D7BF5-6506-447C-A6B5-155DD5F93446}" type="sibTrans" cxnId="{99214466-C10C-458A-83C1-DFBF8C5C5493}">
      <dgm:prSet/>
      <dgm:spPr/>
      <dgm:t>
        <a:bodyPr/>
        <a:lstStyle/>
        <a:p>
          <a:endParaRPr lang="ru-RU"/>
        </a:p>
      </dgm:t>
    </dgm:pt>
    <dgm:pt modelId="{0692DEC9-7499-4003-8272-542D19086F17}">
      <dgm:prSet phldrT="[Текст]" custT="1"/>
      <dgm:spPr>
        <a:solidFill>
          <a:schemeClr val="accent6">
            <a:lumMod val="20000"/>
            <a:lumOff val="80000"/>
          </a:schemeClr>
        </a:solidFill>
        <a:effectLst>
          <a:outerShdw blurRad="50800" dist="38100" dir="13500000" algn="br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1600" b="1" dirty="0" smtClean="0">
              <a:solidFill>
                <a:schemeClr val="tx1"/>
              </a:solidFill>
              <a:latin typeface="Arial Narrow" panose="020B0606020202030204" pitchFamily="34" charset="0"/>
            </a:rPr>
            <a:t>Реализация Указа Президента Российской Федерации от 07.05.2018 № 204 «О национальных целях и стратегических задачах развития Российской Федерации на период до 2024 года»</a:t>
          </a:r>
          <a:endParaRPr lang="ru-RU" sz="1600" b="1" dirty="0">
            <a:solidFill>
              <a:schemeClr val="tx1"/>
            </a:solidFill>
            <a:latin typeface="Arial Narrow" pitchFamily="34" charset="0"/>
          </a:endParaRPr>
        </a:p>
      </dgm:t>
    </dgm:pt>
    <dgm:pt modelId="{0432C058-B64B-43F1-AEFD-D05A96F04E07}" type="parTrans" cxnId="{4FE0B274-5B5F-47C5-92A8-7F391F105C6A}">
      <dgm:prSet/>
      <dgm:spPr/>
      <dgm:t>
        <a:bodyPr/>
        <a:lstStyle/>
        <a:p>
          <a:endParaRPr lang="ru-RU"/>
        </a:p>
      </dgm:t>
    </dgm:pt>
    <dgm:pt modelId="{FAAAE6AB-3F34-4EB2-BC7A-5175CF2F6CC8}" type="sibTrans" cxnId="{4FE0B274-5B5F-47C5-92A8-7F391F105C6A}">
      <dgm:prSet/>
      <dgm:spPr/>
      <dgm:t>
        <a:bodyPr/>
        <a:lstStyle/>
        <a:p>
          <a:endParaRPr lang="ru-RU"/>
        </a:p>
      </dgm:t>
    </dgm:pt>
    <dgm:pt modelId="{6CB1FEE3-FA87-4BA1-8D4A-972EBEF1455A}">
      <dgm:prSet phldrT="[Текст]" custT="1"/>
      <dgm:spPr>
        <a:solidFill>
          <a:schemeClr val="accent6">
            <a:lumMod val="20000"/>
            <a:lumOff val="80000"/>
          </a:schemeClr>
        </a:solidFill>
        <a:effectLst>
          <a:outerShdw blurRad="50800" dist="38100" dir="13500000" algn="br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1600" b="1" dirty="0" smtClean="0">
              <a:solidFill>
                <a:schemeClr val="tx1">
                  <a:lumMod val="95000"/>
                  <a:lumOff val="5000"/>
                </a:schemeClr>
              </a:solidFill>
              <a:latin typeface="Arial Narrow" pitchFamily="34" charset="0"/>
              <a:cs typeface="Times New Roman" pitchFamily="18" charset="0"/>
            </a:rPr>
            <a:t>Соблюдение уровня оплаты труда работников в соответствии с Указом Президента РФ от 07.05.2012 г.  № 597 «О мероприятиях по реализации государственной социальной политики»</a:t>
          </a:r>
          <a:endParaRPr lang="ru-RU" sz="1600" b="1" dirty="0">
            <a:solidFill>
              <a:schemeClr val="tx1"/>
            </a:solidFill>
            <a:latin typeface="Arial Narrow" pitchFamily="34" charset="0"/>
          </a:endParaRPr>
        </a:p>
      </dgm:t>
    </dgm:pt>
    <dgm:pt modelId="{EFFB92FB-F8B3-4E04-A1A3-EBA3AA1FAAE9}" type="parTrans" cxnId="{675DE59B-8451-4985-8B06-9CCCBD33A1BD}">
      <dgm:prSet/>
      <dgm:spPr/>
      <dgm:t>
        <a:bodyPr/>
        <a:lstStyle/>
        <a:p>
          <a:endParaRPr lang="ru-RU"/>
        </a:p>
      </dgm:t>
    </dgm:pt>
    <dgm:pt modelId="{1452F515-2EB6-48F9-908A-5FBA4BB61AB8}" type="sibTrans" cxnId="{675DE59B-8451-4985-8B06-9CCCBD33A1BD}">
      <dgm:prSet/>
      <dgm:spPr/>
      <dgm:t>
        <a:bodyPr/>
        <a:lstStyle/>
        <a:p>
          <a:endParaRPr lang="ru-RU"/>
        </a:p>
      </dgm:t>
    </dgm:pt>
    <dgm:pt modelId="{E9E5F657-C1B9-4387-B79E-53B67C12EC72}" type="pres">
      <dgm:prSet presAssocID="{75CBD769-5408-4895-B2F9-4574EA95296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7FB3D18-0C74-47A1-8BD1-7C4123DC0FBE}" type="pres">
      <dgm:prSet presAssocID="{C39C2848-E901-44C4-B9BF-C5C13C4C39AE}" presName="node" presStyleLbl="node1" presStyleIdx="0" presStyleCnt="5" custScaleX="164305" custScaleY="115173" custLinFactNeighborX="-5503" custLinFactNeighborY="-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ED1D27-6D24-43DC-9472-B42448D647F2}" type="pres">
      <dgm:prSet presAssocID="{BCAC9476-2EE2-4B35-9002-C100D50F91A8}" presName="sibTrans" presStyleCnt="0"/>
      <dgm:spPr/>
    </dgm:pt>
    <dgm:pt modelId="{B8C8DB8B-EA7C-4786-8423-84CBD32C34B3}" type="pres">
      <dgm:prSet presAssocID="{3F004C01-10A0-4522-A4AE-19981A63F03D}" presName="node" presStyleLbl="node1" presStyleIdx="1" presStyleCnt="5" custScaleX="146581" custScaleY="113775" custLinFactNeighborX="-1477" custLinFactNeighborY="-7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4EC14C-7A66-4C49-9708-317FD2A5660C}" type="pres">
      <dgm:prSet presAssocID="{0BB04E82-5657-4721-A220-AA0846EDE15E}" presName="sibTrans" presStyleCnt="0"/>
      <dgm:spPr/>
    </dgm:pt>
    <dgm:pt modelId="{4A3D25A7-0C60-40AE-84F9-4300A2186D7B}" type="pres">
      <dgm:prSet presAssocID="{59BF6FA4-9923-4C5A-86B5-B675D8038642}" presName="node" presStyleLbl="node1" presStyleIdx="2" presStyleCnt="5" custScaleX="165880" custLinFactY="14520" custLinFactNeighborX="86548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2837B8-5432-41FE-8E83-0E9F66962F8A}" type="pres">
      <dgm:prSet presAssocID="{A63D7BF5-6506-447C-A6B5-155DD5F93446}" presName="sibTrans" presStyleCnt="0"/>
      <dgm:spPr/>
    </dgm:pt>
    <dgm:pt modelId="{E7B96A78-C5BF-48E6-8462-B2702087C7F8}" type="pres">
      <dgm:prSet presAssocID="{0692DEC9-7499-4003-8272-542D19086F17}" presName="node" presStyleLbl="node1" presStyleIdx="3" presStyleCnt="5" custScaleX="140613" custLinFactNeighborX="-2497" custLinFactNeighborY="-34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20667E-8E09-4608-8312-BC11D818D0C0}" type="pres">
      <dgm:prSet presAssocID="{FAAAE6AB-3F34-4EB2-BC7A-5175CF2F6CC8}" presName="sibTrans" presStyleCnt="0"/>
      <dgm:spPr/>
    </dgm:pt>
    <dgm:pt modelId="{A1F1F2FC-0D96-439F-BE6C-97A7435EA494}" type="pres">
      <dgm:prSet presAssocID="{6CB1FEE3-FA87-4BA1-8D4A-972EBEF1455A}" presName="node" presStyleLbl="node1" presStyleIdx="4" presStyleCnt="5" custScaleX="165055" custScaleY="90858" custLinFactY="-16776" custLinFactNeighborX="-83944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2177B23-F818-4236-B60F-0A37E563AAD5}" type="presOf" srcId="{C39C2848-E901-44C4-B9BF-C5C13C4C39AE}" destId="{B7FB3D18-0C74-47A1-8BD1-7C4123DC0FBE}" srcOrd="0" destOrd="0" presId="urn:microsoft.com/office/officeart/2005/8/layout/default"/>
    <dgm:cxn modelId="{DB426CD8-BFCC-49A4-9884-8875537CE05B}" type="presOf" srcId="{0692DEC9-7499-4003-8272-542D19086F17}" destId="{E7B96A78-C5BF-48E6-8462-B2702087C7F8}" srcOrd="0" destOrd="0" presId="urn:microsoft.com/office/officeart/2005/8/layout/default"/>
    <dgm:cxn modelId="{F079312F-6B57-4974-9D0A-F682FD3F1734}" type="presOf" srcId="{3F004C01-10A0-4522-A4AE-19981A63F03D}" destId="{B8C8DB8B-EA7C-4786-8423-84CBD32C34B3}" srcOrd="0" destOrd="0" presId="urn:microsoft.com/office/officeart/2005/8/layout/default"/>
    <dgm:cxn modelId="{675DE59B-8451-4985-8B06-9CCCBD33A1BD}" srcId="{75CBD769-5408-4895-B2F9-4574EA95296E}" destId="{6CB1FEE3-FA87-4BA1-8D4A-972EBEF1455A}" srcOrd="4" destOrd="0" parTransId="{EFFB92FB-F8B3-4E04-A1A3-EBA3AA1FAAE9}" sibTransId="{1452F515-2EB6-48F9-908A-5FBA4BB61AB8}"/>
    <dgm:cxn modelId="{4FE0B274-5B5F-47C5-92A8-7F391F105C6A}" srcId="{75CBD769-5408-4895-B2F9-4574EA95296E}" destId="{0692DEC9-7499-4003-8272-542D19086F17}" srcOrd="3" destOrd="0" parTransId="{0432C058-B64B-43F1-AEFD-D05A96F04E07}" sibTransId="{FAAAE6AB-3F34-4EB2-BC7A-5175CF2F6CC8}"/>
    <dgm:cxn modelId="{94207499-0795-4E47-922E-5E9C309DAF44}" srcId="{75CBD769-5408-4895-B2F9-4574EA95296E}" destId="{3F004C01-10A0-4522-A4AE-19981A63F03D}" srcOrd="1" destOrd="0" parTransId="{18A47CDF-F7E3-4161-8D0E-BB69075A7100}" sibTransId="{0BB04E82-5657-4721-A220-AA0846EDE15E}"/>
    <dgm:cxn modelId="{99214466-C10C-458A-83C1-DFBF8C5C5493}" srcId="{75CBD769-5408-4895-B2F9-4574EA95296E}" destId="{59BF6FA4-9923-4C5A-86B5-B675D8038642}" srcOrd="2" destOrd="0" parTransId="{C2F7E850-A2F0-4D20-9274-A5A120040AF0}" sibTransId="{A63D7BF5-6506-447C-A6B5-155DD5F93446}"/>
    <dgm:cxn modelId="{456D74D3-A001-4706-B6A0-2481B7332931}" type="presOf" srcId="{75CBD769-5408-4895-B2F9-4574EA95296E}" destId="{E9E5F657-C1B9-4387-B79E-53B67C12EC72}" srcOrd="0" destOrd="0" presId="urn:microsoft.com/office/officeart/2005/8/layout/default"/>
    <dgm:cxn modelId="{7CFA092E-F251-49A5-BE30-E7FD50FE544E}" type="presOf" srcId="{59BF6FA4-9923-4C5A-86B5-B675D8038642}" destId="{4A3D25A7-0C60-40AE-84F9-4300A2186D7B}" srcOrd="0" destOrd="0" presId="urn:microsoft.com/office/officeart/2005/8/layout/default"/>
    <dgm:cxn modelId="{3260A8B1-900B-4C13-9C52-EFBF13138708}" srcId="{75CBD769-5408-4895-B2F9-4574EA95296E}" destId="{C39C2848-E901-44C4-B9BF-C5C13C4C39AE}" srcOrd="0" destOrd="0" parTransId="{5A0C2464-3E85-4245-B441-6284E43B4A08}" sibTransId="{BCAC9476-2EE2-4B35-9002-C100D50F91A8}"/>
    <dgm:cxn modelId="{5302359D-1621-44B8-97C0-8AD23D889406}" type="presOf" srcId="{6CB1FEE3-FA87-4BA1-8D4A-972EBEF1455A}" destId="{A1F1F2FC-0D96-439F-BE6C-97A7435EA494}" srcOrd="0" destOrd="0" presId="urn:microsoft.com/office/officeart/2005/8/layout/default"/>
    <dgm:cxn modelId="{5CA2DBDE-61CC-4A77-9C5B-6291AB06624C}" type="presParOf" srcId="{E9E5F657-C1B9-4387-B79E-53B67C12EC72}" destId="{B7FB3D18-0C74-47A1-8BD1-7C4123DC0FBE}" srcOrd="0" destOrd="0" presId="urn:microsoft.com/office/officeart/2005/8/layout/default"/>
    <dgm:cxn modelId="{EA4D3F98-8DEA-426C-B7F1-1F1CDF024957}" type="presParOf" srcId="{E9E5F657-C1B9-4387-B79E-53B67C12EC72}" destId="{F3ED1D27-6D24-43DC-9472-B42448D647F2}" srcOrd="1" destOrd="0" presId="urn:microsoft.com/office/officeart/2005/8/layout/default"/>
    <dgm:cxn modelId="{6572F986-DCA2-4BA5-8E6B-54A95948AEFD}" type="presParOf" srcId="{E9E5F657-C1B9-4387-B79E-53B67C12EC72}" destId="{B8C8DB8B-EA7C-4786-8423-84CBD32C34B3}" srcOrd="2" destOrd="0" presId="urn:microsoft.com/office/officeart/2005/8/layout/default"/>
    <dgm:cxn modelId="{7ACA8A04-A0DA-46AD-B31D-1A71C5A9792B}" type="presParOf" srcId="{E9E5F657-C1B9-4387-B79E-53B67C12EC72}" destId="{084EC14C-7A66-4C49-9708-317FD2A5660C}" srcOrd="3" destOrd="0" presId="urn:microsoft.com/office/officeart/2005/8/layout/default"/>
    <dgm:cxn modelId="{DD838B3F-3CE6-47A8-B915-56EFAF6040B7}" type="presParOf" srcId="{E9E5F657-C1B9-4387-B79E-53B67C12EC72}" destId="{4A3D25A7-0C60-40AE-84F9-4300A2186D7B}" srcOrd="4" destOrd="0" presId="urn:microsoft.com/office/officeart/2005/8/layout/default"/>
    <dgm:cxn modelId="{4D3E2A06-0727-4A03-A76D-E2C29528471C}" type="presParOf" srcId="{E9E5F657-C1B9-4387-B79E-53B67C12EC72}" destId="{002837B8-5432-41FE-8E83-0E9F66962F8A}" srcOrd="5" destOrd="0" presId="urn:microsoft.com/office/officeart/2005/8/layout/default"/>
    <dgm:cxn modelId="{C50AB369-B78B-4DB6-9FE0-61B0294DD3C0}" type="presParOf" srcId="{E9E5F657-C1B9-4387-B79E-53B67C12EC72}" destId="{E7B96A78-C5BF-48E6-8462-B2702087C7F8}" srcOrd="6" destOrd="0" presId="urn:microsoft.com/office/officeart/2005/8/layout/default"/>
    <dgm:cxn modelId="{37A405F8-2320-4AEF-8EDD-F3E21D715A46}" type="presParOf" srcId="{E9E5F657-C1B9-4387-B79E-53B67C12EC72}" destId="{B320667E-8E09-4608-8312-BC11D818D0C0}" srcOrd="7" destOrd="0" presId="urn:microsoft.com/office/officeart/2005/8/layout/default"/>
    <dgm:cxn modelId="{EAE0D299-9856-4A11-89F2-795D6C4AA6A9}" type="presParOf" srcId="{E9E5F657-C1B9-4387-B79E-53B67C12EC72}" destId="{A1F1F2FC-0D96-439F-BE6C-97A7435EA494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1DC25A-956D-4191-AFFF-3172DFB472FA}">
      <dsp:nvSpPr>
        <dsp:cNvPr id="0" name=""/>
        <dsp:cNvSpPr/>
      </dsp:nvSpPr>
      <dsp:spPr>
        <a:xfrm>
          <a:off x="357185" y="71436"/>
          <a:ext cx="2633916" cy="1389734"/>
        </a:xfrm>
        <a:prstGeom prst="rect">
          <a:avLst/>
        </a:prstGeom>
        <a:solidFill>
          <a:srgbClr val="FAE0D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13500000" algn="br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algn="ctr" defTabSz="9144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  <a:latin typeface="Arial Narrow" pitchFamily="34" charset="0"/>
              <a:ea typeface="+mn-ea"/>
              <a:cs typeface="+mn-cs"/>
            </a:rPr>
            <a:t>Бюджетный кодекс Российской Федерации </a:t>
          </a:r>
        </a:p>
      </dsp:txBody>
      <dsp:txXfrm>
        <a:off x="357185" y="71436"/>
        <a:ext cx="2633916" cy="1389734"/>
      </dsp:txXfrm>
    </dsp:sp>
    <dsp:sp modelId="{DA8230BA-4F51-47B5-B0FB-69FC23841B29}">
      <dsp:nvSpPr>
        <dsp:cNvPr id="0" name=""/>
        <dsp:cNvSpPr/>
      </dsp:nvSpPr>
      <dsp:spPr>
        <a:xfrm>
          <a:off x="3214711" y="71436"/>
          <a:ext cx="4937239" cy="1389734"/>
        </a:xfrm>
        <a:prstGeom prst="rect">
          <a:avLst/>
        </a:prstGeom>
        <a:solidFill>
          <a:srgbClr val="FAE0D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13500000" algn="br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  <a:latin typeface="Arial Narrow" pitchFamily="34" charset="0"/>
              <a:ea typeface="+mn-ea"/>
              <a:cs typeface="+mn-cs"/>
            </a:rPr>
            <a:t>ФЗ от 06.10.2003 №131-ФЗ «Об общих принципах организации местного самоуправления в Российской Федерации»</a:t>
          </a:r>
        </a:p>
      </dsp:txBody>
      <dsp:txXfrm>
        <a:off x="3214711" y="71436"/>
        <a:ext cx="4937239" cy="1389734"/>
      </dsp:txXfrm>
    </dsp:sp>
    <dsp:sp modelId="{290E5171-8AF5-4211-89D4-46B353596B18}">
      <dsp:nvSpPr>
        <dsp:cNvPr id="0" name=""/>
        <dsp:cNvSpPr/>
      </dsp:nvSpPr>
      <dsp:spPr>
        <a:xfrm>
          <a:off x="357185" y="1643068"/>
          <a:ext cx="2674103" cy="1389734"/>
        </a:xfrm>
        <a:prstGeom prst="rect">
          <a:avLst/>
        </a:prstGeom>
        <a:solidFill>
          <a:srgbClr val="FAE0D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13500000" algn="br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  <a:latin typeface="Arial Narrow" pitchFamily="34" charset="0"/>
              <a:ea typeface="+mn-ea"/>
              <a:cs typeface="+mn-cs"/>
            </a:rPr>
            <a:t>Налоговый кодекс Российской Федерации  </a:t>
          </a:r>
        </a:p>
      </dsp:txBody>
      <dsp:txXfrm>
        <a:off x="357185" y="1643068"/>
        <a:ext cx="2674103" cy="1389734"/>
      </dsp:txXfrm>
    </dsp:sp>
    <dsp:sp modelId="{70431AC1-558F-4731-9142-22DD8F5DED55}">
      <dsp:nvSpPr>
        <dsp:cNvPr id="0" name=""/>
        <dsp:cNvSpPr/>
      </dsp:nvSpPr>
      <dsp:spPr>
        <a:xfrm>
          <a:off x="3194305" y="1664498"/>
          <a:ext cx="4949631" cy="1389734"/>
        </a:xfrm>
        <a:prstGeom prst="rect">
          <a:avLst/>
        </a:prstGeom>
        <a:solidFill>
          <a:srgbClr val="FAE0D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13500000" algn="br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  <a:latin typeface="Arial Narrow" pitchFamily="34" charset="0"/>
              <a:ea typeface="+mn-ea"/>
              <a:cs typeface="+mn-cs"/>
            </a:rPr>
            <a:t>Решение Совета депутатов ГМР</a:t>
          </a:r>
          <a:r>
            <a:rPr lang="en-US" sz="1600" b="1" kern="1200" dirty="0" smtClean="0">
              <a:solidFill>
                <a:schemeClr val="tx1"/>
              </a:solidFill>
              <a:latin typeface="Arial Narrow" pitchFamily="34" charset="0"/>
              <a:ea typeface="+mn-ea"/>
              <a:cs typeface="+mn-cs"/>
            </a:rPr>
            <a:t> </a:t>
          </a:r>
          <a:r>
            <a:rPr lang="ru-RU" sz="1600" b="1" kern="1200" dirty="0" smtClean="0">
              <a:solidFill>
                <a:schemeClr val="tx1"/>
              </a:solidFill>
              <a:latin typeface="Arial Narrow" pitchFamily="34" charset="0"/>
              <a:ea typeface="+mn-ea"/>
              <a:cs typeface="+mn-cs"/>
            </a:rPr>
            <a:t>от 21.12.2012  №271 «Об утверждении Положения о бюджетном процессе в муниципальном образовании Гатчинский муниципальный район Ленинградской области»  </a:t>
          </a:r>
        </a:p>
      </dsp:txBody>
      <dsp:txXfrm>
        <a:off x="3194305" y="1664498"/>
        <a:ext cx="4949631" cy="1389734"/>
      </dsp:txXfrm>
    </dsp:sp>
    <dsp:sp modelId="{707BE332-39DA-4AC0-A0AB-A4661A7FE9BA}">
      <dsp:nvSpPr>
        <dsp:cNvPr id="0" name=""/>
        <dsp:cNvSpPr/>
      </dsp:nvSpPr>
      <dsp:spPr>
        <a:xfrm>
          <a:off x="408374" y="3214714"/>
          <a:ext cx="7735561" cy="2543060"/>
        </a:xfrm>
        <a:prstGeom prst="rect">
          <a:avLst/>
        </a:prstGeom>
        <a:solidFill>
          <a:srgbClr val="FAE0D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13500000" algn="br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  <a:latin typeface="Arial Narrow" pitchFamily="34" charset="0"/>
              <a:ea typeface="+mn-ea"/>
              <a:cs typeface="+mn-cs"/>
            </a:rPr>
            <a:t>Прочие правовые акты: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  <a:latin typeface="Arial Narrow" pitchFamily="34" charset="0"/>
              <a:ea typeface="+mn-ea"/>
              <a:cs typeface="+mn-cs"/>
            </a:rPr>
            <a:t>1. Послания Президента Российской Федерации Федеральному Собранию РФ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chemeClr val="tx1"/>
              </a:solidFill>
              <a:latin typeface="Arial Narrow" pitchFamily="34" charset="0"/>
              <a:ea typeface="+mn-ea"/>
              <a:cs typeface="+mn-cs"/>
            </a:rPr>
            <a:t>2</a:t>
          </a:r>
          <a:r>
            <a:rPr lang="ru-RU" sz="1600" b="1" kern="1200" dirty="0" smtClean="0">
              <a:solidFill>
                <a:schemeClr val="tx1"/>
              </a:solidFill>
              <a:latin typeface="Arial Narrow" pitchFamily="34" charset="0"/>
              <a:ea typeface="+mn-ea"/>
              <a:cs typeface="+mn-cs"/>
            </a:rPr>
            <a:t>. Прогноз социально-экономического развития ГМР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chemeClr val="tx1"/>
              </a:solidFill>
              <a:latin typeface="Arial Narrow" pitchFamily="34" charset="0"/>
              <a:ea typeface="+mn-ea"/>
              <a:cs typeface="+mn-cs"/>
            </a:rPr>
            <a:t>3</a:t>
          </a:r>
          <a:r>
            <a:rPr lang="ru-RU" sz="1600" b="1" kern="1200" dirty="0" smtClean="0">
              <a:solidFill>
                <a:schemeClr val="tx1"/>
              </a:solidFill>
              <a:latin typeface="Arial Narrow" pitchFamily="34" charset="0"/>
              <a:ea typeface="+mn-ea"/>
              <a:cs typeface="+mn-cs"/>
            </a:rPr>
            <a:t>. Основные направления бюджетной и налоговой политики ГМР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  <a:latin typeface="Arial Narrow" pitchFamily="34" charset="0"/>
              <a:ea typeface="+mn-ea"/>
              <a:cs typeface="+mn-cs"/>
            </a:rPr>
            <a:t>4. Бюджетный прогноз на долгосрочный период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chemeClr val="tx1"/>
              </a:solidFill>
              <a:latin typeface="Arial Narrow" pitchFamily="34" charset="0"/>
              <a:ea typeface="+mn-ea"/>
              <a:cs typeface="+mn-cs"/>
            </a:rPr>
            <a:t>5</a:t>
          </a:r>
          <a:r>
            <a:rPr lang="ru-RU" sz="1600" b="1" kern="1200" dirty="0" smtClean="0">
              <a:solidFill>
                <a:schemeClr val="tx1"/>
              </a:solidFill>
              <a:latin typeface="Arial Narrow" pitchFamily="34" charset="0"/>
              <a:ea typeface="+mn-ea"/>
              <a:cs typeface="+mn-cs"/>
            </a:rPr>
            <a:t>. Муниципальные</a:t>
          </a:r>
          <a:r>
            <a:rPr lang="en-US" sz="1600" b="1" kern="1200" dirty="0" smtClean="0">
              <a:solidFill>
                <a:schemeClr val="tx1"/>
              </a:solidFill>
              <a:latin typeface="Arial Narrow" pitchFamily="34" charset="0"/>
              <a:ea typeface="+mn-ea"/>
              <a:cs typeface="+mn-cs"/>
            </a:rPr>
            <a:t> </a:t>
          </a:r>
          <a:r>
            <a:rPr lang="ru-RU" sz="1600" b="1" kern="1200" dirty="0" smtClean="0">
              <a:solidFill>
                <a:schemeClr val="tx1"/>
              </a:solidFill>
              <a:latin typeface="Arial Narrow" pitchFamily="34" charset="0"/>
              <a:ea typeface="+mn-ea"/>
              <a:cs typeface="+mn-cs"/>
            </a:rPr>
            <a:t>программы ГМР</a:t>
          </a:r>
          <a:endParaRPr lang="en-US" sz="1600" b="1" kern="1200" dirty="0" smtClean="0">
            <a:solidFill>
              <a:schemeClr val="tx1"/>
            </a:solidFill>
            <a:latin typeface="Arial Narrow" pitchFamily="34" charset="0"/>
            <a:ea typeface="+mn-ea"/>
            <a:cs typeface="+mn-cs"/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chemeClr val="tx1"/>
              </a:solidFill>
              <a:latin typeface="Arial Narrow" pitchFamily="34" charset="0"/>
              <a:ea typeface="+mn-ea"/>
              <a:cs typeface="+mn-cs"/>
            </a:rPr>
            <a:t>6.</a:t>
          </a:r>
          <a:r>
            <a:rPr lang="ru-RU" sz="1600" b="1" kern="1200" dirty="0" smtClean="0">
              <a:solidFill>
                <a:schemeClr val="tx1"/>
              </a:solidFill>
              <a:latin typeface="Arial Narrow" pitchFamily="34" charset="0"/>
              <a:ea typeface="+mn-ea"/>
              <a:cs typeface="+mn-cs"/>
            </a:rPr>
            <a:t> Государственные программы Ленинградской области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08374" y="3214714"/>
        <a:ext cx="7735561" cy="254306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AF1F52-3A21-4339-96C2-64CFC3C5D0A0}">
      <dsp:nvSpPr>
        <dsp:cNvPr id="0" name=""/>
        <dsp:cNvSpPr/>
      </dsp:nvSpPr>
      <dsp:spPr>
        <a:xfrm>
          <a:off x="4209095" y="2318457"/>
          <a:ext cx="3344469" cy="5910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2784"/>
              </a:lnTo>
              <a:lnTo>
                <a:pt x="3344469" y="402784"/>
              </a:lnTo>
              <a:lnTo>
                <a:pt x="3344469" y="591051"/>
              </a:lnTo>
            </a:path>
          </a:pathLst>
        </a:custGeom>
        <a:noFill/>
        <a:ln w="38100" cap="flat" cmpd="sng" algn="ctr">
          <a:solidFill>
            <a:schemeClr val="accent3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3">
          <a:schemeClr val="accent3"/>
        </a:lnRef>
        <a:fillRef idx="0">
          <a:schemeClr val="accent3"/>
        </a:fillRef>
        <a:effectRef idx="2">
          <a:schemeClr val="accent3"/>
        </a:effectRef>
        <a:fontRef idx="minor">
          <a:schemeClr val="tx1"/>
        </a:fontRef>
      </dsp:style>
    </dsp:sp>
    <dsp:sp modelId="{5FA3D09E-6EBC-4748-A39F-ACBF8B18E190}">
      <dsp:nvSpPr>
        <dsp:cNvPr id="0" name=""/>
        <dsp:cNvSpPr/>
      </dsp:nvSpPr>
      <dsp:spPr>
        <a:xfrm>
          <a:off x="4209095" y="2318457"/>
          <a:ext cx="941806" cy="5910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2784"/>
              </a:lnTo>
              <a:lnTo>
                <a:pt x="941806" y="402784"/>
              </a:lnTo>
              <a:lnTo>
                <a:pt x="941806" y="591051"/>
              </a:lnTo>
            </a:path>
          </a:pathLst>
        </a:custGeom>
        <a:noFill/>
        <a:ln w="38100" cap="flat" cmpd="sng" algn="ctr">
          <a:solidFill>
            <a:schemeClr val="accent3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3">
          <a:schemeClr val="accent3"/>
        </a:lnRef>
        <a:fillRef idx="0">
          <a:schemeClr val="accent3"/>
        </a:fillRef>
        <a:effectRef idx="2">
          <a:schemeClr val="accent3"/>
        </a:effectRef>
        <a:fontRef idx="minor">
          <a:schemeClr val="tx1"/>
        </a:fontRef>
      </dsp:style>
    </dsp:sp>
    <dsp:sp modelId="{66401439-23A0-47D6-86EE-7C58DC859C13}">
      <dsp:nvSpPr>
        <dsp:cNvPr id="0" name=""/>
        <dsp:cNvSpPr/>
      </dsp:nvSpPr>
      <dsp:spPr>
        <a:xfrm>
          <a:off x="2727173" y="2318457"/>
          <a:ext cx="1481921" cy="591051"/>
        </a:xfrm>
        <a:custGeom>
          <a:avLst/>
          <a:gdLst/>
          <a:ahLst/>
          <a:cxnLst/>
          <a:rect l="0" t="0" r="0" b="0"/>
          <a:pathLst>
            <a:path>
              <a:moveTo>
                <a:pt x="1481921" y="0"/>
              </a:moveTo>
              <a:lnTo>
                <a:pt x="1481921" y="402784"/>
              </a:lnTo>
              <a:lnTo>
                <a:pt x="0" y="402784"/>
              </a:lnTo>
              <a:lnTo>
                <a:pt x="0" y="591051"/>
              </a:lnTo>
            </a:path>
          </a:pathLst>
        </a:custGeom>
        <a:noFill/>
        <a:ln w="38100" cap="flat" cmpd="sng" algn="ctr">
          <a:solidFill>
            <a:schemeClr val="accent3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3">
          <a:schemeClr val="accent3"/>
        </a:lnRef>
        <a:fillRef idx="0">
          <a:schemeClr val="accent3"/>
        </a:fillRef>
        <a:effectRef idx="2">
          <a:schemeClr val="accent3"/>
        </a:effectRef>
        <a:fontRef idx="minor">
          <a:schemeClr val="tx1"/>
        </a:fontRef>
      </dsp:style>
    </dsp:sp>
    <dsp:sp modelId="{BD368F03-25D5-433A-A073-B0836AB78375}">
      <dsp:nvSpPr>
        <dsp:cNvPr id="0" name=""/>
        <dsp:cNvSpPr/>
      </dsp:nvSpPr>
      <dsp:spPr>
        <a:xfrm>
          <a:off x="696617" y="2318457"/>
          <a:ext cx="3512477" cy="591051"/>
        </a:xfrm>
        <a:custGeom>
          <a:avLst/>
          <a:gdLst/>
          <a:ahLst/>
          <a:cxnLst/>
          <a:rect l="0" t="0" r="0" b="0"/>
          <a:pathLst>
            <a:path>
              <a:moveTo>
                <a:pt x="3512477" y="0"/>
              </a:moveTo>
              <a:lnTo>
                <a:pt x="3512477" y="402784"/>
              </a:lnTo>
              <a:lnTo>
                <a:pt x="0" y="402784"/>
              </a:lnTo>
              <a:lnTo>
                <a:pt x="0" y="591051"/>
              </a:lnTo>
            </a:path>
          </a:pathLst>
        </a:custGeom>
        <a:noFill/>
        <a:ln w="38100" cap="flat" cmpd="sng" algn="ctr">
          <a:solidFill>
            <a:schemeClr val="accent3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3">
          <a:schemeClr val="accent3"/>
        </a:lnRef>
        <a:fillRef idx="0">
          <a:schemeClr val="accent3"/>
        </a:fillRef>
        <a:effectRef idx="2">
          <a:schemeClr val="accent3"/>
        </a:effectRef>
        <a:fontRef idx="minor">
          <a:schemeClr val="tx1"/>
        </a:fontRef>
      </dsp:style>
    </dsp:sp>
    <dsp:sp modelId="{E92D440D-7735-4801-9F8F-EDD0A2151BA8}">
      <dsp:nvSpPr>
        <dsp:cNvPr id="0" name=""/>
        <dsp:cNvSpPr/>
      </dsp:nvSpPr>
      <dsp:spPr>
        <a:xfrm>
          <a:off x="1330082" y="418069"/>
          <a:ext cx="5758025" cy="1900388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D2AB84-6550-4895-80CD-6108DC8C888C}">
      <dsp:nvSpPr>
        <dsp:cNvPr id="0" name=""/>
        <dsp:cNvSpPr/>
      </dsp:nvSpPr>
      <dsp:spPr>
        <a:xfrm>
          <a:off x="1555890" y="632586"/>
          <a:ext cx="5758025" cy="190038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Arial Narrow" pitchFamily="34" charset="0"/>
              <a:cs typeface="Times New Roman" pitchFamily="18" charset="0"/>
            </a:rPr>
            <a:t>Безвозмездные поступления в бюджет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Arial Narrow" pitchFamily="34" charset="0"/>
              <a:cs typeface="Times New Roman" pitchFamily="18" charset="0"/>
            </a:rPr>
            <a:t>3 906,1 млн.руб.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dirty="0" smtClean="0">
              <a:latin typeface="Arial Narrow" pitchFamily="34" charset="0"/>
              <a:cs typeface="Times New Roman" pitchFamily="18" charset="0"/>
            </a:rPr>
            <a:t>(- 426,0 млн.руб. к 2020) </a:t>
          </a:r>
          <a:endParaRPr lang="ru-RU" sz="2000" b="0" kern="1200" dirty="0">
            <a:latin typeface="Arial Narrow" pitchFamily="34" charset="0"/>
            <a:cs typeface="Times New Roman" pitchFamily="18" charset="0"/>
          </a:endParaRPr>
        </a:p>
      </dsp:txBody>
      <dsp:txXfrm>
        <a:off x="1611550" y="688246"/>
        <a:ext cx="5646705" cy="1789068"/>
      </dsp:txXfrm>
    </dsp:sp>
    <dsp:sp modelId="{8FBB57EB-29C0-4421-A311-4B88D7EEC778}">
      <dsp:nvSpPr>
        <dsp:cNvPr id="0" name=""/>
        <dsp:cNvSpPr/>
      </dsp:nvSpPr>
      <dsp:spPr>
        <a:xfrm>
          <a:off x="1683" y="2909509"/>
          <a:ext cx="1389868" cy="861466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7BF1EB-92BE-416D-8B7C-B8FA5DBBCB88}">
      <dsp:nvSpPr>
        <dsp:cNvPr id="0" name=""/>
        <dsp:cNvSpPr/>
      </dsp:nvSpPr>
      <dsp:spPr>
        <a:xfrm>
          <a:off x="227491" y="3124026"/>
          <a:ext cx="1389868" cy="86146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Arial Narrow" pitchFamily="34" charset="0"/>
              <a:cs typeface="Times New Roman" pitchFamily="18" charset="0"/>
            </a:rPr>
            <a:t>Дотации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Arial Narrow" pitchFamily="34" charset="0"/>
              <a:cs typeface="Times New Roman" pitchFamily="18" charset="0"/>
            </a:rPr>
            <a:t>229,1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Arial Narrow" pitchFamily="34" charset="0"/>
              <a:cs typeface="Times New Roman" pitchFamily="18" charset="0"/>
            </a:rPr>
            <a:t> </a:t>
          </a:r>
          <a:r>
            <a:rPr lang="ru-RU" sz="1400" b="0" kern="1200" dirty="0" smtClean="0">
              <a:latin typeface="Arial Narrow" pitchFamily="34" charset="0"/>
              <a:cs typeface="Times New Roman" pitchFamily="18" charset="0"/>
            </a:rPr>
            <a:t>(+77,8)</a:t>
          </a:r>
          <a:endParaRPr lang="ru-RU" sz="1400" b="0" kern="1200" dirty="0">
            <a:latin typeface="Arial Narrow" pitchFamily="34" charset="0"/>
            <a:cs typeface="Times New Roman" pitchFamily="18" charset="0"/>
          </a:endParaRPr>
        </a:p>
      </dsp:txBody>
      <dsp:txXfrm>
        <a:off x="252722" y="3149257"/>
        <a:ext cx="1339406" cy="811004"/>
      </dsp:txXfrm>
    </dsp:sp>
    <dsp:sp modelId="{D525C7F8-6F88-4BED-ABC2-9A48DCE08A6E}">
      <dsp:nvSpPr>
        <dsp:cNvPr id="0" name=""/>
        <dsp:cNvSpPr/>
      </dsp:nvSpPr>
      <dsp:spPr>
        <a:xfrm>
          <a:off x="1843167" y="2909509"/>
          <a:ext cx="1768012" cy="1415448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F4C400-4CEB-447C-9C0F-00F609DC54DB}">
      <dsp:nvSpPr>
        <dsp:cNvPr id="0" name=""/>
        <dsp:cNvSpPr/>
      </dsp:nvSpPr>
      <dsp:spPr>
        <a:xfrm>
          <a:off x="2068974" y="3124026"/>
          <a:ext cx="1768012" cy="14154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Arial Narrow" pitchFamily="34" charset="0"/>
              <a:cs typeface="Times New Roman" pitchFamily="18" charset="0"/>
            </a:rPr>
            <a:t>Субсидии из бюджета  Ленинградской области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Arial Narrow" pitchFamily="34" charset="0"/>
              <a:cs typeface="Times New Roman" pitchFamily="18" charset="0"/>
            </a:rPr>
            <a:t>136,3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Arial Narrow" pitchFamily="34" charset="0"/>
              <a:cs typeface="Times New Roman" pitchFamily="18" charset="0"/>
            </a:rPr>
            <a:t> </a:t>
          </a:r>
          <a:r>
            <a:rPr lang="ru-RU" sz="1400" b="0" kern="1200" dirty="0" smtClean="0">
              <a:latin typeface="Arial Narrow" pitchFamily="34" charset="0"/>
              <a:cs typeface="Times New Roman" pitchFamily="18" charset="0"/>
            </a:rPr>
            <a:t>(- 393,3)</a:t>
          </a:r>
          <a:endParaRPr lang="ru-RU" sz="1400" b="0" kern="1200" dirty="0">
            <a:latin typeface="Arial Narrow" pitchFamily="34" charset="0"/>
            <a:cs typeface="Times New Roman" pitchFamily="18" charset="0"/>
          </a:endParaRPr>
        </a:p>
      </dsp:txBody>
      <dsp:txXfrm>
        <a:off x="2110431" y="3165483"/>
        <a:ext cx="1685098" cy="1332534"/>
      </dsp:txXfrm>
    </dsp:sp>
    <dsp:sp modelId="{03AB0261-CA48-4430-98BE-DE4BC3C11581}">
      <dsp:nvSpPr>
        <dsp:cNvPr id="0" name=""/>
        <dsp:cNvSpPr/>
      </dsp:nvSpPr>
      <dsp:spPr>
        <a:xfrm>
          <a:off x="4062794" y="2909509"/>
          <a:ext cx="2176213" cy="1271558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84F6BE-1B00-4267-BCDC-65C163B8FBAB}">
      <dsp:nvSpPr>
        <dsp:cNvPr id="0" name=""/>
        <dsp:cNvSpPr/>
      </dsp:nvSpPr>
      <dsp:spPr>
        <a:xfrm>
          <a:off x="4288602" y="3124026"/>
          <a:ext cx="2176213" cy="127155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7170" tIns="217170" rIns="217170" bIns="217170" numCol="1" spcCol="1270" anchor="ctr" anchorCtr="0">
          <a:noAutofit/>
        </a:bodyPr>
        <a:lstStyle/>
        <a:p>
          <a:pPr lvl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700" kern="1200" dirty="0">
            <a:latin typeface="Arial Narrow" pitchFamily="34" charset="0"/>
          </a:endParaRPr>
        </a:p>
      </dsp:txBody>
      <dsp:txXfrm>
        <a:off x="4325845" y="3161269"/>
        <a:ext cx="2101727" cy="1197072"/>
      </dsp:txXfrm>
    </dsp:sp>
    <dsp:sp modelId="{AED2CD3E-0FA6-4DF1-9EC5-0BA841DF6B17}">
      <dsp:nvSpPr>
        <dsp:cNvPr id="0" name=""/>
        <dsp:cNvSpPr/>
      </dsp:nvSpPr>
      <dsp:spPr>
        <a:xfrm>
          <a:off x="6690623" y="2909509"/>
          <a:ext cx="1725883" cy="1561738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1205120-56A8-410D-9394-8F89C4E825FD}">
      <dsp:nvSpPr>
        <dsp:cNvPr id="0" name=""/>
        <dsp:cNvSpPr/>
      </dsp:nvSpPr>
      <dsp:spPr>
        <a:xfrm>
          <a:off x="6916430" y="3124026"/>
          <a:ext cx="1725883" cy="156173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Arial Narrow" pitchFamily="34" charset="0"/>
              <a:cs typeface="Times New Roman" pitchFamily="18" charset="0"/>
            </a:rPr>
            <a:t>Субвенции из бюджета Ленинградской области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Arial Narrow" pitchFamily="34" charset="0"/>
              <a:cs typeface="Times New Roman" pitchFamily="18" charset="0"/>
            </a:rPr>
            <a:t>3 538,6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kern="1200" dirty="0" smtClean="0">
              <a:latin typeface="Arial Narrow" pitchFamily="34" charset="0"/>
              <a:cs typeface="Times New Roman" pitchFamily="18" charset="0"/>
            </a:rPr>
            <a:t>(- 87,2)</a:t>
          </a:r>
          <a:endParaRPr lang="ru-RU" sz="1400" b="0" kern="1200" dirty="0">
            <a:latin typeface="Arial Narrow" pitchFamily="34" charset="0"/>
            <a:cs typeface="Times New Roman" pitchFamily="18" charset="0"/>
          </a:endParaRPr>
        </a:p>
      </dsp:txBody>
      <dsp:txXfrm>
        <a:off x="6962172" y="3169768"/>
        <a:ext cx="1634399" cy="147025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FB3D18-0C74-47A1-8BD1-7C4123DC0FBE}">
      <dsp:nvSpPr>
        <dsp:cNvPr id="0" name=""/>
        <dsp:cNvSpPr/>
      </dsp:nvSpPr>
      <dsp:spPr>
        <a:xfrm>
          <a:off x="28965" y="337"/>
          <a:ext cx="4321312" cy="1817468"/>
        </a:xfrm>
        <a:prstGeom prst="rect">
          <a:avLst/>
        </a:prstGeom>
        <a:solidFill>
          <a:schemeClr val="accent6">
            <a:lumMod val="20000"/>
            <a:lumOff val="80000"/>
          </a:schemeClr>
        </a:solidFill>
        <a:ln w="25400" cap="flat" cmpd="sng" algn="ctr">
          <a:solidFill>
            <a:schemeClr val="bg1"/>
          </a:solidFill>
          <a:prstDash val="solid"/>
        </a:ln>
        <a:effectLst>
          <a:outerShdw blurRad="50800" dist="38100" dir="10800000" algn="r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  <a:latin typeface="Arial Narrow" pitchFamily="34" charset="0"/>
            </a:rPr>
            <a:t>Недопущение исполнения расходных обязательств, не связанных  с решением вопросов, отнесенных  Конституцией РФ, федеральными законами, законами субъектов РФ  к полномочиям соответствующих  органов местного самоуправления  </a:t>
          </a:r>
          <a:endParaRPr lang="ru-RU" sz="1600" b="1" kern="1200" dirty="0">
            <a:solidFill>
              <a:schemeClr val="tx1"/>
            </a:solidFill>
            <a:latin typeface="Arial Narrow" pitchFamily="34" charset="0"/>
          </a:endParaRPr>
        </a:p>
      </dsp:txBody>
      <dsp:txXfrm>
        <a:off x="28965" y="337"/>
        <a:ext cx="4321312" cy="1817468"/>
      </dsp:txXfrm>
    </dsp:sp>
    <dsp:sp modelId="{B8C8DB8B-EA7C-4786-8423-84CBD32C34B3}">
      <dsp:nvSpPr>
        <dsp:cNvPr id="0" name=""/>
        <dsp:cNvSpPr/>
      </dsp:nvSpPr>
      <dsp:spPr>
        <a:xfrm>
          <a:off x="4719169" y="510"/>
          <a:ext cx="3855161" cy="1795407"/>
        </a:xfrm>
        <a:prstGeom prst="rect">
          <a:avLst/>
        </a:prstGeom>
        <a:solidFill>
          <a:schemeClr val="accent6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10800000" algn="r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  <a:latin typeface="Arial Narrow" pitchFamily="34" charset="0"/>
            </a:rPr>
            <a:t>Соблюдение установленных Правительством ЛО нормативов формирования расходов на оплату труда  и содержание органов местного самоуправления  </a:t>
          </a:r>
          <a:endParaRPr lang="ru-RU" sz="1600" b="1" kern="1200" dirty="0">
            <a:solidFill>
              <a:schemeClr val="tx1"/>
            </a:solidFill>
            <a:latin typeface="Arial Narrow" pitchFamily="34" charset="0"/>
          </a:endParaRPr>
        </a:p>
      </dsp:txBody>
      <dsp:txXfrm>
        <a:off x="4719169" y="510"/>
        <a:ext cx="3855161" cy="1795407"/>
      </dsp:txXfrm>
    </dsp:sp>
    <dsp:sp modelId="{4A3D25A7-0C60-40AE-84F9-4300A2186D7B}">
      <dsp:nvSpPr>
        <dsp:cNvPr id="0" name=""/>
        <dsp:cNvSpPr/>
      </dsp:nvSpPr>
      <dsp:spPr>
        <a:xfrm>
          <a:off x="2507726" y="3779816"/>
          <a:ext cx="4362736" cy="1578033"/>
        </a:xfrm>
        <a:prstGeom prst="rect">
          <a:avLst/>
        </a:prstGeom>
        <a:solidFill>
          <a:schemeClr val="accent6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10800000" algn="r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  <a:latin typeface="Arial Narrow" pitchFamily="34" charset="0"/>
            </a:rPr>
            <a:t>Планирование  расходной  части  </a:t>
          </a:r>
          <a:r>
            <a:rPr lang="ru-RU" sz="1600" b="1" kern="1200" dirty="0" smtClean="0">
              <a:solidFill>
                <a:schemeClr val="tx1"/>
              </a:solidFill>
              <a:latin typeface="Arial Narrow" pitchFamily="34" charset="0"/>
            </a:rPr>
            <a:t>бюджета </a:t>
          </a:r>
          <a:r>
            <a:rPr lang="ru-RU" sz="1600" b="1" kern="1200" dirty="0" smtClean="0">
              <a:solidFill>
                <a:schemeClr val="tx1"/>
              </a:solidFill>
              <a:latin typeface="Arial Narrow" pitchFamily="34" charset="0"/>
            </a:rPr>
            <a:t> в программном  формате,  на  основании  11  новых муниципальных    программ,     утвержденных    на 2021 – 2025 годы</a:t>
          </a:r>
          <a:endParaRPr lang="ru-RU" sz="1600" b="1" kern="1200" dirty="0">
            <a:solidFill>
              <a:schemeClr val="tx1"/>
            </a:solidFill>
            <a:latin typeface="Arial Narrow" pitchFamily="34" charset="0"/>
          </a:endParaRPr>
        </a:p>
      </dsp:txBody>
      <dsp:txXfrm>
        <a:off x="2507726" y="3779816"/>
        <a:ext cx="4362736" cy="1578033"/>
      </dsp:txXfrm>
    </dsp:sp>
    <dsp:sp modelId="{E7B96A78-C5BF-48E6-8462-B2702087C7F8}">
      <dsp:nvSpPr>
        <dsp:cNvPr id="0" name=""/>
        <dsp:cNvSpPr/>
      </dsp:nvSpPr>
      <dsp:spPr>
        <a:xfrm>
          <a:off x="4791535" y="2027236"/>
          <a:ext cx="3698200" cy="1578033"/>
        </a:xfrm>
        <a:prstGeom prst="rect">
          <a:avLst/>
        </a:prstGeom>
        <a:solidFill>
          <a:schemeClr val="accent6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13500000" algn="br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  <a:latin typeface="Arial Narrow" panose="020B0606020202030204" pitchFamily="34" charset="0"/>
            </a:rPr>
            <a:t>Реализация Указа Президента Российской Федерации от 07.05.2018 № 204 «О национальных целях и стратегических задачах развития Российской Федерации на период до 2024 года»</a:t>
          </a:r>
          <a:endParaRPr lang="ru-RU" sz="1600" b="1" kern="1200" dirty="0">
            <a:solidFill>
              <a:schemeClr val="tx1"/>
            </a:solidFill>
            <a:latin typeface="Arial Narrow" pitchFamily="34" charset="0"/>
          </a:endParaRPr>
        </a:p>
      </dsp:txBody>
      <dsp:txXfrm>
        <a:off x="4791535" y="2027236"/>
        <a:ext cx="3698200" cy="1578033"/>
      </dsp:txXfrm>
    </dsp:sp>
    <dsp:sp modelId="{A1F1F2FC-0D96-439F-BE6C-97A7435EA494}">
      <dsp:nvSpPr>
        <dsp:cNvPr id="0" name=""/>
        <dsp:cNvSpPr/>
      </dsp:nvSpPr>
      <dsp:spPr>
        <a:xfrm>
          <a:off x="15144" y="2080032"/>
          <a:ext cx="4341038" cy="1433769"/>
        </a:xfrm>
        <a:prstGeom prst="rect">
          <a:avLst/>
        </a:prstGeom>
        <a:solidFill>
          <a:schemeClr val="accent6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13500000" algn="br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Arial Narrow" pitchFamily="34" charset="0"/>
              <a:cs typeface="Times New Roman" pitchFamily="18" charset="0"/>
            </a:rPr>
            <a:t>Соблюдение уровня оплаты труда работников в соответствии с Указом Президента РФ от 07.05.2012 г.  № 597 «О мероприятиях по реализации государственной социальной политики»</a:t>
          </a:r>
          <a:endParaRPr lang="ru-RU" sz="1600" b="1" kern="1200" dirty="0">
            <a:solidFill>
              <a:schemeClr val="tx1"/>
            </a:solidFill>
            <a:latin typeface="Arial Narrow" pitchFamily="34" charset="0"/>
          </a:endParaRPr>
        </a:p>
      </dsp:txBody>
      <dsp:txXfrm>
        <a:off x="15144" y="2080032"/>
        <a:ext cx="4341038" cy="14337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0.40517</cdr:x>
      <cdr:y>0.45785</cdr:y>
    </cdr:from>
    <cdr:to>
      <cdr:x>0.59483</cdr:x>
      <cdr:y>0.7064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357586" y="2500330"/>
          <a:ext cx="1571636" cy="135732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0.40517</cdr:x>
      <cdr:y>0.45785</cdr:y>
    </cdr:from>
    <cdr:to>
      <cdr:x>0.59483</cdr:x>
      <cdr:y>0.7064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357586" y="2500330"/>
          <a:ext cx="1571636" cy="135732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0.41463</cdr:x>
      <cdr:y>0.33962</cdr:y>
    </cdr:from>
    <cdr:to>
      <cdr:x>0.69106</cdr:x>
      <cdr:y>0.75501</cdr:y>
    </cdr:to>
    <cdr:sp macro="" textlink="">
      <cdr:nvSpPr>
        <cdr:cNvPr id="10" name="Овал 9"/>
        <cdr:cNvSpPr/>
      </cdr:nvSpPr>
      <cdr:spPr>
        <a:xfrm xmlns:a="http://schemas.openxmlformats.org/drawingml/2006/main">
          <a:off x="3643338" y="2000264"/>
          <a:ext cx="2428892" cy="2446477"/>
        </a:xfrm>
        <a:prstGeom xmlns:a="http://schemas.openxmlformats.org/drawingml/2006/main" prst="ellipse">
          <a:avLst/>
        </a:prstGeom>
        <a:solidFill xmlns:a="http://schemas.openxmlformats.org/drawingml/2006/main">
          <a:srgbClr val="92D050"/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pPr algn="ctr"/>
          <a:r>
            <a:rPr lang="ru-RU" sz="1800" b="1" dirty="0" smtClean="0">
              <a:solidFill>
                <a:schemeClr val="tx1"/>
              </a:solidFill>
              <a:latin typeface="Arial Narrow" pitchFamily="34" charset="0"/>
              <a:cs typeface="Times New Roman" pitchFamily="18" charset="0"/>
            </a:rPr>
            <a:t>Налоговые доходы</a:t>
          </a:r>
        </a:p>
        <a:p xmlns:a="http://schemas.openxmlformats.org/drawingml/2006/main">
          <a:pPr algn="ctr"/>
          <a:r>
            <a:rPr lang="ru-RU" sz="1800" b="1" dirty="0" smtClean="0">
              <a:solidFill>
                <a:schemeClr val="tx1"/>
              </a:solidFill>
              <a:latin typeface="Arial Narrow" pitchFamily="34" charset="0"/>
              <a:cs typeface="Times New Roman" pitchFamily="18" charset="0"/>
            </a:rPr>
            <a:t>2305,0 млн.руб. (+33,9</a:t>
          </a:r>
          <a:r>
            <a:rPr lang="en-US" sz="1800" b="1" dirty="0" smtClean="0">
              <a:solidFill>
                <a:schemeClr val="tx1"/>
              </a:solidFill>
              <a:latin typeface="Arial Narrow" pitchFamily="34" charset="0"/>
              <a:cs typeface="Times New Roman" pitchFamily="18" charset="0"/>
            </a:rPr>
            <a:t>)</a:t>
          </a:r>
          <a:endParaRPr lang="ru-RU" sz="1800" b="1" dirty="0">
            <a:solidFill>
              <a:schemeClr val="tx1"/>
            </a:solidFill>
            <a:latin typeface="Arial Narrow" pitchFamily="34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0.41463</cdr:x>
      <cdr:y>0.02426</cdr:y>
    </cdr:from>
    <cdr:to>
      <cdr:x>0.63414</cdr:x>
      <cdr:y>0.1879</cdr:y>
    </cdr:to>
    <cdr:sp macro="" textlink="">
      <cdr:nvSpPr>
        <cdr:cNvPr id="12" name="Скругленная прямоугольная выноска 11"/>
        <cdr:cNvSpPr/>
      </cdr:nvSpPr>
      <cdr:spPr>
        <a:xfrm xmlns:a="http://schemas.openxmlformats.org/drawingml/2006/main">
          <a:off x="3643306" y="142876"/>
          <a:ext cx="1928807" cy="963783"/>
        </a:xfrm>
        <a:prstGeom xmlns:a="http://schemas.openxmlformats.org/drawingml/2006/main" prst="wedgeRoundRectCallout">
          <a:avLst>
            <a:gd name="adj1" fmla="val 3288"/>
            <a:gd name="adj2" fmla="val 72043"/>
            <a:gd name="adj3" fmla="val 16667"/>
          </a:avLst>
        </a:prstGeom>
        <a:solidFill xmlns:a="http://schemas.openxmlformats.org/drawingml/2006/main">
          <a:schemeClr val="accent5">
            <a:lumMod val="40000"/>
            <a:lumOff val="60000"/>
          </a:schemeClr>
        </a:solidFill>
        <a:ln xmlns:a="http://schemas.openxmlformats.org/drawingml/2006/main">
          <a:noFill/>
        </a:ln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 w="165100" prst="coolSlant"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pPr algn="ctr"/>
          <a:r>
            <a:rPr lang="ru-RU" sz="1600" b="1" dirty="0" smtClean="0">
              <a:solidFill>
                <a:schemeClr val="tx1"/>
              </a:solidFill>
              <a:latin typeface="Arial Narrow" pitchFamily="34" charset="0"/>
              <a:cs typeface="Times New Roman" pitchFamily="18" charset="0"/>
            </a:rPr>
            <a:t>Государственная пошлина, сборы </a:t>
          </a:r>
        </a:p>
        <a:p xmlns:a="http://schemas.openxmlformats.org/drawingml/2006/main">
          <a:pPr algn="ctr"/>
          <a:r>
            <a:rPr lang="ru-RU" sz="1600" b="1" dirty="0" smtClean="0">
              <a:solidFill>
                <a:schemeClr val="tx1"/>
              </a:solidFill>
              <a:latin typeface="Arial Narrow" pitchFamily="34" charset="0"/>
              <a:cs typeface="Times New Roman" pitchFamily="18" charset="0"/>
            </a:rPr>
            <a:t>37,8 м.р. (+1,6)</a:t>
          </a:r>
          <a:endParaRPr lang="ru-RU" sz="1600" b="1" dirty="0">
            <a:solidFill>
              <a:schemeClr val="tx1"/>
            </a:solidFill>
            <a:latin typeface="Arial Narrow" pitchFamily="34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0.05691</cdr:x>
      <cdr:y>0.79069</cdr:y>
    </cdr:from>
    <cdr:to>
      <cdr:x>0.3252</cdr:x>
      <cdr:y>1</cdr:y>
    </cdr:to>
    <cdr:sp macro="" textlink="">
      <cdr:nvSpPr>
        <cdr:cNvPr id="14" name="Скругленная прямоугольная выноска 13"/>
        <cdr:cNvSpPr/>
      </cdr:nvSpPr>
      <cdr:spPr>
        <a:xfrm xmlns:a="http://schemas.openxmlformats.org/drawingml/2006/main">
          <a:off x="500034" y="5299807"/>
          <a:ext cx="2357431" cy="1232763"/>
        </a:xfrm>
        <a:prstGeom xmlns:a="http://schemas.openxmlformats.org/drawingml/2006/main" prst="wedgeRoundRectCallout">
          <a:avLst>
            <a:gd name="adj1" fmla="val 69940"/>
            <a:gd name="adj2" fmla="val -59164"/>
            <a:gd name="adj3" fmla="val 16667"/>
          </a:avLst>
        </a:prstGeom>
        <a:solidFill xmlns:a="http://schemas.openxmlformats.org/drawingml/2006/main">
          <a:schemeClr val="accent2">
            <a:lumMod val="40000"/>
            <a:lumOff val="60000"/>
          </a:schemeClr>
        </a:solidFill>
        <a:ln xmlns:a="http://schemas.openxmlformats.org/drawingml/2006/main">
          <a:noFill/>
        </a:ln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 w="165100" prst="coolSlant"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pPr algn="ctr"/>
          <a:r>
            <a:rPr lang="ru-RU" sz="1600" b="1" dirty="0" smtClean="0">
              <a:solidFill>
                <a:schemeClr val="tx1"/>
              </a:solidFill>
              <a:latin typeface="Arial Narrow" pitchFamily="34" charset="0"/>
              <a:cs typeface="Times New Roman" pitchFamily="18" charset="0"/>
            </a:rPr>
            <a:t>Акцизы по подакцизным товарам (продукции) </a:t>
          </a:r>
        </a:p>
        <a:p xmlns:a="http://schemas.openxmlformats.org/drawingml/2006/main">
          <a:pPr algn="ctr"/>
          <a:r>
            <a:rPr lang="ru-RU" sz="1600" b="1" dirty="0" smtClean="0">
              <a:solidFill>
                <a:schemeClr val="tx1"/>
              </a:solidFill>
              <a:latin typeface="Arial Narrow" pitchFamily="34" charset="0"/>
              <a:cs typeface="Times New Roman" pitchFamily="18" charset="0"/>
            </a:rPr>
            <a:t>7,0 м.р. (+0,1)</a:t>
          </a:r>
          <a:endParaRPr lang="ru-RU" sz="1600" b="1" dirty="0">
            <a:solidFill>
              <a:schemeClr val="tx1"/>
            </a:solidFill>
            <a:latin typeface="Arial Narrow" pitchFamily="34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0.02439</cdr:x>
      <cdr:y>0.46092</cdr:y>
    </cdr:from>
    <cdr:to>
      <cdr:x>0.29268</cdr:x>
      <cdr:y>0.72525</cdr:y>
    </cdr:to>
    <cdr:sp macro="" textlink="">
      <cdr:nvSpPr>
        <cdr:cNvPr id="15" name="Скругленная прямоугольная выноска 14"/>
        <cdr:cNvSpPr/>
      </cdr:nvSpPr>
      <cdr:spPr>
        <a:xfrm xmlns:a="http://schemas.openxmlformats.org/drawingml/2006/main">
          <a:off x="214282" y="2714644"/>
          <a:ext cx="2357430" cy="1556811"/>
        </a:xfrm>
        <a:prstGeom xmlns:a="http://schemas.openxmlformats.org/drawingml/2006/main" prst="wedgeRoundRectCallout">
          <a:avLst>
            <a:gd name="adj1" fmla="val 74024"/>
            <a:gd name="adj2" fmla="val -33546"/>
            <a:gd name="adj3" fmla="val 16667"/>
          </a:avLst>
        </a:prstGeom>
        <a:solidFill xmlns:a="http://schemas.openxmlformats.org/drawingml/2006/main">
          <a:schemeClr val="accent3">
            <a:lumMod val="60000"/>
            <a:lumOff val="40000"/>
          </a:schemeClr>
        </a:solidFill>
        <a:ln xmlns:a="http://schemas.openxmlformats.org/drawingml/2006/main">
          <a:noFill/>
        </a:ln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 w="165100" prst="coolSlant"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pPr algn="ctr"/>
          <a:r>
            <a:rPr lang="ru-RU" sz="1600" b="1" dirty="0" smtClean="0">
              <a:solidFill>
                <a:schemeClr val="tx1"/>
              </a:solidFill>
              <a:latin typeface="Arial Narrow" pitchFamily="34" charset="0"/>
              <a:cs typeface="Times New Roman" pitchFamily="18" charset="0"/>
            </a:rPr>
            <a:t>Налог взимаемый в связи с применением упрощенной системы налогообложения,</a:t>
          </a:r>
        </a:p>
        <a:p xmlns:a="http://schemas.openxmlformats.org/drawingml/2006/main">
          <a:pPr algn="ctr"/>
          <a:r>
            <a:rPr lang="ru-RU" sz="1600" b="1" dirty="0" smtClean="0">
              <a:solidFill>
                <a:schemeClr val="tx1"/>
              </a:solidFill>
              <a:latin typeface="Arial Narrow" pitchFamily="34" charset="0"/>
              <a:cs typeface="Times New Roman" pitchFamily="18" charset="0"/>
            </a:rPr>
            <a:t>740,0 м.р</a:t>
          </a:r>
          <a:r>
            <a:rPr lang="ru-RU" sz="1600" dirty="0" smtClean="0">
              <a:solidFill>
                <a:schemeClr val="tx1"/>
              </a:solidFill>
              <a:latin typeface="Arial Narrow" pitchFamily="34" charset="0"/>
              <a:cs typeface="Times New Roman" pitchFamily="18" charset="0"/>
            </a:rPr>
            <a:t>. </a:t>
          </a:r>
          <a:r>
            <a:rPr lang="ru-RU" sz="1600" b="1" dirty="0" smtClean="0">
              <a:solidFill>
                <a:schemeClr val="tx1"/>
              </a:solidFill>
              <a:latin typeface="Arial Narrow" pitchFamily="34" charset="0"/>
              <a:cs typeface="Times New Roman" pitchFamily="18" charset="0"/>
            </a:rPr>
            <a:t>(+97,5)</a:t>
          </a:r>
          <a:endParaRPr lang="ru-RU" sz="1600" b="1" dirty="0">
            <a:solidFill>
              <a:schemeClr val="tx1"/>
            </a:solidFill>
            <a:latin typeface="Arial Narrow" pitchFamily="34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0.01626</cdr:x>
      <cdr:y>0.15768</cdr:y>
    </cdr:from>
    <cdr:to>
      <cdr:x>0.28455</cdr:x>
      <cdr:y>0.40027</cdr:y>
    </cdr:to>
    <cdr:sp macro="" textlink="">
      <cdr:nvSpPr>
        <cdr:cNvPr id="16" name="Скругленная прямоугольная выноска 15"/>
        <cdr:cNvSpPr/>
      </cdr:nvSpPr>
      <cdr:spPr>
        <a:xfrm xmlns:a="http://schemas.openxmlformats.org/drawingml/2006/main">
          <a:off x="142844" y="928694"/>
          <a:ext cx="2357427" cy="1428760"/>
        </a:xfrm>
        <a:prstGeom xmlns:a="http://schemas.openxmlformats.org/drawingml/2006/main" prst="wedgeRoundRectCallout">
          <a:avLst>
            <a:gd name="adj1" fmla="val 125210"/>
            <a:gd name="adj2" fmla="val -21309"/>
            <a:gd name="adj3" fmla="val 16667"/>
          </a:avLst>
        </a:prstGeom>
        <a:solidFill xmlns:a="http://schemas.openxmlformats.org/drawingml/2006/main">
          <a:schemeClr val="accent4">
            <a:lumMod val="40000"/>
            <a:lumOff val="60000"/>
          </a:schemeClr>
        </a:solidFill>
        <a:ln xmlns:a="http://schemas.openxmlformats.org/drawingml/2006/main">
          <a:noFill/>
        </a:ln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 w="165100" prst="coolSlant"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pPr algn="ctr"/>
          <a:r>
            <a:rPr lang="ru-RU" sz="1600" b="1" dirty="0" smtClean="0">
              <a:solidFill>
                <a:schemeClr val="tx1"/>
              </a:solidFill>
              <a:latin typeface="Arial Narrow" pitchFamily="34" charset="0"/>
              <a:cs typeface="Times New Roman" pitchFamily="18" charset="0"/>
            </a:rPr>
            <a:t>Налог, взимаемый в связи с применением патентной системы налогообложения</a:t>
          </a:r>
        </a:p>
        <a:p xmlns:a="http://schemas.openxmlformats.org/drawingml/2006/main">
          <a:pPr algn="ctr"/>
          <a:r>
            <a:rPr lang="ru-RU" sz="1600" b="1" dirty="0" smtClean="0">
              <a:solidFill>
                <a:schemeClr val="tx1"/>
              </a:solidFill>
              <a:latin typeface="Arial Narrow" pitchFamily="34" charset="0"/>
              <a:cs typeface="Times New Roman" pitchFamily="18" charset="0"/>
            </a:rPr>
            <a:t>41,0 м.р. (+35,4)</a:t>
          </a:r>
          <a:endParaRPr lang="ru-RU" sz="1600" b="1" dirty="0">
            <a:solidFill>
              <a:schemeClr val="tx1"/>
            </a:solidFill>
            <a:latin typeface="Arial Narrow" pitchFamily="34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0.74796</cdr:x>
      <cdr:y>0.23046</cdr:y>
    </cdr:from>
    <cdr:to>
      <cdr:x>1</cdr:x>
      <cdr:y>0.38151</cdr:y>
    </cdr:to>
    <cdr:sp macro="" textlink="">
      <cdr:nvSpPr>
        <cdr:cNvPr id="17" name="Скругленная прямоугольная выноска 16"/>
        <cdr:cNvSpPr/>
      </cdr:nvSpPr>
      <cdr:spPr>
        <a:xfrm xmlns:a="http://schemas.openxmlformats.org/drawingml/2006/main">
          <a:off x="6572264" y="1357322"/>
          <a:ext cx="2214644" cy="889632"/>
        </a:xfrm>
        <a:prstGeom xmlns:a="http://schemas.openxmlformats.org/drawingml/2006/main" prst="wedgeRoundRectCallout">
          <a:avLst>
            <a:gd name="adj1" fmla="val -132607"/>
            <a:gd name="adj2" fmla="val -133"/>
            <a:gd name="adj3" fmla="val 16667"/>
          </a:avLst>
        </a:prstGeom>
        <a:solidFill xmlns:a="http://schemas.openxmlformats.org/drawingml/2006/main">
          <a:schemeClr val="accent6">
            <a:lumMod val="40000"/>
            <a:lumOff val="60000"/>
          </a:schemeClr>
        </a:solidFill>
        <a:ln xmlns:a="http://schemas.openxmlformats.org/drawingml/2006/main">
          <a:noFill/>
        </a:ln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 w="165100" prst="coolSlant"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pPr algn="ctr"/>
          <a:r>
            <a:rPr lang="ru-RU" sz="1600" b="1" dirty="0" smtClean="0">
              <a:solidFill>
                <a:schemeClr val="tx1"/>
              </a:solidFill>
              <a:latin typeface="Arial Narrow" pitchFamily="34" charset="0"/>
              <a:cs typeface="Times New Roman" pitchFamily="18" charset="0"/>
            </a:rPr>
            <a:t>Прочие налоговые доходы 18,1 м.р. (-66,3)</a:t>
          </a:r>
          <a:endParaRPr lang="ru-RU" sz="1600" b="1" dirty="0">
            <a:solidFill>
              <a:schemeClr val="tx1"/>
            </a:solidFill>
            <a:latin typeface="Arial Narrow" pitchFamily="34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0.13008</cdr:x>
      <cdr:y>0.25175</cdr:y>
    </cdr:from>
    <cdr:to>
      <cdr:x>0.24228</cdr:x>
      <cdr:y>0.45063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1143008" y="1428760"/>
          <a:ext cx="985838" cy="11287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2000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0.34146</cdr:x>
      <cdr:y>0.88112</cdr:y>
    </cdr:from>
    <cdr:to>
      <cdr:x>0.46992</cdr:x>
      <cdr:y>1</cdr:y>
    </cdr:to>
    <cdr:sp macro="" textlink="">
      <cdr:nvSpPr>
        <cdr:cNvPr id="13" name="TextBox 12"/>
        <cdr:cNvSpPr txBox="1"/>
      </cdr:nvSpPr>
      <cdr:spPr>
        <a:xfrm xmlns:a="http://schemas.openxmlformats.org/drawingml/2006/main">
          <a:off x="3000396" y="5000660"/>
          <a:ext cx="1128714" cy="67467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2000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0.62602</cdr:x>
      <cdr:y>0.02517</cdr:y>
    </cdr:from>
    <cdr:to>
      <cdr:x>0.77073</cdr:x>
      <cdr:y>0.22406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5500759" y="148243"/>
          <a:ext cx="1271548" cy="117139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2000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0.64228</cdr:x>
      <cdr:y>0.06294</cdr:y>
    </cdr:from>
    <cdr:to>
      <cdr:x>0.74634</cdr:x>
      <cdr:y>0.22406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5643602" y="35719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0.84553</cdr:x>
      <cdr:y>0.26434</cdr:y>
    </cdr:from>
    <cdr:to>
      <cdr:x>0.94959</cdr:x>
      <cdr:y>0.32727</cdr:y>
    </cdr:to>
    <cdr:sp macro="" textlink="">
      <cdr:nvSpPr>
        <cdr:cNvPr id="20" name="TextBox 19"/>
        <cdr:cNvSpPr txBox="1"/>
      </cdr:nvSpPr>
      <cdr:spPr>
        <a:xfrm xmlns:a="http://schemas.openxmlformats.org/drawingml/2006/main">
          <a:off x="7429552" y="1500198"/>
          <a:ext cx="91440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2000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0.68292</cdr:x>
      <cdr:y>0.60647</cdr:y>
    </cdr:from>
    <cdr:to>
      <cdr:x>0.77886</cdr:x>
      <cdr:y>0.7496</cdr:y>
    </cdr:to>
    <cdr:sp macro="" textlink="">
      <cdr:nvSpPr>
        <cdr:cNvPr id="21" name="TextBox 20"/>
        <cdr:cNvSpPr txBox="1"/>
      </cdr:nvSpPr>
      <cdr:spPr>
        <a:xfrm xmlns:a="http://schemas.openxmlformats.org/drawingml/2006/main">
          <a:off x="6000759" y="3571900"/>
          <a:ext cx="842985" cy="84298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800" b="1" dirty="0" smtClean="0">
              <a:solidFill>
                <a:schemeClr val="bg1"/>
              </a:solidFill>
              <a:latin typeface="Arial Narrow" pitchFamily="34" charset="0"/>
              <a:cs typeface="Times New Roman" pitchFamily="18" charset="0"/>
            </a:rPr>
            <a:t>63,4%</a:t>
          </a:r>
          <a:endParaRPr lang="ru-RU" sz="1800" b="1" dirty="0">
            <a:solidFill>
              <a:schemeClr val="bg1"/>
            </a:solidFill>
            <a:latin typeface="Arial Narrow" pitchFamily="34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0.33333</cdr:x>
      <cdr:y>0.4124</cdr:y>
    </cdr:from>
    <cdr:to>
      <cdr:x>0.43902</cdr:x>
      <cdr:y>0.5337</cdr:y>
    </cdr:to>
    <cdr:sp macro="" textlink="">
      <cdr:nvSpPr>
        <cdr:cNvPr id="22" name="TextBox 21"/>
        <cdr:cNvSpPr txBox="1"/>
      </cdr:nvSpPr>
      <cdr:spPr>
        <a:xfrm xmlns:a="http://schemas.openxmlformats.org/drawingml/2006/main">
          <a:off x="2928958" y="2428892"/>
          <a:ext cx="928685" cy="71439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pPr algn="ctr"/>
          <a:r>
            <a:rPr lang="ru-RU" sz="1800" b="1" dirty="0" smtClean="0">
              <a:solidFill>
                <a:schemeClr val="bg1"/>
              </a:solidFill>
              <a:latin typeface="Arial Narrow" pitchFamily="34" charset="0"/>
              <a:cs typeface="Times New Roman" pitchFamily="18" charset="0"/>
            </a:rPr>
            <a:t>32,1%</a:t>
          </a:r>
          <a:endParaRPr lang="ru-RU" sz="1800" b="1" dirty="0">
            <a:solidFill>
              <a:schemeClr val="bg1"/>
            </a:solidFill>
            <a:latin typeface="Arial Narrow" pitchFamily="34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0.46341</cdr:x>
      <cdr:y>0.23046</cdr:y>
    </cdr:from>
    <cdr:to>
      <cdr:x>0.56748</cdr:x>
      <cdr:y>0.38571</cdr:y>
    </cdr:to>
    <cdr:sp macro="" textlink="">
      <cdr:nvSpPr>
        <cdr:cNvPr id="23" name="TextBox 22"/>
        <cdr:cNvSpPr txBox="1"/>
      </cdr:nvSpPr>
      <cdr:spPr>
        <a:xfrm xmlns:a="http://schemas.openxmlformats.org/drawingml/2006/main">
          <a:off x="4071966" y="1357322"/>
          <a:ext cx="914450" cy="91436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pPr algn="ctr"/>
          <a:endParaRPr lang="ru-RU" sz="1600" b="1" dirty="0">
            <a:solidFill>
              <a:schemeClr val="bg1"/>
            </a:solidFill>
            <a:latin typeface="Arial Narrow" pitchFamily="34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0.4065</cdr:x>
      <cdr:y>0.73989</cdr:y>
    </cdr:from>
    <cdr:to>
      <cdr:x>0.51056</cdr:x>
      <cdr:y>0.89515</cdr:y>
    </cdr:to>
    <cdr:sp macro="" textlink="">
      <cdr:nvSpPr>
        <cdr:cNvPr id="24" name="TextBox 23"/>
        <cdr:cNvSpPr txBox="1"/>
      </cdr:nvSpPr>
      <cdr:spPr>
        <a:xfrm xmlns:a="http://schemas.openxmlformats.org/drawingml/2006/main">
          <a:off x="3571868" y="435771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0.39024</cdr:x>
      <cdr:y>0.71564</cdr:y>
    </cdr:from>
    <cdr:to>
      <cdr:x>0.50243</cdr:x>
      <cdr:y>0.88302</cdr:y>
    </cdr:to>
    <cdr:sp macro="" textlink="">
      <cdr:nvSpPr>
        <cdr:cNvPr id="25" name="TextBox 24"/>
        <cdr:cNvSpPr txBox="1"/>
      </cdr:nvSpPr>
      <cdr:spPr>
        <a:xfrm xmlns:a="http://schemas.openxmlformats.org/drawingml/2006/main">
          <a:off x="3428992" y="4214842"/>
          <a:ext cx="985838" cy="98583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200" b="1" dirty="0" smtClean="0">
              <a:solidFill>
                <a:schemeClr val="bg1"/>
              </a:solidFill>
              <a:latin typeface="Arial Narrow" pitchFamily="34" charset="0"/>
            </a:rPr>
            <a:t>0,3 %</a:t>
          </a:r>
          <a:endParaRPr lang="ru-RU" sz="1200" b="1" dirty="0">
            <a:solidFill>
              <a:schemeClr val="bg1"/>
            </a:solidFill>
            <a:latin typeface="Arial Narrow" pitchFamily="34" charset="0"/>
          </a:endParaRPr>
        </a:p>
      </cdr:txBody>
    </cdr:sp>
  </cdr:relSizeAnchor>
  <cdr:relSizeAnchor xmlns:cdr="http://schemas.openxmlformats.org/drawingml/2006/chartDrawing">
    <cdr:from>
      <cdr:x>0.47154</cdr:x>
      <cdr:y>0.25472</cdr:y>
    </cdr:from>
    <cdr:to>
      <cdr:x>0.60813</cdr:x>
      <cdr:y>0.40997</cdr:y>
    </cdr:to>
    <cdr:sp macro="" textlink="">
      <cdr:nvSpPr>
        <cdr:cNvPr id="26" name="TextBox 25"/>
        <cdr:cNvSpPr txBox="1"/>
      </cdr:nvSpPr>
      <cdr:spPr>
        <a:xfrm xmlns:a="http://schemas.openxmlformats.org/drawingml/2006/main">
          <a:off x="4143372" y="1500198"/>
          <a:ext cx="1200152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200" b="1" dirty="0" smtClean="0">
              <a:solidFill>
                <a:schemeClr val="bg1"/>
              </a:solidFill>
              <a:latin typeface="Arial Narrow" pitchFamily="34" charset="0"/>
            </a:rPr>
            <a:t>1,8%</a:t>
          </a:r>
          <a:endParaRPr lang="ru-RU" sz="1200" b="1" dirty="0">
            <a:solidFill>
              <a:schemeClr val="bg1"/>
            </a:solidFill>
            <a:latin typeface="Arial Narrow" pitchFamily="34" charset="0"/>
          </a:endParaRPr>
        </a:p>
      </cdr:txBody>
    </cdr:sp>
  </cdr:relSizeAnchor>
  <cdr:relSizeAnchor xmlns:cdr="http://schemas.openxmlformats.org/drawingml/2006/chartDrawing">
    <cdr:from>
      <cdr:x>0.49593</cdr:x>
      <cdr:y>0.2062</cdr:y>
    </cdr:from>
    <cdr:to>
      <cdr:x>0.62439</cdr:x>
      <cdr:y>0.40997</cdr:y>
    </cdr:to>
    <cdr:sp macro="" textlink="">
      <cdr:nvSpPr>
        <cdr:cNvPr id="27" name="TextBox 26"/>
        <cdr:cNvSpPr txBox="1"/>
      </cdr:nvSpPr>
      <cdr:spPr>
        <a:xfrm xmlns:a="http://schemas.openxmlformats.org/drawingml/2006/main">
          <a:off x="4357686" y="1214446"/>
          <a:ext cx="1128714" cy="12001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200" b="1" dirty="0" smtClean="0">
              <a:solidFill>
                <a:schemeClr val="bg1"/>
              </a:solidFill>
              <a:latin typeface="Arial Narrow" pitchFamily="34" charset="0"/>
            </a:rPr>
            <a:t>1,6%</a:t>
          </a:r>
          <a:endParaRPr lang="ru-RU" sz="1200" b="1" dirty="0">
            <a:solidFill>
              <a:schemeClr val="bg1"/>
            </a:solidFill>
            <a:latin typeface="Arial Narrow" pitchFamily="34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0.08966</cdr:x>
      <cdr:y>0.62305</cdr:y>
    </cdr:from>
    <cdr:to>
      <cdr:x>0.17241</cdr:x>
      <cdr:y>0.78125</cdr:y>
    </cdr:to>
    <cdr:sp macro="" textlink="">
      <cdr:nvSpPr>
        <cdr:cNvPr id="2" name="TextBox 1"/>
        <cdr:cNvSpPr txBox="1"/>
      </cdr:nvSpPr>
      <cdr:spPr>
        <a:xfrm xmlns:a="http://schemas.openxmlformats.org/drawingml/2006/main" rot="16200000">
          <a:off x="1035852" y="2424911"/>
          <a:ext cx="642942" cy="85725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400" b="1" dirty="0" smtClean="0">
              <a:latin typeface="Arial Narrow" pitchFamily="34" charset="0"/>
              <a:cs typeface="Times New Roman" pitchFamily="18" charset="0"/>
            </a:rPr>
            <a:t>12,24%</a:t>
          </a:r>
          <a:endParaRPr lang="ru-RU" sz="1400" b="1" dirty="0">
            <a:latin typeface="Arial Narrow" pitchFamily="34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0.24828</cdr:x>
      <cdr:y>0.20117</cdr:y>
    </cdr:from>
    <cdr:to>
      <cdr:x>0.34074</cdr:x>
      <cdr:y>0.46484</cdr:y>
    </cdr:to>
    <cdr:sp macro="" textlink="">
      <cdr:nvSpPr>
        <cdr:cNvPr id="3" name="TextBox 2"/>
        <cdr:cNvSpPr txBox="1"/>
      </cdr:nvSpPr>
      <cdr:spPr>
        <a:xfrm xmlns:a="http://schemas.openxmlformats.org/drawingml/2006/main" rot="16200000">
          <a:off x="2514878" y="874444"/>
          <a:ext cx="1071570" cy="95778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400" b="1" dirty="0" smtClean="0">
              <a:latin typeface="Arial Narrow" pitchFamily="34" charset="0"/>
              <a:cs typeface="Times New Roman" pitchFamily="18" charset="0"/>
            </a:rPr>
            <a:t>15,0%</a:t>
          </a:r>
          <a:endParaRPr lang="ru-RU" sz="1400" b="1" dirty="0">
            <a:latin typeface="Arial Narrow" pitchFamily="34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0.24828</cdr:x>
      <cdr:y>0.48808</cdr:y>
    </cdr:from>
    <cdr:to>
      <cdr:x>0.32227</cdr:x>
      <cdr:y>0.7461</cdr:y>
    </cdr:to>
    <cdr:sp macro="" textlink="">
      <cdr:nvSpPr>
        <cdr:cNvPr id="4" name="TextBox 3"/>
        <cdr:cNvSpPr txBox="1"/>
      </cdr:nvSpPr>
      <cdr:spPr>
        <a:xfrm xmlns:a="http://schemas.openxmlformats.org/drawingml/2006/main" rot="16200000">
          <a:off x="2430700" y="2124642"/>
          <a:ext cx="1048558" cy="76642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400" b="1" dirty="0" smtClean="0">
              <a:latin typeface="Arial Narrow" pitchFamily="34" charset="0"/>
              <a:cs typeface="Times New Roman" pitchFamily="18" charset="0"/>
            </a:rPr>
            <a:t>10,48%</a:t>
          </a:r>
          <a:endParaRPr lang="ru-RU" sz="1400" b="1" dirty="0">
            <a:latin typeface="Arial Narrow" pitchFamily="34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0.41379</cdr:x>
      <cdr:y>0.23633</cdr:y>
    </cdr:from>
    <cdr:to>
      <cdr:x>0.49655</cdr:x>
      <cdr:y>0.42969</cdr:y>
    </cdr:to>
    <cdr:sp macro="" textlink="">
      <cdr:nvSpPr>
        <cdr:cNvPr id="5" name="TextBox 4"/>
        <cdr:cNvSpPr txBox="1"/>
      </cdr:nvSpPr>
      <cdr:spPr>
        <a:xfrm xmlns:a="http://schemas.openxmlformats.org/drawingml/2006/main" rot="16200000">
          <a:off x="4321999" y="924711"/>
          <a:ext cx="785818" cy="8572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400" b="1" dirty="0" smtClean="0">
              <a:latin typeface="Arial Narrow" pitchFamily="34" charset="0"/>
              <a:cs typeface="Times New Roman" pitchFamily="18" charset="0"/>
            </a:rPr>
            <a:t>15,0%</a:t>
          </a:r>
          <a:endParaRPr lang="ru-RU" sz="1400" b="1" dirty="0">
            <a:latin typeface="Arial Narrow" pitchFamily="34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0.41379</cdr:x>
      <cdr:y>0.44727</cdr:y>
    </cdr:from>
    <cdr:to>
      <cdr:x>0.49263</cdr:x>
      <cdr:y>0.69336</cdr:y>
    </cdr:to>
    <cdr:sp macro="" textlink="">
      <cdr:nvSpPr>
        <cdr:cNvPr id="6" name="TextBox 5"/>
        <cdr:cNvSpPr txBox="1"/>
      </cdr:nvSpPr>
      <cdr:spPr>
        <a:xfrm xmlns:a="http://schemas.openxmlformats.org/drawingml/2006/main" rot="16200000">
          <a:off x="4194513" y="1909454"/>
          <a:ext cx="1000133" cy="81659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400" b="1" dirty="0" smtClean="0">
              <a:latin typeface="Arial Narrow" pitchFamily="34" charset="0"/>
              <a:cs typeface="Times New Roman" pitchFamily="18" charset="0"/>
            </a:rPr>
            <a:t>10,35%</a:t>
          </a:r>
          <a:endParaRPr lang="ru-RU" sz="1400" b="1" dirty="0">
            <a:latin typeface="Arial Narrow" pitchFamily="34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0.57241</cdr:x>
      <cdr:y>0.22205</cdr:y>
    </cdr:from>
    <cdr:to>
      <cdr:x>0.64945</cdr:x>
      <cdr:y>0.39453</cdr:y>
    </cdr:to>
    <cdr:sp macro="" textlink="">
      <cdr:nvSpPr>
        <cdr:cNvPr id="7" name="TextBox 6"/>
        <cdr:cNvSpPr txBox="1"/>
      </cdr:nvSpPr>
      <cdr:spPr>
        <a:xfrm xmlns:a="http://schemas.openxmlformats.org/drawingml/2006/main" rot="16200000">
          <a:off x="5977841" y="853909"/>
          <a:ext cx="700976" cy="79794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400" b="1" dirty="0" smtClean="0">
              <a:latin typeface="Arial Narrow" pitchFamily="34" charset="0"/>
              <a:cs typeface="Times New Roman" pitchFamily="18" charset="0"/>
            </a:rPr>
            <a:t>15,0%</a:t>
          </a:r>
          <a:endParaRPr lang="ru-RU" sz="1400" b="1" dirty="0">
            <a:latin typeface="Arial Narrow" pitchFamily="34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0.57241</cdr:x>
      <cdr:y>0.34408</cdr:y>
    </cdr:from>
    <cdr:to>
      <cdr:x>0.64307</cdr:x>
      <cdr:y>0.71094</cdr:y>
    </cdr:to>
    <cdr:sp macro="" textlink="">
      <cdr:nvSpPr>
        <cdr:cNvPr id="8" name="TextBox 7"/>
        <cdr:cNvSpPr txBox="1"/>
      </cdr:nvSpPr>
      <cdr:spPr>
        <a:xfrm xmlns:a="http://schemas.openxmlformats.org/drawingml/2006/main" rot="16200000">
          <a:off x="5549845" y="1777862"/>
          <a:ext cx="1490904" cy="73188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400" b="1" dirty="0" smtClean="0">
              <a:latin typeface="Arial Narrow" pitchFamily="34" charset="0"/>
              <a:cs typeface="Times New Roman" pitchFamily="18" charset="0"/>
            </a:rPr>
            <a:t>9,65%</a:t>
          </a:r>
          <a:endParaRPr lang="ru-RU" sz="1400" b="1" dirty="0">
            <a:latin typeface="Arial Narrow" pitchFamily="34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0.11034</cdr:x>
      <cdr:y>0.08789</cdr:y>
    </cdr:from>
    <cdr:to>
      <cdr:x>0.18621</cdr:x>
      <cdr:y>0.33399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1142958" y="357190"/>
          <a:ext cx="785900" cy="100014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latin typeface="Arial Narrow" pitchFamily="34" charset="0"/>
              <a:cs typeface="Times New Roman" pitchFamily="18" charset="0"/>
            </a:rPr>
            <a:t>1497,1</a:t>
          </a:r>
          <a:endParaRPr lang="ru-RU" sz="1600" b="1" dirty="0">
            <a:latin typeface="Arial Narrow" pitchFamily="34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0.28276</cdr:x>
      <cdr:y>0.10547</cdr:y>
    </cdr:from>
    <cdr:to>
      <cdr:x>0.4</cdr:x>
      <cdr:y>0.39101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2928959" y="428628"/>
          <a:ext cx="1214438" cy="11604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latin typeface="Arial Narrow" pitchFamily="34" charset="0"/>
              <a:cs typeface="Times New Roman" pitchFamily="18" charset="0"/>
            </a:rPr>
            <a:t>1461,1</a:t>
          </a:r>
          <a:endParaRPr lang="ru-RU" sz="1600" b="1" dirty="0">
            <a:latin typeface="Arial Narrow" pitchFamily="34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0.44828</cdr:x>
      <cdr:y>0.07031</cdr:y>
    </cdr:from>
    <cdr:to>
      <cdr:x>0.51724</cdr:x>
      <cdr:y>0.19337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4643470" y="285752"/>
          <a:ext cx="714337" cy="50008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latin typeface="Arial Narrow" pitchFamily="34" charset="0"/>
              <a:cs typeface="Times New Roman" pitchFamily="18" charset="0"/>
            </a:rPr>
            <a:t>1556,2</a:t>
          </a:r>
          <a:endParaRPr lang="ru-RU" sz="1100" dirty="0">
            <a:latin typeface="Arial Narrow" pitchFamily="34" charset="0"/>
          </a:endParaRPr>
        </a:p>
      </cdr:txBody>
    </cdr:sp>
  </cdr:relSizeAnchor>
  <cdr:relSizeAnchor xmlns:cdr="http://schemas.openxmlformats.org/drawingml/2006/chartDrawing">
    <cdr:from>
      <cdr:x>0.62069</cdr:x>
      <cdr:y>0.03516</cdr:y>
    </cdr:from>
    <cdr:to>
      <cdr:x>0.73103</cdr:x>
      <cdr:y>0.28554</cdr:y>
    </cdr:to>
    <cdr:sp macro="" textlink="">
      <cdr:nvSpPr>
        <cdr:cNvPr id="12" name="TextBox 11"/>
        <cdr:cNvSpPr txBox="1"/>
      </cdr:nvSpPr>
      <cdr:spPr>
        <a:xfrm xmlns:a="http://schemas.openxmlformats.org/drawingml/2006/main">
          <a:off x="6429425" y="142876"/>
          <a:ext cx="1143004" cy="101755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latin typeface="Arial Narrow" pitchFamily="34" charset="0"/>
              <a:cs typeface="Times New Roman" pitchFamily="18" charset="0"/>
            </a:rPr>
            <a:t>1668,5</a:t>
          </a:r>
          <a:endParaRPr lang="ru-RU" sz="1600" b="1" dirty="0">
            <a:latin typeface="Arial Narrow" pitchFamily="34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0.51724</cdr:x>
      <cdr:y>0.0957</cdr:y>
    </cdr:from>
    <cdr:to>
      <cdr:x>0.6</cdr:x>
      <cdr:y>0.18359</cdr:y>
    </cdr:to>
    <cdr:sp macro="" textlink="">
      <cdr:nvSpPr>
        <cdr:cNvPr id="18" name="Прямая со стрелкой 17"/>
        <cdr:cNvSpPr/>
      </cdr:nvSpPr>
      <cdr:spPr>
        <a:xfrm xmlns:a="http://schemas.openxmlformats.org/drawingml/2006/main" flipV="1">
          <a:off x="5357850" y="388926"/>
          <a:ext cx="857256" cy="357190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tx1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0.51547</cdr:x>
      <cdr:y>0.08079</cdr:y>
    </cdr:from>
    <cdr:to>
      <cdr:x>0.59744</cdr:x>
      <cdr:y>0.20492</cdr:y>
    </cdr:to>
    <cdr:sp macro="" textlink="">
      <cdr:nvSpPr>
        <cdr:cNvPr id="19" name="TextBox 18"/>
        <cdr:cNvSpPr txBox="1"/>
      </cdr:nvSpPr>
      <cdr:spPr>
        <a:xfrm xmlns:a="http://schemas.openxmlformats.org/drawingml/2006/main" rot="20280068">
          <a:off x="5339456" y="328339"/>
          <a:ext cx="849170" cy="50446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+ 112,3 млн.руб</a:t>
          </a:r>
          <a:r>
            <a:rPr lang="ru-RU" sz="1100" dirty="0" smtClean="0"/>
            <a:t>.</a:t>
          </a:r>
          <a:endParaRPr lang="ru-RU" sz="1100" dirty="0"/>
        </a:p>
      </cdr:txBody>
    </cdr:sp>
  </cdr:relSizeAnchor>
  <cdr:relSizeAnchor xmlns:cdr="http://schemas.openxmlformats.org/drawingml/2006/chartDrawing">
    <cdr:from>
      <cdr:x>0.14483</cdr:x>
      <cdr:y>0.38672</cdr:y>
    </cdr:from>
    <cdr:to>
      <cdr:x>0.2331</cdr:x>
      <cdr:y>0.61172</cdr:y>
    </cdr:to>
    <cdr:sp macro="" textlink="">
      <cdr:nvSpPr>
        <cdr:cNvPr id="20" name="TextBox 19"/>
        <cdr:cNvSpPr txBox="1"/>
      </cdr:nvSpPr>
      <cdr:spPr>
        <a:xfrm xmlns:a="http://schemas.openxmlformats.org/drawingml/2006/main">
          <a:off x="1500198" y="1571636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0.12414</cdr:x>
      <cdr:y>0.4043</cdr:y>
    </cdr:from>
    <cdr:to>
      <cdr:x>0.17931</cdr:x>
      <cdr:y>0.49219</cdr:y>
    </cdr:to>
    <cdr:sp macro="" textlink="">
      <cdr:nvSpPr>
        <cdr:cNvPr id="22" name="TextBox 21"/>
        <cdr:cNvSpPr txBox="1"/>
      </cdr:nvSpPr>
      <cdr:spPr>
        <a:xfrm xmlns:a="http://schemas.openxmlformats.org/drawingml/2006/main">
          <a:off x="1285905" y="1643075"/>
          <a:ext cx="571483" cy="35718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400" b="1" dirty="0" smtClean="0">
              <a:latin typeface="Arial Narrow" pitchFamily="34" charset="0"/>
              <a:cs typeface="Times New Roman" pitchFamily="18" charset="0"/>
            </a:rPr>
            <a:t>816,1</a:t>
          </a:r>
          <a:endParaRPr lang="ru-RU" sz="1400" b="1" dirty="0">
            <a:latin typeface="Arial Narrow" pitchFamily="34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0.12414</cdr:x>
      <cdr:y>0.6504</cdr:y>
    </cdr:from>
    <cdr:to>
      <cdr:x>0.1931</cdr:x>
      <cdr:y>0.75586</cdr:y>
    </cdr:to>
    <cdr:sp macro="" textlink="">
      <cdr:nvSpPr>
        <cdr:cNvPr id="23" name="TextBox 22"/>
        <cdr:cNvSpPr txBox="1"/>
      </cdr:nvSpPr>
      <cdr:spPr>
        <a:xfrm xmlns:a="http://schemas.openxmlformats.org/drawingml/2006/main">
          <a:off x="1285884" y="2643206"/>
          <a:ext cx="7143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400" b="1" dirty="0" smtClean="0">
              <a:latin typeface="Arial Narrow" pitchFamily="34" charset="0"/>
              <a:cs typeface="Times New Roman" pitchFamily="18" charset="0"/>
            </a:rPr>
            <a:t>681,0</a:t>
          </a:r>
          <a:endParaRPr lang="ru-RU" sz="1400" b="1" dirty="0">
            <a:latin typeface="Arial Narrow" pitchFamily="34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0.28966</cdr:x>
      <cdr:y>0.35156</cdr:y>
    </cdr:from>
    <cdr:to>
      <cdr:x>0.35172</cdr:x>
      <cdr:y>0.45703</cdr:y>
    </cdr:to>
    <cdr:sp macro="" textlink="">
      <cdr:nvSpPr>
        <cdr:cNvPr id="24" name="TextBox 23"/>
        <cdr:cNvSpPr txBox="1"/>
      </cdr:nvSpPr>
      <cdr:spPr>
        <a:xfrm xmlns:a="http://schemas.openxmlformats.org/drawingml/2006/main">
          <a:off x="3000396" y="1428760"/>
          <a:ext cx="642928" cy="42861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400" b="1" dirty="0" smtClean="0">
              <a:latin typeface="Arial Narrow" pitchFamily="34" charset="0"/>
              <a:cs typeface="Times New Roman" pitchFamily="18" charset="0"/>
            </a:rPr>
            <a:t>860,1</a:t>
          </a:r>
          <a:endParaRPr lang="ru-RU" sz="1400" b="1" dirty="0">
            <a:latin typeface="Arial Narrow" pitchFamily="34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0.28276</cdr:x>
      <cdr:y>0.63282</cdr:y>
    </cdr:from>
    <cdr:to>
      <cdr:x>0.35862</cdr:x>
      <cdr:y>0.75587</cdr:y>
    </cdr:to>
    <cdr:sp macro="" textlink="">
      <cdr:nvSpPr>
        <cdr:cNvPr id="25" name="TextBox 24"/>
        <cdr:cNvSpPr txBox="1"/>
      </cdr:nvSpPr>
      <cdr:spPr>
        <a:xfrm xmlns:a="http://schemas.openxmlformats.org/drawingml/2006/main">
          <a:off x="2928958" y="2571768"/>
          <a:ext cx="785768" cy="50006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400" b="1" dirty="0" smtClean="0">
              <a:latin typeface="Arial Narrow" pitchFamily="34" charset="0"/>
              <a:cs typeface="Times New Roman" pitchFamily="18" charset="0"/>
            </a:rPr>
            <a:t>601,0</a:t>
          </a:r>
          <a:endParaRPr lang="ru-RU" sz="1400" b="1" dirty="0">
            <a:latin typeface="Arial Narrow" pitchFamily="34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0.44828</cdr:x>
      <cdr:y>0.35156</cdr:y>
    </cdr:from>
    <cdr:to>
      <cdr:x>0.50345</cdr:x>
      <cdr:y>0.43946</cdr:y>
    </cdr:to>
    <cdr:sp macro="" textlink="">
      <cdr:nvSpPr>
        <cdr:cNvPr id="26" name="TextBox 25"/>
        <cdr:cNvSpPr txBox="1"/>
      </cdr:nvSpPr>
      <cdr:spPr>
        <a:xfrm xmlns:a="http://schemas.openxmlformats.org/drawingml/2006/main">
          <a:off x="4643470" y="1428760"/>
          <a:ext cx="571504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400" b="1" dirty="0" smtClean="0">
              <a:latin typeface="Arial Narrow" pitchFamily="34" charset="0"/>
              <a:cs typeface="Times New Roman" pitchFamily="18" charset="0"/>
            </a:rPr>
            <a:t>920,8</a:t>
          </a:r>
          <a:endParaRPr lang="ru-RU" sz="1400" b="1" dirty="0">
            <a:latin typeface="Arial Narrow" pitchFamily="34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0.44828</cdr:x>
      <cdr:y>0.61524</cdr:y>
    </cdr:from>
    <cdr:to>
      <cdr:x>0.51724</cdr:x>
      <cdr:y>0.72071</cdr:y>
    </cdr:to>
    <cdr:sp macro="" textlink="">
      <cdr:nvSpPr>
        <cdr:cNvPr id="27" name="TextBox 26"/>
        <cdr:cNvSpPr txBox="1"/>
      </cdr:nvSpPr>
      <cdr:spPr>
        <a:xfrm xmlns:a="http://schemas.openxmlformats.org/drawingml/2006/main">
          <a:off x="4643470" y="2500330"/>
          <a:ext cx="714373" cy="42864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400" b="1" dirty="0" smtClean="0">
              <a:latin typeface="Arial Narrow" pitchFamily="34" charset="0"/>
              <a:cs typeface="Times New Roman" pitchFamily="18" charset="0"/>
            </a:rPr>
            <a:t>635,4</a:t>
          </a:r>
          <a:endParaRPr lang="ru-RU" sz="1400" b="1" dirty="0">
            <a:latin typeface="Arial Narrow" pitchFamily="34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0.6069</cdr:x>
      <cdr:y>0.31641</cdr:y>
    </cdr:from>
    <cdr:to>
      <cdr:x>0.67586</cdr:x>
      <cdr:y>0.43946</cdr:y>
    </cdr:to>
    <cdr:sp macro="" textlink="">
      <cdr:nvSpPr>
        <cdr:cNvPr id="28" name="TextBox 27"/>
        <cdr:cNvSpPr txBox="1"/>
      </cdr:nvSpPr>
      <cdr:spPr>
        <a:xfrm xmlns:a="http://schemas.openxmlformats.org/drawingml/2006/main">
          <a:off x="6286544" y="1285884"/>
          <a:ext cx="714344" cy="50007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400" b="1" dirty="0" smtClean="0">
              <a:latin typeface="Arial Narrow" pitchFamily="34" charset="0"/>
              <a:cs typeface="Times New Roman" pitchFamily="18" charset="0"/>
            </a:rPr>
            <a:t>1015,3</a:t>
          </a:r>
          <a:endParaRPr lang="ru-RU" sz="1400" b="1" dirty="0">
            <a:latin typeface="Arial Narrow" pitchFamily="34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0.6069</cdr:x>
      <cdr:y>0.59766</cdr:y>
    </cdr:from>
    <cdr:to>
      <cdr:x>0.67586</cdr:x>
      <cdr:y>0.72071</cdr:y>
    </cdr:to>
    <cdr:sp macro="" textlink="">
      <cdr:nvSpPr>
        <cdr:cNvPr id="29" name="TextBox 28"/>
        <cdr:cNvSpPr txBox="1"/>
      </cdr:nvSpPr>
      <cdr:spPr>
        <a:xfrm xmlns:a="http://schemas.openxmlformats.org/drawingml/2006/main">
          <a:off x="6286544" y="2428892"/>
          <a:ext cx="714344" cy="5000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400" b="1" dirty="0" smtClean="0">
              <a:latin typeface="Arial Narrow" pitchFamily="34" charset="0"/>
              <a:cs typeface="Times New Roman" pitchFamily="18" charset="0"/>
            </a:rPr>
            <a:t>653,2</a:t>
          </a:r>
          <a:endParaRPr lang="ru-RU" sz="1400" b="1" dirty="0">
            <a:latin typeface="Arial Narrow" pitchFamily="34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0.37931</cdr:x>
      <cdr:y>0.2461</cdr:y>
    </cdr:from>
    <cdr:to>
      <cdr:x>0.38372</cdr:x>
      <cdr:y>0.26367</cdr:y>
    </cdr:to>
    <cdr:sp macro="" textlink="">
      <cdr:nvSpPr>
        <cdr:cNvPr id="30" name="TextBox 29"/>
        <cdr:cNvSpPr txBox="1"/>
      </cdr:nvSpPr>
      <cdr:spPr>
        <a:xfrm xmlns:a="http://schemas.openxmlformats.org/drawingml/2006/main">
          <a:off x="3929090" y="1000132"/>
          <a:ext cx="45719" cy="7143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0.36115</cdr:x>
      <cdr:y>0.22904</cdr:y>
    </cdr:from>
    <cdr:to>
      <cdr:x>0.43105</cdr:x>
      <cdr:y>0.29968</cdr:y>
    </cdr:to>
    <cdr:sp macro="" textlink="">
      <cdr:nvSpPr>
        <cdr:cNvPr id="31" name="TextBox 30"/>
        <cdr:cNvSpPr txBox="1"/>
      </cdr:nvSpPr>
      <cdr:spPr>
        <a:xfrm xmlns:a="http://schemas.openxmlformats.org/drawingml/2006/main" rot="20029203">
          <a:off x="3740966" y="930818"/>
          <a:ext cx="724060" cy="28708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+6,5%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0.54607</cdr:x>
      <cdr:y>0.11315</cdr:y>
    </cdr:from>
    <cdr:to>
      <cdr:x>0.61576</cdr:x>
      <cdr:y>0.27812</cdr:y>
    </cdr:to>
    <cdr:sp macro="" textlink="">
      <cdr:nvSpPr>
        <cdr:cNvPr id="32" name="TextBox 31"/>
        <cdr:cNvSpPr txBox="1"/>
      </cdr:nvSpPr>
      <cdr:spPr>
        <a:xfrm xmlns:a="http://schemas.openxmlformats.org/drawingml/2006/main" rot="19990025">
          <a:off x="5656523" y="459829"/>
          <a:ext cx="721795" cy="67045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+7,2%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0.0069</cdr:x>
      <cdr:y>0.54493</cdr:y>
    </cdr:from>
    <cdr:to>
      <cdr:x>0.07586</cdr:x>
      <cdr:y>0.63282</cdr:y>
    </cdr:to>
    <cdr:sp macro="" textlink="">
      <cdr:nvSpPr>
        <cdr:cNvPr id="33" name="TextBox 32"/>
        <cdr:cNvSpPr txBox="1"/>
      </cdr:nvSpPr>
      <cdr:spPr>
        <a:xfrm xmlns:a="http://schemas.openxmlformats.org/drawingml/2006/main">
          <a:off x="71438" y="2214578"/>
          <a:ext cx="71438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pPr algn="l"/>
          <a:r>
            <a:rPr lang="ru-RU" sz="1200" b="1" dirty="0" smtClean="0">
              <a:latin typeface="Arial Narrow" pitchFamily="34" charset="0"/>
              <a:cs typeface="Times New Roman" pitchFamily="18" charset="0"/>
            </a:rPr>
            <a:t>27,24%</a:t>
          </a:r>
          <a:endParaRPr lang="ru-RU" sz="1200" b="1" dirty="0">
            <a:latin typeface="Arial Narrow" pitchFamily="34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0.24138</cdr:x>
      <cdr:y>0.2461</cdr:y>
    </cdr:from>
    <cdr:to>
      <cdr:x>0.26207</cdr:x>
      <cdr:y>0.8086</cdr:y>
    </cdr:to>
    <cdr:sp macro="" textlink="">
      <cdr:nvSpPr>
        <cdr:cNvPr id="34" name="Левая фигурная скобка 33"/>
        <cdr:cNvSpPr/>
      </cdr:nvSpPr>
      <cdr:spPr>
        <a:xfrm xmlns:a="http://schemas.openxmlformats.org/drawingml/2006/main">
          <a:off x="2500330" y="1000132"/>
          <a:ext cx="214314" cy="2286016"/>
        </a:xfrm>
        <a:prstGeom xmlns:a="http://schemas.openxmlformats.org/drawingml/2006/main" prst="leftBrace">
          <a:avLst/>
        </a:prstGeom>
        <a:noFill xmlns:a="http://schemas.openxmlformats.org/drawingml/2006/main"/>
        <a:ln xmlns:a="http://schemas.openxmlformats.org/drawingml/2006/main" w="9525" cap="flat" cmpd="sng" algn="ctr">
          <a:solidFill>
            <a:sysClr val="windowText" lastClr="000000"/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1pPr>
          <a:lvl2pPr marL="457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2pPr>
          <a:lvl3pPr marL="914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3pPr>
          <a:lvl4pPr marL="1371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4pPr>
          <a:lvl5pPr marL="18288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5pPr>
          <a:lvl6pPr marL="22860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6pPr>
          <a:lvl7pPr marL="2743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7pPr>
          <a:lvl8pPr marL="3200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8pPr>
          <a:lvl9pPr marL="3657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pPr algn="ctr"/>
          <a:endParaRPr lang="ru-RU" dirty="0"/>
        </a:p>
      </cdr:txBody>
    </cdr:sp>
  </cdr:relSizeAnchor>
  <cdr:relSizeAnchor xmlns:cdr="http://schemas.openxmlformats.org/drawingml/2006/chartDrawing">
    <cdr:from>
      <cdr:x>0.18621</cdr:x>
      <cdr:y>0.49219</cdr:y>
    </cdr:from>
    <cdr:to>
      <cdr:x>0.25517</cdr:x>
      <cdr:y>0.58008</cdr:y>
    </cdr:to>
    <cdr:sp macro="" textlink="">
      <cdr:nvSpPr>
        <cdr:cNvPr id="35" name="TextBox 34"/>
        <cdr:cNvSpPr txBox="1"/>
      </cdr:nvSpPr>
      <cdr:spPr>
        <a:xfrm xmlns:a="http://schemas.openxmlformats.org/drawingml/2006/main">
          <a:off x="1928826" y="2000260"/>
          <a:ext cx="714380" cy="35718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200" b="1" dirty="0" smtClean="0">
              <a:latin typeface="Arial Narrow" pitchFamily="34" charset="0"/>
              <a:cs typeface="Times New Roman" pitchFamily="18" charset="0"/>
            </a:rPr>
            <a:t>25,48%</a:t>
          </a:r>
          <a:endParaRPr lang="ru-RU" sz="1200" b="1" dirty="0">
            <a:latin typeface="Arial Narrow" pitchFamily="34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0.4069</cdr:x>
      <cdr:y>0.22852</cdr:y>
    </cdr:from>
    <cdr:to>
      <cdr:x>0.42759</cdr:x>
      <cdr:y>0.79102</cdr:y>
    </cdr:to>
    <cdr:sp macro="" textlink="">
      <cdr:nvSpPr>
        <cdr:cNvPr id="36" name="Левая фигурная скобка 35"/>
        <cdr:cNvSpPr/>
      </cdr:nvSpPr>
      <cdr:spPr>
        <a:xfrm xmlns:a="http://schemas.openxmlformats.org/drawingml/2006/main">
          <a:off x="4214842" y="928694"/>
          <a:ext cx="214314" cy="2286016"/>
        </a:xfrm>
        <a:prstGeom xmlns:a="http://schemas.openxmlformats.org/drawingml/2006/main" prst="leftBrace">
          <a:avLst/>
        </a:prstGeom>
        <a:noFill xmlns:a="http://schemas.openxmlformats.org/drawingml/2006/main"/>
        <a:ln xmlns:a="http://schemas.openxmlformats.org/drawingml/2006/main" w="9525" cap="flat" cmpd="sng" algn="ctr">
          <a:solidFill>
            <a:sysClr val="windowText" lastClr="000000"/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1pPr>
          <a:lvl2pPr marL="457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2pPr>
          <a:lvl3pPr marL="914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3pPr>
          <a:lvl4pPr marL="1371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4pPr>
          <a:lvl5pPr marL="18288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5pPr>
          <a:lvl6pPr marL="22860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6pPr>
          <a:lvl7pPr marL="2743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7pPr>
          <a:lvl8pPr marL="3200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8pPr>
          <a:lvl9pPr marL="3657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pPr algn="ctr"/>
          <a:endParaRPr lang="ru-RU" dirty="0"/>
        </a:p>
      </cdr:txBody>
    </cdr:sp>
  </cdr:relSizeAnchor>
  <cdr:relSizeAnchor xmlns:cdr="http://schemas.openxmlformats.org/drawingml/2006/chartDrawing">
    <cdr:from>
      <cdr:x>0.34483</cdr:x>
      <cdr:y>0.47461</cdr:y>
    </cdr:from>
    <cdr:to>
      <cdr:x>0.4469</cdr:x>
      <cdr:y>0.73477</cdr:y>
    </cdr:to>
    <cdr:sp macro="" textlink="">
      <cdr:nvSpPr>
        <cdr:cNvPr id="37" name="TextBox 36"/>
        <cdr:cNvSpPr txBox="1"/>
      </cdr:nvSpPr>
      <cdr:spPr>
        <a:xfrm xmlns:a="http://schemas.openxmlformats.org/drawingml/2006/main">
          <a:off x="3571900" y="1928826"/>
          <a:ext cx="1057293" cy="10572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200" b="1" dirty="0" smtClean="0">
              <a:latin typeface="Arial Narrow" pitchFamily="34" charset="0"/>
              <a:cs typeface="Times New Roman" pitchFamily="18" charset="0"/>
            </a:rPr>
            <a:t>25,35%</a:t>
          </a:r>
          <a:endParaRPr lang="ru-RU" sz="1200" b="1" dirty="0">
            <a:latin typeface="Arial Narrow" pitchFamily="34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0.56552</cdr:x>
      <cdr:y>0.17578</cdr:y>
    </cdr:from>
    <cdr:to>
      <cdr:x>0.58621</cdr:x>
      <cdr:y>0.79102</cdr:y>
    </cdr:to>
    <cdr:sp macro="" textlink="">
      <cdr:nvSpPr>
        <cdr:cNvPr id="38" name="Левая фигурная скобка 37"/>
        <cdr:cNvSpPr/>
      </cdr:nvSpPr>
      <cdr:spPr>
        <a:xfrm xmlns:a="http://schemas.openxmlformats.org/drawingml/2006/main">
          <a:off x="5857916" y="714380"/>
          <a:ext cx="214314" cy="2500330"/>
        </a:xfrm>
        <a:prstGeom xmlns:a="http://schemas.openxmlformats.org/drawingml/2006/main" prst="leftBrace">
          <a:avLst/>
        </a:prstGeom>
        <a:noFill xmlns:a="http://schemas.openxmlformats.org/drawingml/2006/main"/>
        <a:ln xmlns:a="http://schemas.openxmlformats.org/drawingml/2006/main" w="9525" cap="flat" cmpd="sng" algn="ctr">
          <a:solidFill>
            <a:sysClr val="windowText" lastClr="000000"/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1pPr>
          <a:lvl2pPr marL="457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2pPr>
          <a:lvl3pPr marL="914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3pPr>
          <a:lvl4pPr marL="1371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4pPr>
          <a:lvl5pPr marL="18288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5pPr>
          <a:lvl6pPr marL="22860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6pPr>
          <a:lvl7pPr marL="2743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7pPr>
          <a:lvl8pPr marL="3200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8pPr>
          <a:lvl9pPr marL="3657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pPr algn="ctr"/>
          <a:endParaRPr lang="ru-RU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0.40517</cdr:x>
      <cdr:y>0.45785</cdr:y>
    </cdr:from>
    <cdr:to>
      <cdr:x>0.59483</cdr:x>
      <cdr:y>0.7064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357586" y="2500330"/>
          <a:ext cx="1571636" cy="135732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0.40517</cdr:x>
      <cdr:y>0.45785</cdr:y>
    </cdr:from>
    <cdr:to>
      <cdr:x>0.59483</cdr:x>
      <cdr:y>0.7064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357586" y="2500330"/>
          <a:ext cx="1571636" cy="135732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0.4065</cdr:x>
      <cdr:y>0.35175</cdr:y>
    </cdr:from>
    <cdr:to>
      <cdr:x>0.69106</cdr:x>
      <cdr:y>0.75455</cdr:y>
    </cdr:to>
    <cdr:sp macro="" textlink="">
      <cdr:nvSpPr>
        <cdr:cNvPr id="10" name="Овал 9"/>
        <cdr:cNvSpPr/>
      </cdr:nvSpPr>
      <cdr:spPr>
        <a:xfrm xmlns:a="http://schemas.openxmlformats.org/drawingml/2006/main">
          <a:off x="3571868" y="2071702"/>
          <a:ext cx="2500393" cy="2372351"/>
        </a:xfrm>
        <a:prstGeom xmlns:a="http://schemas.openxmlformats.org/drawingml/2006/main" prst="ellipse">
          <a:avLst/>
        </a:prstGeom>
        <a:solidFill xmlns:a="http://schemas.openxmlformats.org/drawingml/2006/main">
          <a:srgbClr val="F7BBD2"/>
        </a:solidFill>
        <a:ln xmlns:a="http://schemas.openxmlformats.org/drawingml/2006/main">
          <a:solidFill>
            <a:srgbClr val="F7BBD2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pPr algn="ctr"/>
          <a:r>
            <a:rPr lang="ru-RU" sz="1800" b="1" dirty="0" smtClean="0">
              <a:solidFill>
                <a:schemeClr val="tx1"/>
              </a:solidFill>
              <a:latin typeface="Arial Narrow" pitchFamily="34" charset="0"/>
              <a:cs typeface="Times New Roman" pitchFamily="18" charset="0"/>
            </a:rPr>
            <a:t>Неналоговые доходы</a:t>
          </a:r>
        </a:p>
        <a:p xmlns:a="http://schemas.openxmlformats.org/drawingml/2006/main">
          <a:pPr algn="ctr"/>
          <a:r>
            <a:rPr lang="ru-RU" sz="1800" b="1" dirty="0" smtClean="0">
              <a:solidFill>
                <a:schemeClr val="tx1"/>
              </a:solidFill>
              <a:latin typeface="Arial Narrow" pitchFamily="34" charset="0"/>
              <a:cs typeface="Times New Roman" pitchFamily="18" charset="0"/>
            </a:rPr>
            <a:t>285,0 млн.р. </a:t>
          </a:r>
        </a:p>
        <a:p xmlns:a="http://schemas.openxmlformats.org/drawingml/2006/main">
          <a:pPr algn="ctr"/>
          <a:r>
            <a:rPr lang="ru-RU" sz="1800" b="1" dirty="0" smtClean="0">
              <a:solidFill>
                <a:schemeClr val="tx1"/>
              </a:solidFill>
              <a:latin typeface="Arial Narrow" pitchFamily="34" charset="0"/>
              <a:cs typeface="Times New Roman" pitchFamily="18" charset="0"/>
            </a:rPr>
            <a:t>(- 65,4 к 2020)</a:t>
          </a:r>
        </a:p>
        <a:p xmlns:a="http://schemas.openxmlformats.org/drawingml/2006/main">
          <a:pPr algn="ctr"/>
          <a:r>
            <a:rPr lang="ru-RU" sz="1800" b="1" dirty="0" smtClean="0">
              <a:solidFill>
                <a:schemeClr val="tx1"/>
              </a:solidFill>
              <a:latin typeface="Arial Narrow" pitchFamily="34" charset="0"/>
              <a:cs typeface="Times New Roman" pitchFamily="18" charset="0"/>
            </a:rPr>
            <a:t>100%</a:t>
          </a:r>
          <a:endParaRPr lang="ru-RU" sz="1800" b="1" dirty="0">
            <a:solidFill>
              <a:schemeClr val="tx1"/>
            </a:solidFill>
            <a:latin typeface="Arial Narrow" pitchFamily="34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0.57724</cdr:x>
      <cdr:y>0.01228</cdr:y>
    </cdr:from>
    <cdr:to>
      <cdr:x>0.95122</cdr:x>
      <cdr:y>0.21368</cdr:y>
    </cdr:to>
    <cdr:sp macro="" textlink="">
      <cdr:nvSpPr>
        <cdr:cNvPr id="12" name="Скругленная прямоугольная выноска 11"/>
        <cdr:cNvSpPr/>
      </cdr:nvSpPr>
      <cdr:spPr>
        <a:xfrm xmlns:a="http://schemas.openxmlformats.org/drawingml/2006/main">
          <a:off x="5072098" y="71438"/>
          <a:ext cx="3286115" cy="1171788"/>
        </a:xfrm>
        <a:prstGeom xmlns:a="http://schemas.openxmlformats.org/drawingml/2006/main" prst="wedgeRoundRectCallout">
          <a:avLst>
            <a:gd name="adj1" fmla="val -70846"/>
            <a:gd name="adj2" fmla="val 55029"/>
            <a:gd name="adj3" fmla="val 16667"/>
          </a:avLst>
        </a:prstGeom>
        <a:solidFill xmlns:a="http://schemas.openxmlformats.org/drawingml/2006/main">
          <a:schemeClr val="accent6">
            <a:lumMod val="60000"/>
            <a:lumOff val="40000"/>
          </a:schemeClr>
        </a:solidFill>
        <a:ln xmlns:a="http://schemas.openxmlformats.org/drawingml/2006/main">
          <a:noFill/>
        </a:ln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 w="165100" prst="coolSlant"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pPr algn="ctr"/>
          <a:r>
            <a:rPr lang="ru-RU" sz="1600" b="1" dirty="0" smtClean="0">
              <a:solidFill>
                <a:schemeClr val="tx1"/>
              </a:solidFill>
              <a:latin typeface="Arial Narrow" pitchFamily="34" charset="0"/>
              <a:cs typeface="Times New Roman" pitchFamily="18" charset="0"/>
            </a:rPr>
            <a:t>Плата за негативное воздействие на окружающую среду </a:t>
          </a:r>
        </a:p>
        <a:p xmlns:a="http://schemas.openxmlformats.org/drawingml/2006/main">
          <a:pPr algn="ctr"/>
          <a:r>
            <a:rPr lang="ru-RU" sz="1600" b="1" dirty="0" smtClean="0">
              <a:solidFill>
                <a:schemeClr val="tx1"/>
              </a:solidFill>
              <a:latin typeface="Arial Narrow" pitchFamily="34" charset="0"/>
              <a:cs typeface="Times New Roman" pitchFamily="18" charset="0"/>
            </a:rPr>
            <a:t>29,5 м.р. (- 28,0)</a:t>
          </a:r>
          <a:endParaRPr lang="ru-RU" sz="1600" b="1" dirty="0">
            <a:solidFill>
              <a:schemeClr val="tx1"/>
            </a:solidFill>
            <a:latin typeface="Arial Narrow" pitchFamily="34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0.63414</cdr:x>
      <cdr:y>0.89084</cdr:y>
    </cdr:from>
    <cdr:to>
      <cdr:x>0.86992</cdr:x>
      <cdr:y>1</cdr:y>
    </cdr:to>
    <cdr:sp macro="" textlink="">
      <cdr:nvSpPr>
        <cdr:cNvPr id="14" name="Скругленная прямоугольная выноска 13"/>
        <cdr:cNvSpPr/>
      </cdr:nvSpPr>
      <cdr:spPr>
        <a:xfrm xmlns:a="http://schemas.openxmlformats.org/drawingml/2006/main">
          <a:off x="5572132" y="5286412"/>
          <a:ext cx="2071769" cy="642914"/>
        </a:xfrm>
        <a:prstGeom xmlns:a="http://schemas.openxmlformats.org/drawingml/2006/main" prst="wedgeRoundRectCallout">
          <a:avLst>
            <a:gd name="adj1" fmla="val -95836"/>
            <a:gd name="adj2" fmla="val -48274"/>
            <a:gd name="adj3" fmla="val 16667"/>
          </a:avLst>
        </a:prstGeom>
        <a:solidFill xmlns:a="http://schemas.openxmlformats.org/drawingml/2006/main">
          <a:schemeClr val="accent2">
            <a:lumMod val="40000"/>
            <a:lumOff val="60000"/>
          </a:schemeClr>
        </a:solidFill>
        <a:ln xmlns:a="http://schemas.openxmlformats.org/drawingml/2006/main">
          <a:noFill/>
        </a:ln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 w="165100" prst="coolSlant"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pPr algn="ctr"/>
          <a:r>
            <a:rPr lang="ru-RU" sz="1600" b="1" dirty="0" smtClean="0">
              <a:solidFill>
                <a:schemeClr val="tx1"/>
              </a:solidFill>
              <a:latin typeface="Arial Narrow" pitchFamily="34" charset="0"/>
              <a:cs typeface="Times New Roman" pitchFamily="18" charset="0"/>
            </a:rPr>
            <a:t>Аренда имущества </a:t>
          </a:r>
        </a:p>
        <a:p xmlns:a="http://schemas.openxmlformats.org/drawingml/2006/main">
          <a:pPr algn="ctr"/>
          <a:r>
            <a:rPr lang="ru-RU" sz="1600" b="1" dirty="0" smtClean="0">
              <a:solidFill>
                <a:schemeClr val="tx1"/>
              </a:solidFill>
              <a:latin typeface="Arial Narrow" pitchFamily="34" charset="0"/>
              <a:cs typeface="Times New Roman" pitchFamily="18" charset="0"/>
            </a:rPr>
            <a:t>21,0 м.р. (-0,1)</a:t>
          </a:r>
          <a:endParaRPr lang="ru-RU" sz="1600" b="1" dirty="0">
            <a:solidFill>
              <a:schemeClr val="tx1"/>
            </a:solidFill>
            <a:latin typeface="Arial Narrow" pitchFamily="34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0.04878</cdr:x>
      <cdr:y>0.78841</cdr:y>
    </cdr:from>
    <cdr:to>
      <cdr:x>0.31707</cdr:x>
      <cdr:y>0.95205</cdr:y>
    </cdr:to>
    <cdr:sp macro="" textlink="">
      <cdr:nvSpPr>
        <cdr:cNvPr id="15" name="Скругленная прямоугольная выноска 14"/>
        <cdr:cNvSpPr/>
      </cdr:nvSpPr>
      <cdr:spPr>
        <a:xfrm xmlns:a="http://schemas.openxmlformats.org/drawingml/2006/main">
          <a:off x="428596" y="4643470"/>
          <a:ext cx="2357431" cy="963783"/>
        </a:xfrm>
        <a:prstGeom xmlns:a="http://schemas.openxmlformats.org/drawingml/2006/main" prst="wedgeRoundRectCallout">
          <a:avLst>
            <a:gd name="adj1" fmla="val 99075"/>
            <a:gd name="adj2" fmla="val -21351"/>
            <a:gd name="adj3" fmla="val 16667"/>
          </a:avLst>
        </a:prstGeom>
        <a:solidFill xmlns:a="http://schemas.openxmlformats.org/drawingml/2006/main">
          <a:schemeClr val="accent3">
            <a:lumMod val="60000"/>
            <a:lumOff val="40000"/>
          </a:schemeClr>
        </a:solidFill>
        <a:ln xmlns:a="http://schemas.openxmlformats.org/drawingml/2006/main">
          <a:noFill/>
        </a:ln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 w="165100" prst="coolSlant"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pPr algn="ctr"/>
          <a:r>
            <a:rPr lang="ru-RU" sz="1600" b="1" dirty="0" smtClean="0">
              <a:solidFill>
                <a:schemeClr val="tx1"/>
              </a:solidFill>
              <a:latin typeface="Arial Narrow" pitchFamily="34" charset="0"/>
              <a:cs typeface="Times New Roman" pitchFamily="18" charset="0"/>
            </a:rPr>
            <a:t>Прочие неналоговые доходы</a:t>
          </a:r>
        </a:p>
        <a:p xmlns:a="http://schemas.openxmlformats.org/drawingml/2006/main">
          <a:pPr algn="ctr"/>
          <a:r>
            <a:rPr lang="ru-RU" sz="1600" b="1" dirty="0" smtClean="0">
              <a:solidFill>
                <a:schemeClr val="tx1"/>
              </a:solidFill>
              <a:latin typeface="Arial Narrow" pitchFamily="34" charset="0"/>
              <a:cs typeface="Times New Roman" pitchFamily="18" charset="0"/>
            </a:rPr>
            <a:t>12,8 м.р</a:t>
          </a:r>
          <a:r>
            <a:rPr lang="ru-RU" sz="1600" dirty="0" smtClean="0">
              <a:solidFill>
                <a:schemeClr val="tx1"/>
              </a:solidFill>
              <a:latin typeface="Arial Narrow" pitchFamily="34" charset="0"/>
              <a:cs typeface="Times New Roman" pitchFamily="18" charset="0"/>
            </a:rPr>
            <a:t>. </a:t>
          </a:r>
          <a:r>
            <a:rPr lang="ru-RU" sz="1600" b="1" dirty="0" smtClean="0">
              <a:solidFill>
                <a:schemeClr val="tx1"/>
              </a:solidFill>
              <a:latin typeface="Arial Narrow" pitchFamily="34" charset="0"/>
              <a:cs typeface="Times New Roman" pitchFamily="18" charset="0"/>
            </a:rPr>
            <a:t>(- 9,4)</a:t>
          </a:r>
          <a:endParaRPr lang="ru-RU" sz="1600" b="1" dirty="0">
            <a:solidFill>
              <a:schemeClr val="tx1"/>
            </a:solidFill>
            <a:latin typeface="Arial Narrow" pitchFamily="34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0.03252</cdr:x>
      <cdr:y>0.33962</cdr:y>
    </cdr:from>
    <cdr:to>
      <cdr:x>0.2439</cdr:x>
      <cdr:y>0.5853</cdr:y>
    </cdr:to>
    <cdr:sp macro="" textlink="">
      <cdr:nvSpPr>
        <cdr:cNvPr id="16" name="Скругленная прямоугольная выноска 15"/>
        <cdr:cNvSpPr/>
      </cdr:nvSpPr>
      <cdr:spPr>
        <a:xfrm xmlns:a="http://schemas.openxmlformats.org/drawingml/2006/main">
          <a:off x="285720" y="2000264"/>
          <a:ext cx="1857369" cy="1446970"/>
        </a:xfrm>
        <a:prstGeom xmlns:a="http://schemas.openxmlformats.org/drawingml/2006/main" prst="wedgeRoundRectCallout">
          <a:avLst>
            <a:gd name="adj1" fmla="val 117877"/>
            <a:gd name="adj2" fmla="val 62497"/>
            <a:gd name="adj3" fmla="val 16667"/>
          </a:avLst>
        </a:prstGeom>
        <a:solidFill xmlns:a="http://schemas.openxmlformats.org/drawingml/2006/main">
          <a:schemeClr val="accent4">
            <a:lumMod val="60000"/>
            <a:lumOff val="40000"/>
          </a:schemeClr>
        </a:solidFill>
        <a:ln xmlns:a="http://schemas.openxmlformats.org/drawingml/2006/main">
          <a:noFill/>
        </a:ln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 w="165100" prst="coolSlant"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pPr algn="ctr"/>
          <a:r>
            <a:rPr lang="ru-RU" sz="1600" b="1" dirty="0" smtClean="0">
              <a:solidFill>
                <a:schemeClr val="tx1"/>
              </a:solidFill>
              <a:latin typeface="Arial Narrow" pitchFamily="34" charset="0"/>
              <a:cs typeface="Times New Roman" pitchFamily="18" charset="0"/>
            </a:rPr>
            <a:t>Продажа земельных участков</a:t>
          </a:r>
        </a:p>
        <a:p xmlns:a="http://schemas.openxmlformats.org/drawingml/2006/main">
          <a:pPr algn="ctr"/>
          <a:r>
            <a:rPr lang="ru-RU" sz="1600" b="1" dirty="0" smtClean="0">
              <a:solidFill>
                <a:schemeClr val="tx1"/>
              </a:solidFill>
              <a:latin typeface="Arial Narrow" pitchFamily="34" charset="0"/>
              <a:cs typeface="Times New Roman" pitchFamily="18" charset="0"/>
            </a:rPr>
            <a:t>60,0 м.р. (- 27,9)</a:t>
          </a:r>
          <a:endParaRPr lang="ru-RU" sz="1600" b="1" dirty="0">
            <a:solidFill>
              <a:schemeClr val="tx1"/>
            </a:solidFill>
            <a:latin typeface="Arial Narrow" pitchFamily="34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0.09756</cdr:x>
      <cdr:y>0.06065</cdr:y>
    </cdr:from>
    <cdr:to>
      <cdr:x>0.37398</cdr:x>
      <cdr:y>0.24259</cdr:y>
    </cdr:to>
    <cdr:sp macro="" textlink="">
      <cdr:nvSpPr>
        <cdr:cNvPr id="17" name="Скругленная прямоугольная выноска 16"/>
        <cdr:cNvSpPr/>
      </cdr:nvSpPr>
      <cdr:spPr>
        <a:xfrm xmlns:a="http://schemas.openxmlformats.org/drawingml/2006/main">
          <a:off x="857224" y="357190"/>
          <a:ext cx="2428868" cy="1071564"/>
        </a:xfrm>
        <a:prstGeom xmlns:a="http://schemas.openxmlformats.org/drawingml/2006/main" prst="wedgeRoundRectCallout">
          <a:avLst>
            <a:gd name="adj1" fmla="val 60865"/>
            <a:gd name="adj2" fmla="val 90078"/>
            <a:gd name="adj3" fmla="val 16667"/>
          </a:avLst>
        </a:prstGeom>
        <a:solidFill xmlns:a="http://schemas.openxmlformats.org/drawingml/2006/main">
          <a:schemeClr val="accent5">
            <a:lumMod val="40000"/>
            <a:lumOff val="60000"/>
          </a:schemeClr>
        </a:solidFill>
        <a:ln xmlns:a="http://schemas.openxmlformats.org/drawingml/2006/main">
          <a:noFill/>
        </a:ln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 w="165100" prst="coolSlant"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pPr algn="ctr"/>
          <a:r>
            <a:rPr lang="ru-RU" sz="1600" b="1" dirty="0" smtClean="0">
              <a:solidFill>
                <a:schemeClr val="tx1"/>
              </a:solidFill>
              <a:latin typeface="Arial Narrow" pitchFamily="34" charset="0"/>
              <a:cs typeface="Times New Roman" pitchFamily="18" charset="0"/>
            </a:rPr>
            <a:t>Штрафы, санкции, </a:t>
          </a:r>
        </a:p>
        <a:p xmlns:a="http://schemas.openxmlformats.org/drawingml/2006/main">
          <a:pPr algn="ctr"/>
          <a:r>
            <a:rPr lang="ru-RU" sz="1600" b="1" dirty="0" smtClean="0">
              <a:solidFill>
                <a:schemeClr val="tx1"/>
              </a:solidFill>
              <a:latin typeface="Arial Narrow" pitchFamily="34" charset="0"/>
              <a:cs typeface="Times New Roman" pitchFamily="18" charset="0"/>
            </a:rPr>
            <a:t>возмещение ущерба </a:t>
          </a:r>
        </a:p>
        <a:p xmlns:a="http://schemas.openxmlformats.org/drawingml/2006/main">
          <a:pPr algn="ctr"/>
          <a:r>
            <a:rPr lang="ru-RU" sz="1600" b="1" dirty="0" smtClean="0">
              <a:solidFill>
                <a:schemeClr val="tx1"/>
              </a:solidFill>
              <a:latin typeface="Arial Narrow" pitchFamily="34" charset="0"/>
              <a:cs typeface="Times New Roman" pitchFamily="18" charset="0"/>
            </a:rPr>
            <a:t>21,5 м.р. (+</a:t>
          </a:r>
          <a:r>
            <a:rPr lang="ru-RU" sz="1600" b="1" dirty="0">
              <a:solidFill>
                <a:schemeClr val="tx1"/>
              </a:solidFill>
              <a:latin typeface="Arial Narrow" pitchFamily="34" charset="0"/>
              <a:cs typeface="Times New Roman" pitchFamily="18" charset="0"/>
            </a:rPr>
            <a:t> </a:t>
          </a:r>
          <a:r>
            <a:rPr lang="ru-RU" sz="1600" b="1" dirty="0" smtClean="0">
              <a:solidFill>
                <a:schemeClr val="tx1"/>
              </a:solidFill>
              <a:latin typeface="Arial Narrow" pitchFamily="34" charset="0"/>
              <a:cs typeface="Times New Roman" pitchFamily="18" charset="0"/>
            </a:rPr>
            <a:t>0,5)</a:t>
          </a:r>
          <a:endParaRPr lang="ru-RU" sz="1600" b="1" dirty="0">
            <a:solidFill>
              <a:schemeClr val="tx1"/>
            </a:solidFill>
            <a:latin typeface="Arial Narrow" pitchFamily="34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0.78049</cdr:x>
      <cdr:y>0.33962</cdr:y>
    </cdr:from>
    <cdr:to>
      <cdr:x>1</cdr:x>
      <cdr:y>0.63073</cdr:y>
    </cdr:to>
    <cdr:sp macro="" textlink="">
      <cdr:nvSpPr>
        <cdr:cNvPr id="11" name="Скругленная прямоугольная выноска 10"/>
        <cdr:cNvSpPr/>
      </cdr:nvSpPr>
      <cdr:spPr>
        <a:xfrm xmlns:a="http://schemas.openxmlformats.org/drawingml/2006/main">
          <a:off x="6858067" y="2000244"/>
          <a:ext cx="1928807" cy="1714536"/>
        </a:xfrm>
        <a:prstGeom xmlns:a="http://schemas.openxmlformats.org/drawingml/2006/main" prst="wedgeRoundRectCallout">
          <a:avLst>
            <a:gd name="adj1" fmla="val -71527"/>
            <a:gd name="adj2" fmla="val 79903"/>
            <a:gd name="adj3" fmla="val 16667"/>
          </a:avLst>
        </a:prstGeom>
        <a:solidFill xmlns:a="http://schemas.openxmlformats.org/drawingml/2006/main">
          <a:schemeClr val="tx2">
            <a:lumMod val="40000"/>
            <a:lumOff val="60000"/>
          </a:schemeClr>
        </a:solidFill>
        <a:ln xmlns:a="http://schemas.openxmlformats.org/drawingml/2006/main" w="25400" cap="flat" cmpd="sng" algn="ctr">
          <a:noFill/>
          <a:prstDash val="solid"/>
        </a:ln>
        <a:effectLst xmlns:a="http://schemas.openxmlformats.org/drawingml/2006/main"/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 w="165100" prst="coolSlant"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1pPr>
          <a:lvl2pPr marL="4572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2pPr>
          <a:lvl3pPr marL="9144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3pPr>
          <a:lvl4pPr marL="13716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4pPr>
          <a:lvl5pPr marL="18288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5pPr>
          <a:lvl6pPr marL="22860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6pPr>
          <a:lvl7pPr marL="27432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7pPr>
          <a:lvl8pPr marL="32004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8pPr>
          <a:lvl9pPr marL="36576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pPr algn="ctr"/>
          <a:r>
            <a:rPr lang="ru-RU" sz="1600" b="1" dirty="0" smtClean="0">
              <a:solidFill>
                <a:sysClr val="windowText" lastClr="000000"/>
              </a:solidFill>
              <a:latin typeface="Arial Narrow" pitchFamily="34" charset="0"/>
              <a:ea typeface="SimSun" pitchFamily="2" charset="-122"/>
              <a:cs typeface="Times New Roman" pitchFamily="18" charset="0"/>
            </a:rPr>
            <a:t>Арендная плата за земельные участки </a:t>
          </a:r>
        </a:p>
        <a:p xmlns:a="http://schemas.openxmlformats.org/drawingml/2006/main">
          <a:pPr algn="ctr"/>
          <a:r>
            <a:rPr lang="ru-RU" sz="1600" b="1" dirty="0" smtClean="0">
              <a:solidFill>
                <a:sysClr val="windowText" lastClr="000000"/>
              </a:solidFill>
              <a:latin typeface="Arial Narrow" pitchFamily="34" charset="0"/>
              <a:ea typeface="SimSun" pitchFamily="2" charset="-122"/>
              <a:cs typeface="Times New Roman" pitchFamily="18" charset="0"/>
            </a:rPr>
            <a:t>140,2 м.р. (-0,5)</a:t>
          </a:r>
          <a:endParaRPr lang="ru-RU" sz="1600" b="1" dirty="0">
            <a:solidFill>
              <a:sysClr val="windowText" lastClr="000000"/>
            </a:solidFill>
            <a:latin typeface="Arial Narrow" pitchFamily="34" charset="0"/>
            <a:ea typeface="SimSun" pitchFamily="2" charset="-122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0.10569</cdr:x>
      <cdr:y>0.16981</cdr:y>
    </cdr:from>
    <cdr:to>
      <cdr:x>0.29106</cdr:x>
      <cdr:y>0.37358</cdr:y>
    </cdr:to>
    <cdr:sp macro="" textlink="">
      <cdr:nvSpPr>
        <cdr:cNvPr id="13" name="TextBox 12"/>
        <cdr:cNvSpPr txBox="1"/>
      </cdr:nvSpPr>
      <cdr:spPr>
        <a:xfrm xmlns:a="http://schemas.openxmlformats.org/drawingml/2006/main">
          <a:off x="928694" y="1000132"/>
          <a:ext cx="1628780" cy="12001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2000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0.7561</cdr:x>
      <cdr:y>0.19407</cdr:y>
    </cdr:from>
    <cdr:to>
      <cdr:x>0.86016</cdr:x>
      <cdr:y>0.40997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6643734" y="1143008"/>
          <a:ext cx="914400" cy="12715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2000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0.8374</cdr:x>
      <cdr:y>0.8248</cdr:y>
    </cdr:from>
    <cdr:to>
      <cdr:x>1</cdr:x>
      <cdr:y>1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7358114" y="4857784"/>
          <a:ext cx="1428760" cy="103186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2000" dirty="0" smtClean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0.68292</cdr:x>
      <cdr:y>0.47305</cdr:y>
    </cdr:from>
    <cdr:to>
      <cdr:x>0.78699</cdr:x>
      <cdr:y>0.6283</cdr:y>
    </cdr:to>
    <cdr:sp macro="" textlink="">
      <cdr:nvSpPr>
        <cdr:cNvPr id="20" name="TextBox 19"/>
        <cdr:cNvSpPr txBox="1"/>
      </cdr:nvSpPr>
      <cdr:spPr>
        <a:xfrm xmlns:a="http://schemas.openxmlformats.org/drawingml/2006/main">
          <a:off x="6000760" y="2786082"/>
          <a:ext cx="914450" cy="91436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pPr algn="ctr"/>
          <a:r>
            <a:rPr lang="ru-RU" sz="1800" b="1" dirty="0" smtClean="0">
              <a:solidFill>
                <a:schemeClr val="bg1"/>
              </a:solidFill>
              <a:latin typeface="Arial Narrow" pitchFamily="34" charset="0"/>
              <a:cs typeface="Times New Roman" pitchFamily="18" charset="0"/>
            </a:rPr>
            <a:t>49,2 %</a:t>
          </a:r>
          <a:endParaRPr lang="ru-RU" sz="1800" b="1" dirty="0">
            <a:solidFill>
              <a:schemeClr val="bg1"/>
            </a:solidFill>
            <a:latin typeface="Arial Narrow" pitchFamily="34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0.3252</cdr:x>
      <cdr:y>0.48518</cdr:y>
    </cdr:from>
    <cdr:to>
      <cdr:x>0.43739</cdr:x>
      <cdr:y>0.69138</cdr:y>
    </cdr:to>
    <cdr:sp macro="" textlink="">
      <cdr:nvSpPr>
        <cdr:cNvPr id="21" name="TextBox 20"/>
        <cdr:cNvSpPr txBox="1"/>
      </cdr:nvSpPr>
      <cdr:spPr>
        <a:xfrm xmlns:a="http://schemas.openxmlformats.org/drawingml/2006/main">
          <a:off x="2857488" y="2857520"/>
          <a:ext cx="985803" cy="121444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800" b="1" dirty="0" smtClean="0">
              <a:solidFill>
                <a:schemeClr val="bg1"/>
              </a:solidFill>
              <a:latin typeface="Arial Narrow" pitchFamily="34" charset="0"/>
              <a:cs typeface="Times New Roman" pitchFamily="18" charset="0"/>
            </a:rPr>
            <a:t>21,1 %</a:t>
          </a:r>
          <a:endParaRPr lang="ru-RU" sz="1800" b="1" dirty="0">
            <a:solidFill>
              <a:schemeClr val="bg1"/>
            </a:solidFill>
            <a:latin typeface="Arial Narrow" pitchFamily="34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0.50406</cdr:x>
      <cdr:y>0.80054</cdr:y>
    </cdr:from>
    <cdr:to>
      <cdr:x>0.62438</cdr:x>
      <cdr:y>0.96793</cdr:y>
    </cdr:to>
    <cdr:sp macro="" textlink="">
      <cdr:nvSpPr>
        <cdr:cNvPr id="22" name="TextBox 21"/>
        <cdr:cNvSpPr txBox="1"/>
      </cdr:nvSpPr>
      <cdr:spPr>
        <a:xfrm xmlns:a="http://schemas.openxmlformats.org/drawingml/2006/main">
          <a:off x="4429124" y="4714908"/>
          <a:ext cx="1057237" cy="98586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pPr algn="ctr"/>
          <a:endParaRPr lang="ru-RU" sz="1800" b="1" dirty="0">
            <a:solidFill>
              <a:schemeClr val="bg1"/>
            </a:solidFill>
            <a:latin typeface="Arial Narrow" pitchFamily="34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0.44715</cdr:x>
      <cdr:y>0.24259</cdr:y>
    </cdr:from>
    <cdr:to>
      <cdr:x>0.56748</cdr:x>
      <cdr:y>0.39784</cdr:y>
    </cdr:to>
    <cdr:sp macro="" textlink="">
      <cdr:nvSpPr>
        <cdr:cNvPr id="23" name="TextBox 22"/>
        <cdr:cNvSpPr txBox="1"/>
      </cdr:nvSpPr>
      <cdr:spPr>
        <a:xfrm xmlns:a="http://schemas.openxmlformats.org/drawingml/2006/main">
          <a:off x="3929058" y="1428760"/>
          <a:ext cx="1057317" cy="91437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pPr algn="ctr"/>
          <a:r>
            <a:rPr lang="ru-RU" sz="1800" b="1" dirty="0" smtClean="0">
              <a:solidFill>
                <a:schemeClr val="bg1"/>
              </a:solidFill>
              <a:latin typeface="Arial Narrow" pitchFamily="34" charset="0"/>
              <a:cs typeface="Times New Roman" pitchFamily="18" charset="0"/>
            </a:rPr>
            <a:t>10,3%</a:t>
          </a:r>
          <a:endParaRPr lang="ru-RU" sz="1800" b="1" dirty="0">
            <a:solidFill>
              <a:schemeClr val="bg1"/>
            </a:solidFill>
            <a:latin typeface="Arial Narrow" pitchFamily="34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0.47967</cdr:x>
      <cdr:y>0.78841</cdr:y>
    </cdr:from>
    <cdr:to>
      <cdr:x>0.62439</cdr:x>
      <cdr:y>0.96793</cdr:y>
    </cdr:to>
    <cdr:sp macro="" textlink="">
      <cdr:nvSpPr>
        <cdr:cNvPr id="24" name="TextBox 23"/>
        <cdr:cNvSpPr txBox="1"/>
      </cdr:nvSpPr>
      <cdr:spPr>
        <a:xfrm xmlns:a="http://schemas.openxmlformats.org/drawingml/2006/main">
          <a:off x="4214810" y="4643470"/>
          <a:ext cx="1271590" cy="105727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800" b="1" dirty="0" smtClean="0">
              <a:solidFill>
                <a:schemeClr val="bg1"/>
              </a:solidFill>
              <a:latin typeface="Arial Narrow" pitchFamily="34" charset="0"/>
            </a:rPr>
            <a:t>7,4 %</a:t>
          </a:r>
          <a:endParaRPr lang="ru-RU" sz="1800" b="1" dirty="0">
            <a:solidFill>
              <a:schemeClr val="bg1"/>
            </a:solidFill>
            <a:latin typeface="Arial Narrow" pitchFamily="34" charset="0"/>
          </a:endParaRPr>
        </a:p>
      </cdr:txBody>
    </cdr:sp>
  </cdr:relSizeAnchor>
  <cdr:relSizeAnchor xmlns:cdr="http://schemas.openxmlformats.org/drawingml/2006/chartDrawing">
    <cdr:from>
      <cdr:x>0.38211</cdr:x>
      <cdr:y>0.32749</cdr:y>
    </cdr:from>
    <cdr:to>
      <cdr:x>0.50243</cdr:x>
      <cdr:y>0.50701</cdr:y>
    </cdr:to>
    <cdr:sp macro="" textlink="">
      <cdr:nvSpPr>
        <cdr:cNvPr id="25" name="TextBox 24"/>
        <cdr:cNvSpPr txBox="1"/>
      </cdr:nvSpPr>
      <cdr:spPr>
        <a:xfrm xmlns:a="http://schemas.openxmlformats.org/drawingml/2006/main">
          <a:off x="3357554" y="1928826"/>
          <a:ext cx="1057276" cy="105727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800" b="1" dirty="0" smtClean="0">
              <a:solidFill>
                <a:schemeClr val="bg1"/>
              </a:solidFill>
              <a:latin typeface="Arial Narrow" pitchFamily="34" charset="0"/>
            </a:rPr>
            <a:t>7,5 %</a:t>
          </a:r>
          <a:endParaRPr lang="ru-RU" sz="1800" b="1" dirty="0">
            <a:solidFill>
              <a:schemeClr val="bg1"/>
            </a:solidFill>
            <a:latin typeface="Arial Narrow" pitchFamily="34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2945659" cy="496411"/>
          </a:xfrm>
          <a:prstGeom prst="rect">
            <a:avLst/>
          </a:prstGeom>
        </p:spPr>
        <p:txBody>
          <a:bodyPr vert="horz" lIns="91411" tIns="45705" rIns="91411" bIns="45705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6411"/>
          </a:xfrm>
          <a:prstGeom prst="rect">
            <a:avLst/>
          </a:prstGeom>
        </p:spPr>
        <p:txBody>
          <a:bodyPr vert="horz" lIns="91411" tIns="45705" rIns="91411" bIns="45705" rtlCol="0"/>
          <a:lstStyle>
            <a:lvl1pPr algn="r">
              <a:defRPr sz="1200"/>
            </a:lvl1pPr>
          </a:lstStyle>
          <a:p>
            <a:fld id="{51FC7109-DF42-4F29-9F97-E5521714715A}" type="datetimeFigureOut">
              <a:rPr lang="ru-RU" smtClean="0"/>
              <a:pPr/>
              <a:t>14.10.2020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11" tIns="45705" rIns="91411" bIns="45705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1"/>
          </a:xfrm>
          <a:prstGeom prst="rect">
            <a:avLst/>
          </a:prstGeom>
        </p:spPr>
        <p:txBody>
          <a:bodyPr vert="horz" lIns="91411" tIns="45705" rIns="91411" bIns="45705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3" y="9430091"/>
            <a:ext cx="2945659" cy="496411"/>
          </a:xfrm>
          <a:prstGeom prst="rect">
            <a:avLst/>
          </a:prstGeom>
        </p:spPr>
        <p:txBody>
          <a:bodyPr vert="horz" lIns="91411" tIns="45705" rIns="91411" bIns="45705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4" y="9430091"/>
            <a:ext cx="2945659" cy="496411"/>
          </a:xfrm>
          <a:prstGeom prst="rect">
            <a:avLst/>
          </a:prstGeom>
        </p:spPr>
        <p:txBody>
          <a:bodyPr vert="horz" lIns="91411" tIns="45705" rIns="91411" bIns="45705" rtlCol="0" anchor="b"/>
          <a:lstStyle>
            <a:lvl1pPr algn="r">
              <a:defRPr sz="1200"/>
            </a:lvl1pPr>
          </a:lstStyle>
          <a:p>
            <a:fld id="{8B64A1C1-8299-4E62-B5D3-EA6ADFA2F19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64A1C1-8299-4E62-B5D3-EA6ADFA2F19F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128849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64A1C1-8299-4E62-B5D3-EA6ADFA2F19F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63537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290CC-B626-455D-807C-83640686E9C9}" type="datetime1">
              <a:rPr lang="ru-RU" smtClean="0"/>
              <a:pPr/>
              <a:t>14.10.2020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713C9-FFE6-4EDE-810E-FD4667F346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38AC3-6984-46EB-B705-1366BED9DB3E}" type="datetime1">
              <a:rPr lang="ru-RU" smtClean="0"/>
              <a:pPr/>
              <a:t>14.10.2020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713C9-FFE6-4EDE-810E-FD4667F346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FE59C-3007-41BD-BA0B-0D7643BC61DC}" type="datetime1">
              <a:rPr lang="ru-RU" smtClean="0"/>
              <a:pPr/>
              <a:t>14.10.2020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713C9-FFE6-4EDE-810E-FD4667F346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D0901-C2F9-4388-9E0A-36D83E77BDDE}" type="datetime1">
              <a:rPr lang="ru-RU" smtClean="0"/>
              <a:pPr/>
              <a:t>14.10.2020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713C9-FFE6-4EDE-810E-FD4667F346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3659C-96DC-4251-8ECB-CCA8225DBBA6}" type="datetime1">
              <a:rPr lang="ru-RU" smtClean="0"/>
              <a:pPr/>
              <a:t>14.10.2020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713C9-FFE6-4EDE-810E-FD4667F346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00BCE-8E0F-4FFA-AB36-D31241840D86}" type="datetime1">
              <a:rPr lang="ru-RU" smtClean="0"/>
              <a:pPr/>
              <a:t>14.10.2020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713C9-FFE6-4EDE-810E-FD4667F346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5AE8F-2F86-41B7-9D96-22E0DD010215}" type="datetime1">
              <a:rPr lang="ru-RU" smtClean="0"/>
              <a:pPr/>
              <a:t>14.10.2020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713C9-FFE6-4EDE-810E-FD4667F346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5F5F4-9A31-4E5B-A994-BEA462410F04}" type="datetime1">
              <a:rPr lang="ru-RU" smtClean="0"/>
              <a:pPr/>
              <a:t>14.10.2020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713C9-FFE6-4EDE-810E-FD4667F346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A0B14-5FBE-433C-83A7-BDAC046777F7}" type="datetime1">
              <a:rPr lang="ru-RU" smtClean="0"/>
              <a:pPr/>
              <a:t>14.10.2020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713C9-FFE6-4EDE-810E-FD4667F346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FA8F6-212E-4F45-908F-D8D16A0F7C68}" type="datetime1">
              <a:rPr lang="ru-RU" smtClean="0"/>
              <a:pPr/>
              <a:t>14.10.2020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713C9-FFE6-4EDE-810E-FD4667F346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35075-F6A8-4941-AAEA-D9E57616EE5C}" type="datetime1">
              <a:rPr lang="ru-RU" smtClean="0"/>
              <a:pPr/>
              <a:t>14.10.2020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713C9-FFE6-4EDE-810E-FD4667F346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2D3451-EB17-4395-A32D-CF327F2DEFF2}" type="datetime1">
              <a:rPr lang="ru-RU" smtClean="0"/>
              <a:pPr/>
              <a:t>14.10.2020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D713C9-FFE6-4EDE-810E-FD4667F346A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1.jpe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Relationship Id="rId9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4.png"/><Relationship Id="rId7" Type="http://schemas.openxmlformats.org/officeDocument/2006/relationships/diagramColors" Target="../diagrams/colors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Картинки по запросу фон для презентации бюджета"/>
          <p:cNvPicPr>
            <a:picLocks noChangeAspect="1" noChangeArrowheads="1"/>
          </p:cNvPicPr>
          <p:nvPr/>
        </p:nvPicPr>
        <p:blipFill>
          <a:blip r:embed="rId2">
            <a:lum bright="18000" contrast="1000"/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357166"/>
            <a:ext cx="8143932" cy="392909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Arial Narrow" pitchFamily="34" charset="0"/>
                <a:cs typeface="Times New Roman" pitchFamily="18" charset="0"/>
              </a:rPr>
              <a:t>Проект бюджета </a:t>
            </a:r>
            <a:br>
              <a:rPr lang="ru-RU" b="1" dirty="0" smtClean="0">
                <a:solidFill>
                  <a:srgbClr val="002060"/>
                </a:solidFill>
                <a:latin typeface="Arial Narrow" pitchFamily="34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Arial Narrow" pitchFamily="34" charset="0"/>
                <a:cs typeface="Times New Roman" pitchFamily="18" charset="0"/>
              </a:rPr>
              <a:t>Гатчинского муниципального района</a:t>
            </a:r>
            <a:br>
              <a:rPr lang="ru-RU" b="1" dirty="0" smtClean="0">
                <a:solidFill>
                  <a:srgbClr val="002060"/>
                </a:solidFill>
                <a:latin typeface="Arial Narrow" pitchFamily="34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Arial Narrow" pitchFamily="34" charset="0"/>
                <a:cs typeface="Times New Roman" pitchFamily="18" charset="0"/>
              </a:rPr>
              <a:t>на 2021</a:t>
            </a:r>
            <a:r>
              <a:rPr lang="en-US" b="1" dirty="0" smtClean="0">
                <a:solidFill>
                  <a:srgbClr val="002060"/>
                </a:solidFill>
                <a:latin typeface="Arial Narrow" pitchFamily="34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Arial Narrow" pitchFamily="34" charset="0"/>
                <a:cs typeface="Times New Roman" pitchFamily="18" charset="0"/>
              </a:rPr>
              <a:t>год</a:t>
            </a:r>
            <a:br>
              <a:rPr lang="ru-RU" b="1" dirty="0" smtClean="0">
                <a:solidFill>
                  <a:srgbClr val="002060"/>
                </a:solidFill>
                <a:latin typeface="Arial Narrow" pitchFamily="34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Arial Narrow" pitchFamily="34" charset="0"/>
                <a:cs typeface="Times New Roman" pitchFamily="18" charset="0"/>
              </a:rPr>
              <a:t>и на плановый период </a:t>
            </a:r>
            <a:br>
              <a:rPr lang="ru-RU" b="1" dirty="0" smtClean="0">
                <a:solidFill>
                  <a:srgbClr val="002060"/>
                </a:solidFill>
                <a:latin typeface="Arial Narrow" pitchFamily="34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Arial Narrow" pitchFamily="34" charset="0"/>
                <a:cs typeface="Times New Roman" pitchFamily="18" charset="0"/>
              </a:rPr>
              <a:t>2022 и 2023 годов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5429264"/>
            <a:ext cx="3929090" cy="1143008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l"/>
            <a:r>
              <a:rPr lang="ru-RU" sz="1800" b="1" dirty="0" smtClean="0">
                <a:solidFill>
                  <a:srgbClr val="002060"/>
                </a:solidFill>
                <a:latin typeface="Arial Narrow" pitchFamily="34" charset="0"/>
                <a:cs typeface="Times New Roman" pitchFamily="18" charset="0"/>
              </a:rPr>
              <a:t>Орехова Любовь Ивановна</a:t>
            </a:r>
          </a:p>
          <a:p>
            <a:pPr algn="l"/>
            <a:r>
              <a:rPr lang="ru-RU" sz="1800" b="1" dirty="0" smtClean="0">
                <a:solidFill>
                  <a:srgbClr val="002060"/>
                </a:solidFill>
                <a:latin typeface="Arial Narrow" pitchFamily="34" charset="0"/>
                <a:cs typeface="Times New Roman" pitchFamily="18" charset="0"/>
              </a:rPr>
              <a:t>Председатель комитета финансов </a:t>
            </a:r>
          </a:p>
          <a:p>
            <a:pPr algn="l"/>
            <a:r>
              <a:rPr lang="ru-RU" sz="1800" b="1" dirty="0" smtClean="0">
                <a:solidFill>
                  <a:srgbClr val="002060"/>
                </a:solidFill>
                <a:latin typeface="Arial Narrow" pitchFamily="34" charset="0"/>
                <a:cs typeface="Times New Roman" pitchFamily="18" charset="0"/>
              </a:rPr>
              <a:t>Гатчинского муниципального района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713C9-FFE6-4EDE-810E-FD4667F346AA}" type="slidenum">
              <a:rPr lang="ru-RU" smtClean="0"/>
              <a:pPr/>
              <a:t>1</a:t>
            </a:fld>
            <a:endParaRPr lang="ru-RU"/>
          </a:p>
        </p:txBody>
      </p:sp>
      <p:pic>
        <p:nvPicPr>
          <p:cNvPr id="5" name="Picture 1" descr="C:\Users\mma-econ\Desktop\410px-Coat_of_Arms_of_Gatchina_rayon_(Leningrad_oblast).sv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714347" cy="857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4" descr="Похожее изображение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4" y="3786190"/>
            <a:ext cx="4325148" cy="2881630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Картинки по запросу фон для презентации бюджета"/>
          <p:cNvPicPr>
            <a:picLocks noChangeAspect="1" noChangeArrowheads="1"/>
          </p:cNvPicPr>
          <p:nvPr/>
        </p:nvPicPr>
        <p:blipFill>
          <a:blip r:embed="rId2">
            <a:lum bright="15000"/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713C9-FFE6-4EDE-810E-FD4667F346AA}" type="slidenum">
              <a:rPr lang="ru-RU" smtClean="0"/>
              <a:pPr/>
              <a:t>10</a:t>
            </a:fld>
            <a:endParaRPr lang="ru-RU"/>
          </a:p>
        </p:txBody>
      </p:sp>
      <p:pic>
        <p:nvPicPr>
          <p:cNvPr id="3" name="Picture 1" descr="C:\Users\mma-econ\Desktop\410px-Coat_of_Arms_of_Gatchina_rayon_(Leningrad_oblast).sv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714347" cy="1000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6003244"/>
              </p:ext>
            </p:extLst>
          </p:nvPr>
        </p:nvGraphicFramePr>
        <p:xfrm>
          <a:off x="501146" y="1511776"/>
          <a:ext cx="8215370" cy="4437504"/>
        </p:xfrm>
        <a:graphic>
          <a:graphicData uri="http://schemas.openxmlformats.org/drawingml/2006/table">
            <a:tbl>
              <a:tblPr firstRow="1" bandRow="1">
                <a:effectLst>
                  <a:innerShdw blurRad="114300">
                    <a:prstClr val="black"/>
                  </a:innerShdw>
                </a:effectLst>
                <a:tableStyleId>{F5AB1C69-6EDB-4FF4-983F-18BD219EF322}</a:tableStyleId>
              </a:tblPr>
              <a:tblGrid>
                <a:gridCol w="63267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885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09753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Narrow" pitchFamily="34" charset="0"/>
                        </a:rPr>
                        <a:t>Наименование МБТ</a:t>
                      </a:r>
                      <a:endParaRPr lang="ru-RU" sz="1600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Narrow" pitchFamily="34" charset="0"/>
                        </a:rPr>
                        <a:t>2021 год</a:t>
                      </a:r>
                      <a:endParaRPr lang="ru-RU" sz="1600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8565">
                <a:tc>
                  <a:txBody>
                    <a:bodyPr/>
                    <a:lstStyle/>
                    <a:p>
                      <a:pPr algn="l"/>
                      <a:r>
                        <a:rPr lang="ru-RU" sz="1400" b="1" u="none" strike="noStrike" dirty="0" smtClean="0">
                          <a:solidFill>
                            <a:srgbClr val="002060"/>
                          </a:solidFill>
                          <a:latin typeface="Arial Narrow" pitchFamily="34" charset="0"/>
                        </a:rPr>
                        <a:t>Организация</a:t>
                      </a:r>
                      <a:r>
                        <a:rPr lang="ru-RU" sz="1400" b="1" u="none" strike="noStrike" baseline="0" dirty="0" smtClean="0">
                          <a:solidFill>
                            <a:srgbClr val="002060"/>
                          </a:solidFill>
                          <a:latin typeface="Arial Narrow" pitchFamily="34" charset="0"/>
                        </a:rPr>
                        <a:t> и проведение мероприятий районного значения в сфере физической культуры и спорта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400" b="1" kern="1200" dirty="0" smtClean="0">
                          <a:solidFill>
                            <a:srgbClr val="002060"/>
                          </a:solidFill>
                          <a:latin typeface="Arial Narrow" pitchFamily="34" charset="0"/>
                        </a:rPr>
                        <a:t>963,5</a:t>
                      </a:r>
                      <a:endParaRPr lang="ru-RU" sz="1400" b="1" kern="1200" dirty="0" smtClean="0">
                        <a:solidFill>
                          <a:srgbClr val="002060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3900">
                <a:tc>
                  <a:txBody>
                    <a:bodyPr/>
                    <a:lstStyle/>
                    <a:p>
                      <a:r>
                        <a:rPr lang="ru-RU" sz="1400" b="1" u="none" strike="noStrike" kern="1200" dirty="0" smtClean="0">
                          <a:solidFill>
                            <a:srgbClr val="002060"/>
                          </a:solidFill>
                          <a:latin typeface="Arial Narrow" pitchFamily="34" charset="0"/>
                        </a:rPr>
                        <a:t>Организация и проведение мероприятий районного значения в сфере  культуры </a:t>
                      </a:r>
                      <a:endParaRPr lang="ru-RU" sz="1400" b="1" i="0" u="none" strike="noStrike" kern="1200" dirty="0" smtClean="0">
                        <a:solidFill>
                          <a:srgbClr val="002060"/>
                        </a:solidFill>
                        <a:latin typeface="Arial Narrow" pitchFamily="34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400" b="1" kern="1200" dirty="0" smtClean="0">
                          <a:solidFill>
                            <a:srgbClr val="002060"/>
                          </a:solidFill>
                          <a:latin typeface="Arial Narrow" pitchFamily="34" charset="0"/>
                        </a:rPr>
                        <a:t>450,0</a:t>
                      </a:r>
                      <a:endParaRPr lang="ru-RU" sz="1400" b="1" kern="1200" dirty="0" smtClean="0">
                        <a:solidFill>
                          <a:srgbClr val="002060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895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u="none" strike="noStrike" kern="1200" dirty="0" smtClean="0">
                          <a:solidFill>
                            <a:srgbClr val="002060"/>
                          </a:solidFill>
                          <a:latin typeface="Arial Narrow" pitchFamily="34" charset="0"/>
                        </a:rPr>
                        <a:t>Ремонт автомобильных дорог общего пользования</a:t>
                      </a:r>
                      <a:endParaRPr lang="ru-RU" sz="1400" b="1" i="0" u="none" strike="noStrike" kern="1200" dirty="0" smtClean="0">
                        <a:solidFill>
                          <a:srgbClr val="002060"/>
                        </a:solidFill>
                        <a:latin typeface="Arial Narrow" pitchFamily="34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400" b="1" kern="1200" dirty="0" smtClean="0">
                          <a:solidFill>
                            <a:srgbClr val="002060"/>
                          </a:solidFill>
                          <a:latin typeface="Arial Narrow" pitchFamily="34" charset="0"/>
                        </a:rPr>
                        <a:t>29 412,7</a:t>
                      </a:r>
                      <a:endParaRPr lang="ru-RU" sz="1400" b="1" kern="1200" dirty="0" smtClean="0">
                        <a:solidFill>
                          <a:srgbClr val="002060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2856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u="none" strike="noStrike" kern="1200" dirty="0" smtClean="0">
                          <a:solidFill>
                            <a:srgbClr val="002060"/>
                          </a:solidFill>
                          <a:latin typeface="Arial Narrow" pitchFamily="34" charset="0"/>
                        </a:rPr>
                        <a:t>На подготовку и проведение мероприятий, посвященных дню образования Гатчинского муниципального района  ЛО </a:t>
                      </a:r>
                      <a:endParaRPr lang="ru-RU" sz="1400" b="1" i="0" u="none" strike="noStrike" kern="1200" dirty="0" smtClean="0">
                        <a:solidFill>
                          <a:srgbClr val="002060"/>
                        </a:solidFill>
                        <a:latin typeface="Arial Narrow" pitchFamily="34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400" b="1" kern="1200" dirty="0" smtClean="0">
                          <a:solidFill>
                            <a:srgbClr val="002060"/>
                          </a:solidFill>
                          <a:latin typeface="Arial Narrow" pitchFamily="34" charset="0"/>
                        </a:rPr>
                        <a:t>10 000,0</a:t>
                      </a:r>
                      <a:endParaRPr lang="ru-RU" sz="1400" b="1" kern="1200" dirty="0" smtClean="0">
                        <a:solidFill>
                          <a:srgbClr val="002060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264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u="none" strike="noStrike" kern="1200" dirty="0" smtClean="0">
                          <a:solidFill>
                            <a:srgbClr val="002060"/>
                          </a:solidFill>
                          <a:latin typeface="Arial Narrow" pitchFamily="34" charset="0"/>
                        </a:rPr>
                        <a:t>Осуществление капитальных вложений в объекты муниципальной собственности</a:t>
                      </a:r>
                      <a:endParaRPr lang="ru-RU" sz="1400" b="1" i="0" u="none" strike="noStrike" kern="1200" dirty="0" smtClean="0">
                        <a:solidFill>
                          <a:srgbClr val="002060"/>
                        </a:solidFill>
                        <a:latin typeface="Arial Narrow" pitchFamily="34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400" b="1" kern="1200" dirty="0" smtClean="0">
                          <a:solidFill>
                            <a:srgbClr val="002060"/>
                          </a:solidFill>
                          <a:latin typeface="Arial Narrow" pitchFamily="34" charset="0"/>
                        </a:rPr>
                        <a:t>36 031,4</a:t>
                      </a:r>
                      <a:endParaRPr lang="ru-RU" sz="1400" b="1" kern="1200" dirty="0" smtClean="0">
                        <a:solidFill>
                          <a:srgbClr val="002060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 Narrow" pitchFamily="34" charset="0"/>
                          <a:ea typeface="+mn-ea"/>
                          <a:cs typeface="Times New Roman" pitchFamily="18" charset="0"/>
                        </a:rPr>
                        <a:t>Дотации на выравнивание бюджетной</a:t>
                      </a:r>
                      <a:r>
                        <a:rPr lang="ru-RU" sz="1400" b="1" i="0" u="none" strike="noStrike" kern="12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 Narrow" pitchFamily="34" charset="0"/>
                          <a:ea typeface="+mn-ea"/>
                          <a:cs typeface="Times New Roman" pitchFamily="18" charset="0"/>
                        </a:rPr>
                        <a:t> обеспеченности городских и сельских поселений, в том числе:</a:t>
                      </a:r>
                      <a:endParaRPr lang="ru-RU" sz="1400" b="1" i="0" u="none" strike="noStrike" kern="120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Arial Narrow" pitchFamily="34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4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470 506,3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809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0" u="none" strike="noStrike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 Narrow" pitchFamily="34" charset="0"/>
                          <a:ea typeface="+mn-ea"/>
                          <a:cs typeface="Times New Roman" pitchFamily="18" charset="0"/>
                        </a:rPr>
                        <a:t>за счет средств областного бюджета ЛО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1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317 694,3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59676322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0" u="none" strike="noStrike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 Narrow" pitchFamily="34" charset="0"/>
                          <a:ea typeface="+mn-ea"/>
                          <a:cs typeface="Times New Roman" pitchFamily="18" charset="0"/>
                        </a:rPr>
                        <a:t>за счет средств</a:t>
                      </a:r>
                      <a:r>
                        <a:rPr lang="ru-RU" sz="1100" b="1" i="0" u="none" strike="noStrike" kern="12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 Narrow" pitchFamily="34" charset="0"/>
                          <a:ea typeface="+mn-ea"/>
                          <a:cs typeface="Times New Roman" pitchFamily="18" charset="0"/>
                        </a:rPr>
                        <a:t> бюджета ГМР</a:t>
                      </a:r>
                      <a:endParaRPr lang="ru-RU" sz="1100" b="1" i="0" u="none" strike="noStrike" kern="120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Arial Narrow" pitchFamily="34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1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152 812,0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32509364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kern="1200" dirty="0" smtClean="0">
                          <a:solidFill>
                            <a:srgbClr val="002060"/>
                          </a:solidFill>
                          <a:latin typeface="Arial Narrow" pitchFamily="34" charset="0"/>
                          <a:ea typeface="+mn-ea"/>
                          <a:cs typeface="Times New Roman" pitchFamily="18" charset="0"/>
                        </a:rPr>
                        <a:t>ИТОГО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400" b="1" kern="1200" dirty="0" smtClean="0">
                          <a:solidFill>
                            <a:srgbClr val="002060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547 363,9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9020773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270886" y="325653"/>
            <a:ext cx="70009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 Narrow" pitchFamily="34" charset="0"/>
              </a:rPr>
              <a:t>Межбюджетные трансферты из бюджета Гатчинского муниципального района в бюджеты городских и сельских поселений</a:t>
            </a:r>
            <a:endParaRPr lang="ru-RU" b="1" dirty="0">
              <a:solidFill>
                <a:srgbClr val="002060"/>
              </a:solidFill>
              <a:latin typeface="Arial Narrow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856821" y="1132554"/>
            <a:ext cx="8299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Arial Narrow" pitchFamily="34" charset="0"/>
              </a:rPr>
              <a:t>тыс.руб.</a:t>
            </a:r>
            <a:endParaRPr lang="ru-RU" sz="1400" dirty="0">
              <a:latin typeface="Arial Narrow" pitchFamily="34" charset="0"/>
            </a:endParaRPr>
          </a:p>
        </p:txBody>
      </p:sp>
    </p:spTree>
  </p:cSld>
  <p:clrMapOvr>
    <a:masterClrMapping/>
  </p:clrMapOvr>
  <p:transition>
    <p:wipe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Картинки по запросу фон для презентации бюджета"/>
          <p:cNvPicPr>
            <a:picLocks noChangeAspect="1" noChangeArrowheads="1"/>
          </p:cNvPicPr>
          <p:nvPr/>
        </p:nvPicPr>
        <p:blipFill>
          <a:blip r:embed="rId2">
            <a:lum bright="18000" contrast="1000"/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713C9-FFE6-4EDE-810E-FD4667F346AA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857232"/>
            <a:ext cx="7083991" cy="1323439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Arial Narrow" pitchFamily="34" charset="0"/>
                <a:ea typeface="+mj-ea"/>
                <a:cs typeface="Times New Roman" pitchFamily="18" charset="0"/>
              </a:rPr>
              <a:t>СПАСИБО ЗА </a:t>
            </a:r>
          </a:p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Arial Narrow" pitchFamily="34" charset="0"/>
                <a:ea typeface="+mj-ea"/>
                <a:cs typeface="Times New Roman" pitchFamily="18" charset="0"/>
              </a:rPr>
              <a:t>ВНИМАНИЕ</a:t>
            </a:r>
            <a:endParaRPr lang="ru-RU" sz="4000" b="1" dirty="0">
              <a:solidFill>
                <a:srgbClr val="002060"/>
              </a:solidFill>
              <a:latin typeface="Arial Narrow" pitchFamily="34" charset="0"/>
              <a:ea typeface="+mj-ea"/>
              <a:cs typeface="Times New Roman" pitchFamily="18" charset="0"/>
            </a:endParaRPr>
          </a:p>
        </p:txBody>
      </p:sp>
      <p:pic>
        <p:nvPicPr>
          <p:cNvPr id="5" name="Picture 1" descr="C:\Users\mma-econ\Desktop\410px-Coat_of_Arms_of_Gatchina_rayon_(Leningrad_oblast).svg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0"/>
            <a:ext cx="857224" cy="1071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 descr="Похожее изображение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28860" y="2714620"/>
            <a:ext cx="4325148" cy="2881630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Картинки по запросу фон для презентации бюджета"/>
          <p:cNvPicPr>
            <a:picLocks noChangeAspect="1" noChangeArrowheads="1"/>
          </p:cNvPicPr>
          <p:nvPr/>
        </p:nvPicPr>
        <p:blipFill>
          <a:blip r:embed="rId2">
            <a:lum bright="15000"/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713C9-FFE6-4EDE-810E-FD4667F346AA}" type="slidenum">
              <a:rPr lang="ru-RU" smtClean="0"/>
              <a:pPr/>
              <a:t>2</a:t>
            </a:fld>
            <a:endParaRPr lang="ru-RU"/>
          </a:p>
        </p:txBody>
      </p:sp>
      <p:graphicFrame>
        <p:nvGraphicFramePr>
          <p:cNvPr id="3" name="Схема 2"/>
          <p:cNvGraphicFramePr/>
          <p:nvPr/>
        </p:nvGraphicFramePr>
        <p:xfrm>
          <a:off x="428596" y="928670"/>
          <a:ext cx="8501122" cy="57864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Picture 1" descr="C:\Users\mma-econ\Desktop\410px-Coat_of_Arms_of_Gatchina_rayon_(Leningrad_oblast).svg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" y="0"/>
            <a:ext cx="714347" cy="1000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928662" y="142852"/>
            <a:ext cx="75009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Arial Narrow" pitchFamily="34" charset="0"/>
              </a:rPr>
              <a:t>Правовые основы формирования бюджета 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Arial Narrow" pitchFamily="34" charset="0"/>
              </a:rPr>
              <a:t>Гатчинского муниципального района </a:t>
            </a:r>
            <a:endParaRPr lang="ru-RU" sz="2000" b="1" dirty="0">
              <a:solidFill>
                <a:srgbClr val="002060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ransition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 descr="Картинки по запросу фон для презентации бюджета"/>
          <p:cNvPicPr>
            <a:picLocks noChangeAspect="1" noChangeArrowheads="1"/>
          </p:cNvPicPr>
          <p:nvPr/>
        </p:nvPicPr>
        <p:blipFill>
          <a:blip r:embed="rId3">
            <a:lum bright="15000"/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6D713C9-FFE6-4EDE-810E-FD4667F346AA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71604" y="214290"/>
            <a:ext cx="67151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Narrow" pitchFamily="34" charset="0"/>
                <a:ea typeface="+mn-ea"/>
                <a:cs typeface="Times New Roman" pitchFamily="18" charset="0"/>
              </a:rPr>
              <a:t>Основные параметры бюджета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Narrow" pitchFamily="34" charset="0"/>
                <a:ea typeface="+mn-ea"/>
                <a:cs typeface="Times New Roman" pitchFamily="18" charset="0"/>
              </a:rPr>
              <a:t>Гатчинского муниципального района на 2021 год и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Narrow" pitchFamily="34" charset="0"/>
                <a:ea typeface="+mn-ea"/>
                <a:cs typeface="Times New Roman" pitchFamily="18" charset="0"/>
              </a:rPr>
              <a:t>на плановый период 2022 и 2023 годов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 Narrow" pitchFamily="34" charset="0"/>
              <a:ea typeface="+mn-ea"/>
              <a:cs typeface="Times New Roman" pitchFamily="18" charset="0"/>
            </a:endParaRPr>
          </a:p>
        </p:txBody>
      </p:sp>
      <p:pic>
        <p:nvPicPr>
          <p:cNvPr id="4" name="Picture 1" descr="C:\Users\mma-econ\Desktop\410px-Coat_of_Arms_of_Gatchina_rayon_(Leningrad_oblast).sv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0"/>
            <a:ext cx="857224" cy="1000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16861"/>
              </p:ext>
            </p:extLst>
          </p:nvPr>
        </p:nvGraphicFramePr>
        <p:xfrm>
          <a:off x="357158" y="1302641"/>
          <a:ext cx="8501122" cy="2440605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5890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358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976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9769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2722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5360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26161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Narrow" pitchFamily="34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600" dirty="0"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Narrow" pitchFamily="34" charset="0"/>
                          <a:cs typeface="Times New Roman" pitchFamily="18" charset="0"/>
                        </a:rPr>
                        <a:t>2020</a:t>
                      </a:r>
                      <a:r>
                        <a:rPr lang="ru-RU" sz="1600" baseline="0" dirty="0" smtClean="0">
                          <a:latin typeface="Arial Narrow" pitchFamily="34" charset="0"/>
                          <a:cs typeface="Times New Roman" pitchFamily="18" charset="0"/>
                        </a:rPr>
                        <a:t> год</a:t>
                      </a:r>
                    </a:p>
                    <a:p>
                      <a:pPr algn="ctr"/>
                      <a:r>
                        <a:rPr lang="ru-RU" sz="1400" b="1" baseline="0" dirty="0" smtClean="0">
                          <a:latin typeface="Arial Narrow" pitchFamily="34" charset="0"/>
                          <a:cs typeface="Times New Roman" pitchFamily="18" charset="0"/>
                        </a:rPr>
                        <a:t>(на 01.10.2020)</a:t>
                      </a:r>
                      <a:endParaRPr lang="ru-RU" sz="1400" b="1" dirty="0"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Narrow" pitchFamily="34" charset="0"/>
                          <a:cs typeface="Times New Roman" pitchFamily="18" charset="0"/>
                        </a:rPr>
                        <a:t>2021 год</a:t>
                      </a:r>
                      <a:endParaRPr lang="ru-RU" sz="1600" dirty="0"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Narrow" pitchFamily="34" charset="0"/>
                          <a:cs typeface="Times New Roman" pitchFamily="18" charset="0"/>
                        </a:rPr>
                        <a:t>Отклонение </a:t>
                      </a:r>
                    </a:p>
                    <a:p>
                      <a:pPr algn="ctr"/>
                      <a:r>
                        <a:rPr lang="ru-RU" sz="1600" dirty="0" smtClean="0">
                          <a:latin typeface="Arial Narrow" pitchFamily="34" charset="0"/>
                          <a:cs typeface="Times New Roman" pitchFamily="18" charset="0"/>
                        </a:rPr>
                        <a:t>2021 к 2020</a:t>
                      </a:r>
                      <a:endParaRPr lang="ru-RU" sz="1600" dirty="0"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Narrow" pitchFamily="34" charset="0"/>
                          <a:cs typeface="Times New Roman" pitchFamily="18" charset="0"/>
                        </a:rPr>
                        <a:t>2022 год</a:t>
                      </a:r>
                      <a:endParaRPr lang="ru-RU" sz="1600" dirty="0"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Narrow" pitchFamily="34" charset="0"/>
                          <a:cs typeface="Times New Roman" pitchFamily="18" charset="0"/>
                        </a:rPr>
                        <a:t>2023 год</a:t>
                      </a:r>
                      <a:endParaRPr lang="ru-RU" sz="1600" dirty="0"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7581">
                <a:tc>
                  <a:txBody>
                    <a:bodyPr/>
                    <a:lstStyle/>
                    <a:p>
                      <a:pPr algn="l"/>
                      <a:r>
                        <a:rPr lang="ru-RU" sz="1600" b="1" dirty="0" smtClean="0">
                          <a:latin typeface="Arial Narrow" pitchFamily="34" charset="0"/>
                          <a:cs typeface="Times New Roman" pitchFamily="18" charset="0"/>
                        </a:rPr>
                        <a:t>ДОХОДЫ</a:t>
                      </a:r>
                      <a:endParaRPr lang="ru-RU" sz="1600" b="1" dirty="0"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Arial Narrow" pitchFamily="34" charset="0"/>
                          <a:cs typeface="Times New Roman" pitchFamily="18" charset="0"/>
                        </a:rPr>
                        <a:t>6 953</a:t>
                      </a:r>
                      <a:endParaRPr lang="ru-RU" sz="1600" b="1" dirty="0"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Arial Narrow" pitchFamily="34" charset="0"/>
                          <a:cs typeface="Times New Roman" pitchFamily="18" charset="0"/>
                        </a:rPr>
                        <a:t>6 496</a:t>
                      </a:r>
                      <a:endParaRPr lang="ru-RU" sz="1600" b="1" dirty="0"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Arial Narrow" pitchFamily="34" charset="0"/>
                          <a:cs typeface="Times New Roman" pitchFamily="18" charset="0"/>
                        </a:rPr>
                        <a:t>(-457) -6,6%</a:t>
                      </a:r>
                      <a:endParaRPr lang="ru-RU" sz="1600" b="1" dirty="0"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Arial Narrow" pitchFamily="34" charset="0"/>
                          <a:cs typeface="Times New Roman" pitchFamily="18" charset="0"/>
                        </a:rPr>
                        <a:t>6 712</a:t>
                      </a:r>
                      <a:endParaRPr lang="ru-RU" sz="1600" b="1" dirty="0"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Arial Narrow" pitchFamily="34" charset="0"/>
                          <a:cs typeface="Times New Roman" pitchFamily="18" charset="0"/>
                        </a:rPr>
                        <a:t>6 811</a:t>
                      </a:r>
                      <a:endParaRPr lang="ru-RU" sz="1600" b="1" dirty="0"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0946"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>
                          <a:latin typeface="Arial Narrow" pitchFamily="34" charset="0"/>
                          <a:cs typeface="Times New Roman" pitchFamily="18" charset="0"/>
                        </a:rPr>
                        <a:t>Налоговые</a:t>
                      </a:r>
                      <a:endParaRPr lang="ru-RU" sz="1600" dirty="0"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Narrow" pitchFamily="34" charset="0"/>
                          <a:cs typeface="Times New Roman" pitchFamily="18" charset="0"/>
                        </a:rPr>
                        <a:t>2 271</a:t>
                      </a:r>
                      <a:endParaRPr lang="ru-RU" sz="1600" dirty="0"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Narrow" pitchFamily="34" charset="0"/>
                          <a:cs typeface="Times New Roman" pitchFamily="18" charset="0"/>
                        </a:rPr>
                        <a:t>2 305</a:t>
                      </a:r>
                      <a:endParaRPr lang="ru-RU" sz="1600" dirty="0"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Narrow" pitchFamily="34" charset="0"/>
                          <a:cs typeface="Times New Roman" pitchFamily="18" charset="0"/>
                        </a:rPr>
                        <a:t>(+34) 1,5%</a:t>
                      </a:r>
                      <a:endParaRPr lang="ru-RU" sz="1600" dirty="0"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Narrow" pitchFamily="34" charset="0"/>
                          <a:cs typeface="Times New Roman" pitchFamily="18" charset="0"/>
                        </a:rPr>
                        <a:t>2 447</a:t>
                      </a:r>
                      <a:endParaRPr lang="ru-RU" sz="1600" dirty="0"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Narrow" pitchFamily="34" charset="0"/>
                          <a:cs typeface="Times New Roman" pitchFamily="18" charset="0"/>
                        </a:rPr>
                        <a:t>2 627</a:t>
                      </a:r>
                      <a:endParaRPr lang="ru-RU" sz="1600" dirty="0"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2463"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>
                          <a:latin typeface="Arial Narrow" pitchFamily="34" charset="0"/>
                          <a:cs typeface="Times New Roman" pitchFamily="18" charset="0"/>
                        </a:rPr>
                        <a:t>Неналоговые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Narrow" pitchFamily="34" charset="0"/>
                          <a:cs typeface="Times New Roman" pitchFamily="18" charset="0"/>
                        </a:rPr>
                        <a:t>350</a:t>
                      </a:r>
                      <a:endParaRPr lang="ru-RU" sz="1600" dirty="0"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Narrow" pitchFamily="34" charset="0"/>
                          <a:cs typeface="Times New Roman" pitchFamily="18" charset="0"/>
                        </a:rPr>
                        <a:t>285</a:t>
                      </a:r>
                      <a:endParaRPr lang="ru-RU" sz="1600" dirty="0"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Narrow" pitchFamily="34" charset="0"/>
                          <a:cs typeface="Times New Roman" pitchFamily="18" charset="0"/>
                        </a:rPr>
                        <a:t>(-65) -18,6%</a:t>
                      </a:r>
                      <a:endParaRPr lang="ru-RU" sz="1600" dirty="0"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Narrow" pitchFamily="34" charset="0"/>
                          <a:cs typeface="Times New Roman" pitchFamily="18" charset="0"/>
                        </a:rPr>
                        <a:t>270</a:t>
                      </a:r>
                      <a:endParaRPr lang="ru-RU" sz="1600" dirty="0"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Narrow" pitchFamily="34" charset="0"/>
                          <a:cs typeface="Times New Roman" pitchFamily="18" charset="0"/>
                        </a:rPr>
                        <a:t>273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7088"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>
                          <a:latin typeface="Arial Narrow" pitchFamily="34" charset="0"/>
                          <a:cs typeface="Times New Roman" pitchFamily="18" charset="0"/>
                        </a:rPr>
                        <a:t>Безвозмездные</a:t>
                      </a:r>
                      <a:r>
                        <a:rPr lang="ru-RU" sz="1600" baseline="0" dirty="0" smtClean="0">
                          <a:latin typeface="Arial Narrow" pitchFamily="34" charset="0"/>
                          <a:cs typeface="Times New Roman" pitchFamily="18" charset="0"/>
                        </a:rPr>
                        <a:t> поступления</a:t>
                      </a:r>
                      <a:endParaRPr lang="ru-RU" sz="1600" dirty="0" smtClean="0"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Narrow" pitchFamily="34" charset="0"/>
                          <a:cs typeface="Times New Roman" pitchFamily="18" charset="0"/>
                        </a:rPr>
                        <a:t>4 332</a:t>
                      </a:r>
                      <a:endParaRPr lang="ru-RU" sz="1600" dirty="0"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Narrow" pitchFamily="34" charset="0"/>
                          <a:cs typeface="Times New Roman" pitchFamily="18" charset="0"/>
                        </a:rPr>
                        <a:t>3 906*</a:t>
                      </a:r>
                      <a:endParaRPr lang="ru-RU" sz="1600" dirty="0"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Narrow" pitchFamily="34" charset="0"/>
                          <a:cs typeface="Times New Roman" pitchFamily="18" charset="0"/>
                        </a:rPr>
                        <a:t>(-426) -9,8%</a:t>
                      </a:r>
                      <a:endParaRPr lang="ru-RU" sz="1600" dirty="0"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Narrow" pitchFamily="34" charset="0"/>
                          <a:cs typeface="Times New Roman" pitchFamily="18" charset="0"/>
                        </a:rPr>
                        <a:t>3 995*</a:t>
                      </a:r>
                      <a:endParaRPr lang="ru-RU" sz="1600" dirty="0"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Narrow" pitchFamily="34" charset="0"/>
                          <a:cs typeface="Times New Roman" pitchFamily="18" charset="0"/>
                        </a:rPr>
                        <a:t>3 911*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358082" y="1000108"/>
            <a:ext cx="13573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itchFamily="34" charset="0"/>
                <a:ea typeface="+mn-ea"/>
                <a:cs typeface="Times New Roman" pitchFamily="18" charset="0"/>
              </a:rPr>
              <a:t>млн. руб.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itchFamily="34" charset="0"/>
              <a:ea typeface="+mn-ea"/>
              <a:cs typeface="Times New Roman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31861"/>
              </p:ext>
            </p:extLst>
          </p:nvPr>
        </p:nvGraphicFramePr>
        <p:xfrm>
          <a:off x="357158" y="3881357"/>
          <a:ext cx="8501123" cy="1169094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5844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323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176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1769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2444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2444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46134">
                <a:tc>
                  <a:txBody>
                    <a:bodyPr/>
                    <a:lstStyle/>
                    <a:p>
                      <a:pPr algn="l"/>
                      <a:r>
                        <a:rPr lang="ru-RU" sz="1600" b="1" dirty="0" smtClean="0">
                          <a:latin typeface="Arial Narrow" pitchFamily="34" charset="0"/>
                          <a:cs typeface="Times New Roman" pitchFamily="18" charset="0"/>
                        </a:rPr>
                        <a:t>РАСХОДЫ</a:t>
                      </a:r>
                      <a:endParaRPr lang="ru-RU" sz="1600" b="1" dirty="0"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Arial Narrow" pitchFamily="34" charset="0"/>
                          <a:cs typeface="Times New Roman" pitchFamily="18" charset="0"/>
                        </a:rPr>
                        <a:t>7 108</a:t>
                      </a:r>
                      <a:endParaRPr lang="ru-RU" sz="1600" b="1" dirty="0"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Arial Narrow" pitchFamily="34" charset="0"/>
                          <a:cs typeface="Times New Roman" pitchFamily="18" charset="0"/>
                        </a:rPr>
                        <a:t>6 583</a:t>
                      </a:r>
                      <a:endParaRPr lang="ru-RU" sz="1600" b="1" dirty="0"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Arial Narrow" pitchFamily="34" charset="0"/>
                          <a:cs typeface="Times New Roman" pitchFamily="18" charset="0"/>
                        </a:rPr>
                        <a:t>(-525)</a:t>
                      </a:r>
                      <a:r>
                        <a:rPr lang="ru-RU" sz="1600" b="1" baseline="0" dirty="0" smtClean="0">
                          <a:latin typeface="Arial Narrow" pitchFamily="34" charset="0"/>
                          <a:cs typeface="Times New Roman" pitchFamily="18" charset="0"/>
                        </a:rPr>
                        <a:t> -7,4%</a:t>
                      </a:r>
                      <a:endParaRPr lang="ru-RU" sz="1600" b="1" dirty="0"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Arial Narrow" pitchFamily="34" charset="0"/>
                          <a:cs typeface="Times New Roman" pitchFamily="18" charset="0"/>
                        </a:rPr>
                        <a:t>6 893</a:t>
                      </a:r>
                      <a:endParaRPr lang="ru-RU" sz="1600" b="1" dirty="0"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Arial Narrow" pitchFamily="34" charset="0"/>
                          <a:cs typeface="Times New Roman" pitchFamily="18" charset="0"/>
                        </a:rPr>
                        <a:t>7 033</a:t>
                      </a:r>
                      <a:endParaRPr lang="ru-RU" sz="1600" b="1" dirty="0"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54209"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>
                          <a:latin typeface="Arial Narrow" pitchFamily="34" charset="0"/>
                          <a:cs typeface="Times New Roman" pitchFamily="18" charset="0"/>
                        </a:rPr>
                        <a:t>в т.ч. условно утвержденные расходы</a:t>
                      </a:r>
                      <a:r>
                        <a:rPr lang="ru-RU" sz="1600" baseline="0" dirty="0" smtClean="0">
                          <a:latin typeface="Arial Narrow" pitchFamily="34" charset="0"/>
                          <a:cs typeface="Times New Roman" pitchFamily="18" charset="0"/>
                        </a:rPr>
                        <a:t> </a:t>
                      </a:r>
                      <a:endParaRPr lang="ru-RU" sz="1600" dirty="0"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tabLst/>
                      </a:pPr>
                      <a:r>
                        <a:rPr lang="ru-RU" sz="1600" dirty="0" smtClean="0">
                          <a:latin typeface="Arial Narrow" pitchFamily="34" charset="0"/>
                          <a:cs typeface="Times New Roman" pitchFamily="18" charset="0"/>
                        </a:rPr>
                        <a:t>-</a:t>
                      </a:r>
                      <a:endParaRPr lang="ru-RU" sz="1600" dirty="0"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Narrow" pitchFamily="34" charset="0"/>
                          <a:cs typeface="Times New Roman" pitchFamily="18" charset="0"/>
                        </a:rPr>
                        <a:t>-</a:t>
                      </a:r>
                      <a:endParaRPr lang="ru-RU" sz="1600" dirty="0"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Narrow" pitchFamily="34" charset="0"/>
                          <a:cs typeface="Times New Roman" pitchFamily="18" charset="0"/>
                        </a:rPr>
                        <a:t>-</a:t>
                      </a:r>
                      <a:endParaRPr lang="ru-RU" sz="1600" dirty="0"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Narrow" pitchFamily="34" charset="0"/>
                          <a:cs typeface="Times New Roman" pitchFamily="18" charset="0"/>
                        </a:rPr>
                        <a:t>77</a:t>
                      </a:r>
                    </a:p>
                    <a:p>
                      <a:pPr algn="ctr"/>
                      <a:endParaRPr lang="ru-RU" sz="1600" dirty="0" smtClean="0">
                        <a:latin typeface="Arial Narrow" pitchFamily="34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600" dirty="0" smtClean="0">
                          <a:latin typeface="Arial Narrow" pitchFamily="34" charset="0"/>
                          <a:cs typeface="Times New Roman" pitchFamily="18" charset="0"/>
                        </a:rPr>
                        <a:t>2,5%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Narrow" pitchFamily="34" charset="0"/>
                          <a:cs typeface="Times New Roman" pitchFamily="18" charset="0"/>
                        </a:rPr>
                        <a:t>163</a:t>
                      </a:r>
                    </a:p>
                    <a:p>
                      <a:pPr algn="ctr"/>
                      <a:endParaRPr lang="ru-RU" sz="1600" dirty="0" smtClean="0">
                        <a:latin typeface="Arial Narrow" pitchFamily="34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600" dirty="0" smtClean="0">
                          <a:latin typeface="Arial Narrow" pitchFamily="34" charset="0"/>
                          <a:cs typeface="Times New Roman" pitchFamily="18" charset="0"/>
                        </a:rPr>
                        <a:t>5%</a:t>
                      </a:r>
                      <a:endParaRPr lang="ru-RU" sz="1600" dirty="0"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5019193"/>
              </p:ext>
            </p:extLst>
          </p:nvPr>
        </p:nvGraphicFramePr>
        <p:xfrm>
          <a:off x="357158" y="5182654"/>
          <a:ext cx="8501120" cy="1032964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5927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241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176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1769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5783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9105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74731"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>
                          <a:latin typeface="Arial Narrow" pitchFamily="34" charset="0"/>
                          <a:cs typeface="Times New Roman" pitchFamily="18" charset="0"/>
                        </a:rPr>
                        <a:t>ДЕФИЦИТ (-)</a:t>
                      </a:r>
                      <a:endParaRPr lang="ru-RU" sz="1600" dirty="0"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Narrow" pitchFamily="34" charset="0"/>
                          <a:cs typeface="Times New Roman" pitchFamily="18" charset="0"/>
                        </a:rPr>
                        <a:t>-155</a:t>
                      </a:r>
                      <a:endParaRPr lang="ru-RU" sz="1600" dirty="0"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Narrow" pitchFamily="34" charset="0"/>
                          <a:cs typeface="Times New Roman" pitchFamily="18" charset="0"/>
                        </a:rPr>
                        <a:t>-87</a:t>
                      </a:r>
                      <a:endParaRPr lang="ru-RU" sz="1600" dirty="0"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Narrow" pitchFamily="34" charset="0"/>
                          <a:cs typeface="Times New Roman" pitchFamily="18" charset="0"/>
                        </a:rPr>
                        <a:t>(-68) -44,5%</a:t>
                      </a:r>
                      <a:endParaRPr lang="ru-RU" sz="1600" dirty="0"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Narrow" pitchFamily="34" charset="0"/>
                          <a:cs typeface="Times New Roman" pitchFamily="18" charset="0"/>
                        </a:rPr>
                        <a:t>-181</a:t>
                      </a:r>
                      <a:endParaRPr lang="ru-RU" sz="1600" dirty="0"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Narrow" pitchFamily="34" charset="0"/>
                          <a:cs typeface="Times New Roman" pitchFamily="18" charset="0"/>
                        </a:rPr>
                        <a:t>-222</a:t>
                      </a:r>
                      <a:endParaRPr lang="ru-RU" sz="1600" dirty="0"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7684"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>
                          <a:latin typeface="Arial Narrow" pitchFamily="34" charset="0"/>
                          <a:cs typeface="Times New Roman" pitchFamily="18" charset="0"/>
                        </a:rPr>
                        <a:t>размер дефицита</a:t>
                      </a:r>
                      <a:endParaRPr lang="ru-RU" sz="1600" dirty="0"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Narrow" pitchFamily="34" charset="0"/>
                          <a:cs typeface="Times New Roman" pitchFamily="18" charset="0"/>
                        </a:rPr>
                        <a:t>8,0</a:t>
                      </a:r>
                      <a:endParaRPr lang="ru-RU" sz="1600" dirty="0"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Narrow" pitchFamily="34" charset="0"/>
                          <a:cs typeface="Times New Roman" pitchFamily="18" charset="0"/>
                        </a:rPr>
                        <a:t>4,3</a:t>
                      </a:r>
                      <a:endParaRPr lang="ru-RU" sz="1600" dirty="0"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Narrow" pitchFamily="34" charset="0"/>
                          <a:cs typeface="Times New Roman" pitchFamily="18" charset="0"/>
                        </a:rPr>
                        <a:t>-</a:t>
                      </a:r>
                      <a:endParaRPr lang="ru-RU" sz="1600" dirty="0"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Narrow" pitchFamily="34" charset="0"/>
                          <a:cs typeface="Times New Roman" pitchFamily="18" charset="0"/>
                        </a:rPr>
                        <a:t>8,7</a:t>
                      </a:r>
                      <a:endParaRPr lang="ru-RU" sz="1600" dirty="0"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Narrow" pitchFamily="34" charset="0"/>
                          <a:cs typeface="Times New Roman" pitchFamily="18" charset="0"/>
                        </a:rPr>
                        <a:t>9,9</a:t>
                      </a:r>
                      <a:endParaRPr lang="ru-RU" sz="1600" dirty="0"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21441" y="6270603"/>
            <a:ext cx="850112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200" dirty="0" smtClean="0">
                <a:latin typeface="Arial Narrow" panose="020B0606020202030204" pitchFamily="34" charset="0"/>
              </a:rPr>
              <a:t>*Указанные поступления предусмотрены на основании проекта областного закона Ленинградской области </a:t>
            </a:r>
            <a:r>
              <a:rPr lang="ru-RU" sz="1200" dirty="0">
                <a:latin typeface="Arial Narrow" panose="020B0606020202030204" pitchFamily="34" charset="0"/>
              </a:rPr>
              <a:t>и напрямую </a:t>
            </a:r>
            <a:r>
              <a:rPr lang="ru-RU" sz="1200" dirty="0" smtClean="0">
                <a:latin typeface="Arial Narrow" panose="020B0606020202030204" pitchFamily="34" charset="0"/>
              </a:rPr>
              <a:t>зависят </a:t>
            </a:r>
            <a:r>
              <a:rPr lang="ru-RU" sz="1200" dirty="0">
                <a:latin typeface="Arial Narrow" panose="020B0606020202030204" pitchFamily="34" charset="0"/>
              </a:rPr>
              <a:t>от </a:t>
            </a:r>
            <a:r>
              <a:rPr lang="ru-RU" sz="1200" dirty="0" smtClean="0">
                <a:latin typeface="Arial Narrow" panose="020B0606020202030204" pitchFamily="34" charset="0"/>
              </a:rPr>
              <a:t>его формирования </a:t>
            </a:r>
            <a:r>
              <a:rPr lang="ru-RU" sz="1200" dirty="0">
                <a:latin typeface="Arial Narrow" panose="020B0606020202030204" pitchFamily="34" charset="0"/>
              </a:rPr>
              <a:t>и уточнения </a:t>
            </a:r>
            <a:r>
              <a:rPr lang="ru-RU" sz="1200" dirty="0" smtClean="0">
                <a:latin typeface="Arial Narrow" panose="020B0606020202030204" pitchFamily="34" charset="0"/>
              </a:rPr>
              <a:t>на </a:t>
            </a:r>
            <a:r>
              <a:rPr lang="ru-RU" sz="1200" dirty="0">
                <a:latin typeface="Arial Narrow" panose="020B0606020202030204" pitchFamily="34" charset="0"/>
              </a:rPr>
              <a:t>2021-2023 годы.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0895177"/>
      </p:ext>
    </p:extLst>
  </p:cSld>
  <p:clrMapOvr>
    <a:masterClrMapping/>
  </p:clrMapOvr>
  <p:transition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 descr="Картинки по запросу фон для презентации бюджета"/>
          <p:cNvPicPr>
            <a:picLocks noChangeAspect="1" noChangeArrowheads="1"/>
          </p:cNvPicPr>
          <p:nvPr/>
        </p:nvPicPr>
        <p:blipFill>
          <a:blip r:embed="rId2">
            <a:lum bright="15000"/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713C9-FFE6-4EDE-810E-FD4667F346AA}" type="slidenum">
              <a:rPr lang="ru-RU" smtClean="0"/>
              <a:pPr/>
              <a:t>4</a:t>
            </a:fld>
            <a:endParaRPr lang="ru-RU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0" y="642918"/>
          <a:ext cx="8786874" cy="58896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Скругленная прямоугольная выноска 6"/>
          <p:cNvSpPr/>
          <p:nvPr/>
        </p:nvSpPr>
        <p:spPr>
          <a:xfrm>
            <a:off x="6215074" y="5286388"/>
            <a:ext cx="2286016" cy="1000132"/>
          </a:xfrm>
          <a:prstGeom prst="wedgeRoundRectCallout">
            <a:avLst>
              <a:gd name="adj1" fmla="val -35735"/>
              <a:gd name="adj2" fmla="val -107807"/>
              <a:gd name="adj3" fmla="val 16667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rPr>
              <a:t>Налог на доходы физических лиц 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rPr>
              <a:t>1461,1 м.р. (-36,0)</a:t>
            </a:r>
            <a:endParaRPr lang="ru-RU" sz="1600" b="1" dirty="0">
              <a:solidFill>
                <a:schemeClr val="tx1"/>
              </a:solidFill>
              <a:latin typeface="Arial Narrow" pitchFamily="34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000100" y="142852"/>
            <a:ext cx="7358114" cy="500066"/>
          </a:xfrm>
          <a:prstGeom prst="round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rPr>
              <a:t>Налоговые доходы бюджета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rPr>
              <a:t> Гатчинского муниципального района </a:t>
            </a:r>
            <a:endParaRPr lang="ru-RU" sz="2000" b="1" dirty="0">
              <a:solidFill>
                <a:schemeClr val="tx1"/>
              </a:solidFill>
              <a:latin typeface="Arial Narrow" pitchFamily="34" charset="0"/>
              <a:cs typeface="Times New Roman" pitchFamily="18" charset="0"/>
            </a:endParaRPr>
          </a:p>
        </p:txBody>
      </p:sp>
      <p:pic>
        <p:nvPicPr>
          <p:cNvPr id="8" name="Picture 1" descr="C:\Users\mma-econ\Desktop\410px-Coat_of_Arms_of_Gatchina_rayon_(Leningrad_oblast).sv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0"/>
            <a:ext cx="714347" cy="1000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4643438" y="4286256"/>
            <a:ext cx="670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latin typeface="Arial Narrow" pitchFamily="34" charset="0"/>
                <a:cs typeface="Times New Roman" pitchFamily="18" charset="0"/>
              </a:rPr>
              <a:t>100%</a:t>
            </a:r>
            <a:endParaRPr lang="ru-RU" b="1" dirty="0">
              <a:latin typeface="Arial Narrow" pitchFamily="34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43438" y="2071678"/>
            <a:ext cx="5715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chemeClr val="bg1"/>
                </a:solidFill>
                <a:latin typeface="Arial Narrow" pitchFamily="34" charset="0"/>
              </a:rPr>
              <a:t>0,8</a:t>
            </a:r>
            <a:endParaRPr lang="ru-RU" sz="12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4708395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4" descr="Картинки по запросу фон для презентации бюджета"/>
          <p:cNvPicPr>
            <a:picLocks noChangeAspect="1" noChangeArrowheads="1"/>
          </p:cNvPicPr>
          <p:nvPr/>
        </p:nvPicPr>
        <p:blipFill>
          <a:blip r:embed="rId2">
            <a:lum bright="15000"/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714348" y="285728"/>
            <a:ext cx="77867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Arial Narrow" pitchFamily="34" charset="0"/>
                <a:cs typeface="Times New Roman" pitchFamily="18" charset="0"/>
              </a:rPr>
              <a:t>Налог на доходы физических лиц</a:t>
            </a:r>
            <a:endParaRPr lang="ru-RU" sz="2000" dirty="0">
              <a:latin typeface="Arial Narrow" pitchFamily="34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785786" y="1357298"/>
          <a:ext cx="1035851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 rot="5400000" flipV="1">
            <a:off x="1512600" y="2934722"/>
            <a:ext cx="7479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Arial Narrow" pitchFamily="34" charset="0"/>
                <a:cs typeface="Times New Roman" pitchFamily="18" charset="0"/>
              </a:rPr>
              <a:t>15,0%</a:t>
            </a:r>
            <a:endParaRPr lang="ru-RU" sz="1400" b="1" dirty="0">
              <a:latin typeface="Arial Narrow" pitchFamily="34" charset="0"/>
              <a:cs typeface="Times New Roman" pitchFamily="18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 flipV="1">
            <a:off x="2786050" y="2285992"/>
            <a:ext cx="928694" cy="42862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 rot="19990491">
            <a:off x="2658290" y="2106404"/>
            <a:ext cx="14063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+ 36,0 млн.руб.</a:t>
            </a:r>
            <a:r>
              <a:rPr lang="ru-RU" dirty="0" smtClean="0"/>
              <a:t> </a:t>
            </a:r>
            <a:endParaRPr lang="ru-RU" dirty="0"/>
          </a:p>
        </p:txBody>
      </p:sp>
      <p:cxnSp>
        <p:nvCxnSpPr>
          <p:cNvPr id="11" name="Прямая со стрелкой 10"/>
          <p:cNvCxnSpPr/>
          <p:nvPr/>
        </p:nvCxnSpPr>
        <p:spPr>
          <a:xfrm flipV="1">
            <a:off x="4429124" y="2071678"/>
            <a:ext cx="928694" cy="42862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 rot="20011903">
            <a:off x="4370692" y="1959293"/>
            <a:ext cx="13222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+ 95,1 млн.руб.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 rot="19975613">
            <a:off x="2866496" y="2513556"/>
            <a:ext cx="6702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+2,4%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000100" y="5929330"/>
            <a:ext cx="214314" cy="14287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1214414" y="5857892"/>
            <a:ext cx="15930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Arial Narrow" pitchFamily="34" charset="0"/>
                <a:cs typeface="Times New Roman" pitchFamily="18" charset="0"/>
              </a:rPr>
              <a:t>- Единый норматив</a:t>
            </a:r>
            <a:endParaRPr lang="ru-RU" sz="1200" dirty="0">
              <a:latin typeface="Arial Narrow" pitchFamily="34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214678" y="5929330"/>
            <a:ext cx="214314" cy="142876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3428992" y="5857892"/>
            <a:ext cx="23583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200" dirty="0" smtClean="0">
                <a:latin typeface="Arial Narrow" pitchFamily="34" charset="0"/>
                <a:cs typeface="Times New Roman" pitchFamily="18" charset="0"/>
              </a:rPr>
              <a:t>Дополнительный норматив</a:t>
            </a:r>
            <a:endParaRPr lang="ru-RU" sz="1200" dirty="0">
              <a:latin typeface="Arial Narrow" pitchFamily="34" charset="0"/>
              <a:cs typeface="Times New Roman" pitchFamily="18" charset="0"/>
            </a:endParaRPr>
          </a:p>
        </p:txBody>
      </p:sp>
      <p:pic>
        <p:nvPicPr>
          <p:cNvPr id="15" name="Picture 1" descr="C:\Users\mma-econ\Desktop\410px-Coat_of_Arms_of_Gatchina_rayon_(Leningrad_oblast).sv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0"/>
            <a:ext cx="714347" cy="1000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Левая фигурная скобка 20"/>
          <p:cNvSpPr/>
          <p:nvPr/>
        </p:nvSpPr>
        <p:spPr>
          <a:xfrm>
            <a:off x="1643042" y="2857496"/>
            <a:ext cx="285752" cy="1785950"/>
          </a:xfrm>
          <a:prstGeom prst="leftBrace">
            <a:avLst>
              <a:gd name="adj1" fmla="val 8333"/>
              <a:gd name="adj2" fmla="val 50639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5929322" y="3143248"/>
            <a:ext cx="857256" cy="285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latin typeface="Arial Narrow" pitchFamily="34" charset="0"/>
                <a:cs typeface="Times New Roman" pitchFamily="18" charset="0"/>
              </a:rPr>
              <a:t>24,65%</a:t>
            </a:r>
            <a:endParaRPr lang="ru-RU" sz="1200" b="1" dirty="0">
              <a:latin typeface="Arial Narrow" pitchFamily="34" charset="0"/>
              <a:cs typeface="Times New Roman" pitchFamily="18" charset="0"/>
            </a:endParaRPr>
          </a:p>
        </p:txBody>
      </p:sp>
      <p:pic>
        <p:nvPicPr>
          <p:cNvPr id="102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00826" y="5072074"/>
            <a:ext cx="2643174" cy="1785925"/>
          </a:xfrm>
          <a:prstGeom prst="rect">
            <a:avLst/>
          </a:prstGeom>
          <a:noFill/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17880170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4" descr="Картинки по запросу фон для презентации бюджета"/>
          <p:cNvPicPr>
            <a:picLocks noChangeAspect="1" noChangeArrowheads="1"/>
          </p:cNvPicPr>
          <p:nvPr/>
        </p:nvPicPr>
        <p:blipFill>
          <a:blip r:embed="rId2">
            <a:lum bright="15000"/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713C9-FFE6-4EDE-810E-FD4667F346AA}" type="slidenum">
              <a:rPr lang="ru-RU" smtClean="0"/>
              <a:pPr/>
              <a:t>6</a:t>
            </a:fld>
            <a:endParaRPr lang="ru-RU"/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0" y="714356"/>
          <a:ext cx="8786874" cy="58896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Скругленный прямоугольник 5"/>
          <p:cNvSpPr/>
          <p:nvPr/>
        </p:nvSpPr>
        <p:spPr>
          <a:xfrm>
            <a:off x="1357290" y="142852"/>
            <a:ext cx="6715172" cy="500066"/>
          </a:xfrm>
          <a:prstGeom prst="round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rPr>
              <a:t>Неналоговые доходы бюджета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rPr>
              <a:t> Гатчинского муниципального района</a:t>
            </a:r>
            <a:endParaRPr lang="ru-RU" sz="2000" b="1" dirty="0">
              <a:solidFill>
                <a:schemeClr val="tx1"/>
              </a:solidFill>
              <a:latin typeface="Arial Narrow" pitchFamily="34" charset="0"/>
              <a:cs typeface="Times New Roman" pitchFamily="18" charset="0"/>
            </a:endParaRPr>
          </a:p>
        </p:txBody>
      </p:sp>
      <p:pic>
        <p:nvPicPr>
          <p:cNvPr id="7" name="Picture 1" descr="C:\Users\mma-econ\Desktop\410px-Coat_of_Arms_of_Gatchina_rayon_(Leningrad_oblast).svg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" y="0"/>
            <a:ext cx="857224" cy="114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3571868" y="5143512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Arial Narrow" pitchFamily="34" charset="0"/>
                <a:cs typeface="Times New Roman" pitchFamily="18" charset="0"/>
              </a:rPr>
              <a:t>4,5%</a:t>
            </a:r>
            <a:endParaRPr lang="ru-RU" b="1" dirty="0">
              <a:solidFill>
                <a:schemeClr val="bg1"/>
              </a:solidFill>
              <a:latin typeface="Arial Narrow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5710131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Картинки по запросу фон для презентации бюджета"/>
          <p:cNvPicPr>
            <a:picLocks noChangeAspect="1" noChangeArrowheads="1"/>
          </p:cNvPicPr>
          <p:nvPr/>
        </p:nvPicPr>
        <p:blipFill>
          <a:blip r:embed="rId3">
            <a:lum bright="15000"/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713C9-FFE6-4EDE-810E-FD4667F346AA}" type="slidenum">
              <a:rPr lang="ru-RU" smtClean="0"/>
              <a:pPr/>
              <a:t>7</a:t>
            </a:fld>
            <a:endParaRPr lang="ru-RU"/>
          </a:p>
        </p:txBody>
      </p:sp>
      <p:graphicFrame>
        <p:nvGraphicFramePr>
          <p:cNvPr id="4" name="Схема 3"/>
          <p:cNvGraphicFramePr/>
          <p:nvPr/>
        </p:nvGraphicFramePr>
        <p:xfrm>
          <a:off x="285720" y="357166"/>
          <a:ext cx="8643998" cy="51038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5" name="Picture 1" descr="C:\Users\mma-econ\Desktop\410px-Coat_of_Arms_of_Gatchina_rayon_(Leningrad_oblast).svg.p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" y="0"/>
            <a:ext cx="857224" cy="1071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4500562" y="3500438"/>
            <a:ext cx="242889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Arial Narrow" pitchFamily="34" charset="0"/>
                <a:cs typeface="Times New Roman" pitchFamily="18" charset="0"/>
              </a:rPr>
              <a:t>Межбюджетные </a:t>
            </a:r>
          </a:p>
          <a:p>
            <a:pPr algn="ctr"/>
            <a:r>
              <a:rPr lang="ru-RU" sz="1400" b="1" dirty="0" smtClean="0">
                <a:latin typeface="Arial Narrow" pitchFamily="34" charset="0"/>
                <a:cs typeface="Times New Roman" pitchFamily="18" charset="0"/>
              </a:rPr>
              <a:t>трансферты из бюджета Ленинградской области</a:t>
            </a:r>
            <a:endParaRPr lang="ru-RU" sz="1400" b="1" dirty="0">
              <a:latin typeface="Arial Narrow" pitchFamily="34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43504" y="4143380"/>
            <a:ext cx="11317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Arial Narrow" pitchFamily="34" charset="0"/>
                <a:cs typeface="Times New Roman" pitchFamily="18" charset="0"/>
              </a:rPr>
              <a:t>2,1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214942" y="4429132"/>
            <a:ext cx="10074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Arial Narrow" pitchFamily="34" charset="0"/>
                <a:cs typeface="Times New Roman" pitchFamily="18" charset="0"/>
              </a:rPr>
              <a:t>(-  5,7)</a:t>
            </a:r>
            <a:endParaRPr lang="ru-RU" sz="1400" dirty="0">
              <a:latin typeface="Arial Narrow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2852054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Картинки по запросу фон для презентации бюджета"/>
          <p:cNvPicPr>
            <a:picLocks noChangeAspect="1" noChangeArrowheads="1"/>
          </p:cNvPicPr>
          <p:nvPr/>
        </p:nvPicPr>
        <p:blipFill>
          <a:blip r:embed="rId2">
            <a:lum bright="15000"/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713C9-FFE6-4EDE-810E-FD4667F346AA}" type="slidenum">
              <a:rPr lang="ru-RU" smtClean="0"/>
              <a:pPr/>
              <a:t>8</a:t>
            </a:fld>
            <a:endParaRPr lang="ru-RU"/>
          </a:p>
        </p:txBody>
      </p:sp>
      <p:pic>
        <p:nvPicPr>
          <p:cNvPr id="5" name="Picture 1" descr="C:\Users\mma-econ\Desktop\410px-Coat_of_Arms_of_Gatchina_rayon_(Leningrad_oblast).sv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714347" cy="1000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928662" y="142852"/>
            <a:ext cx="764386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Arial Narrow" pitchFamily="34" charset="0"/>
                <a:cs typeface="Times New Roman" pitchFamily="18" charset="0"/>
              </a:rPr>
              <a:t>Основные подходы при планировании расходной части бюджетов бюджетной системы Гатчинского муниципального района 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Arial Narrow" pitchFamily="34" charset="0"/>
                <a:cs typeface="Times New Roman" pitchFamily="18" charset="0"/>
              </a:rPr>
              <a:t>на 2021 год </a:t>
            </a:r>
            <a:endParaRPr lang="ru-RU" sz="2000" b="1" dirty="0">
              <a:solidFill>
                <a:srgbClr val="002060"/>
              </a:solidFill>
              <a:latin typeface="Arial Narrow" pitchFamily="34" charset="0"/>
              <a:cs typeface="Times New Roman" pitchFamily="18" charset="0"/>
            </a:endParaRPr>
          </a:p>
        </p:txBody>
      </p:sp>
      <p:graphicFrame>
        <p:nvGraphicFramePr>
          <p:cNvPr id="14" name="Схема 13"/>
          <p:cNvGraphicFramePr/>
          <p:nvPr>
            <p:extLst>
              <p:ext uri="{D42A27DB-BD31-4B8C-83A1-F6EECF244321}">
                <p14:modId xmlns:p14="http://schemas.microsoft.com/office/powerpoint/2010/main" val="1054714607"/>
              </p:ext>
            </p:extLst>
          </p:nvPr>
        </p:nvGraphicFramePr>
        <p:xfrm>
          <a:off x="142844" y="1214422"/>
          <a:ext cx="8786874" cy="5357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713C9-FFE6-4EDE-810E-FD4667F346AA}" type="slidenum">
              <a:rPr lang="ru-RU" smtClean="0"/>
              <a:pPr/>
              <a:t>9</a:t>
            </a:fld>
            <a:endParaRPr lang="ru-RU"/>
          </a:p>
        </p:txBody>
      </p:sp>
      <p:pic>
        <p:nvPicPr>
          <p:cNvPr id="3" name="Picture 4" descr="Картинки по запросу фон для презентации бюджета"/>
          <p:cNvPicPr>
            <a:picLocks noChangeAspect="1" noChangeArrowheads="1"/>
          </p:cNvPicPr>
          <p:nvPr/>
        </p:nvPicPr>
        <p:blipFill>
          <a:blip r:embed="rId2">
            <a:lum bright="15000"/>
          </a:blip>
          <a:srcRect/>
          <a:stretch>
            <a:fillRect/>
          </a:stretch>
        </p:blipFill>
        <p:spPr bwMode="auto">
          <a:xfrm>
            <a:off x="0" y="-22026"/>
            <a:ext cx="9144000" cy="6880026"/>
          </a:xfrm>
          <a:prstGeom prst="rect">
            <a:avLst/>
          </a:prstGeom>
          <a:noFill/>
        </p:spPr>
      </p:pic>
      <p:pic>
        <p:nvPicPr>
          <p:cNvPr id="4" name="Picture 1" descr="C:\Users\mma-econ\Desktop\410px-Coat_of_Arms_of_Gatchina_rayon_(Leningrad_oblast).sv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34275"/>
            <a:ext cx="714347" cy="821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7224" y="0"/>
            <a:ext cx="79296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Arial Narrow" pitchFamily="34" charset="0"/>
              </a:rPr>
              <a:t>Расходы бюджета Гатчинского муниципального района в разрезе муниципальных программ на 2021 год и в сравнении с 2020 годом</a:t>
            </a:r>
            <a:endParaRPr lang="ru-RU" sz="2000" b="1" dirty="0">
              <a:solidFill>
                <a:srgbClr val="002060"/>
              </a:solidFill>
              <a:latin typeface="Arial Narrow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198105" y="1142038"/>
            <a:ext cx="6553018" cy="31912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rgbClr val="990000"/>
                </a:solidFill>
                <a:latin typeface="Arial Narrow" pitchFamily="34" charset="0"/>
              </a:rPr>
              <a:t>Современное образование  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2198105" y="1503999"/>
            <a:ext cx="6180471" cy="500066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b="1" dirty="0" smtClean="0">
                <a:solidFill>
                  <a:schemeClr val="bg1"/>
                </a:solidFill>
                <a:latin typeface="Arial Narrow" pitchFamily="34" charset="0"/>
              </a:rPr>
              <a:t>Эффективное управление финансами и </a:t>
            </a:r>
          </a:p>
          <a:p>
            <a:r>
              <a:rPr lang="ru-RU" sz="1400" b="1" dirty="0" smtClean="0">
                <a:solidFill>
                  <a:schemeClr val="bg1"/>
                </a:solidFill>
                <a:latin typeface="Arial Narrow" pitchFamily="34" charset="0"/>
              </a:rPr>
              <a:t>оптимизация муниципального долга  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2198106" y="2075490"/>
            <a:ext cx="5845796" cy="40660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Arial Narrow" pitchFamily="34" charset="0"/>
              </a:rPr>
              <a:t>Развитие сферы культуры 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2198106" y="2583687"/>
            <a:ext cx="5286771" cy="76379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Обеспечение устойчивого функционирования и развития коммунальной, инженерной и транспортной инфраструктуры и повышение </a:t>
            </a:r>
            <a:r>
              <a:rPr lang="ru-RU" sz="1400" b="1" dirty="0" err="1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энергоэффективности</a:t>
            </a: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  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2198107" y="3432765"/>
            <a:ext cx="4799078" cy="59353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b="1" dirty="0" smtClean="0">
                <a:solidFill>
                  <a:srgbClr val="0070C0"/>
                </a:solidFill>
                <a:latin typeface="Arial Narrow" pitchFamily="34" charset="0"/>
              </a:rPr>
              <a:t>Создание  условий для обеспечения определенных категорий граждан  жилыми помещениями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2207131" y="4107625"/>
            <a:ext cx="4447146" cy="50009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  <a:latin typeface="Arial Narrow" pitchFamily="34" charset="0"/>
              </a:rPr>
              <a:t>Стимулирование экономической активности</a:t>
            </a:r>
          </a:p>
          <a:p>
            <a:endParaRPr lang="ru-RU" sz="1400" b="1" dirty="0" smtClean="0">
              <a:solidFill>
                <a:schemeClr val="accent4">
                  <a:lumMod val="50000"/>
                </a:schemeClr>
              </a:solidFill>
              <a:latin typeface="Arial Narrow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207131" y="4707182"/>
            <a:ext cx="4007691" cy="500066"/>
          </a:xfrm>
          <a:prstGeom prst="rect">
            <a:avLst/>
          </a:prstGeom>
          <a:solidFill>
            <a:srgbClr val="FF9966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b="1" dirty="0" smtClean="0">
                <a:solidFill>
                  <a:schemeClr val="tx1"/>
                </a:solidFill>
                <a:latin typeface="Arial Narrow" pitchFamily="34" charset="0"/>
              </a:rPr>
              <a:t>Развитие физической культуры и спорта </a:t>
            </a:r>
          </a:p>
          <a:p>
            <a:endParaRPr lang="ru-RU" sz="1400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212018" y="5278181"/>
            <a:ext cx="3643338" cy="428628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b="1" dirty="0" smtClean="0">
                <a:latin typeface="Arial Narrow" pitchFamily="34" charset="0"/>
              </a:rPr>
              <a:t>Безопасность </a:t>
            </a:r>
          </a:p>
        </p:txBody>
      </p:sp>
      <p:sp>
        <p:nvSpPr>
          <p:cNvPr id="25" name="Равнобедренный треугольник 24"/>
          <p:cNvSpPr/>
          <p:nvPr/>
        </p:nvSpPr>
        <p:spPr>
          <a:xfrm>
            <a:off x="5207528" y="928646"/>
            <a:ext cx="3936472" cy="5929354"/>
          </a:xfrm>
          <a:prstGeom prst="triangle">
            <a:avLst>
              <a:gd name="adj" fmla="val 100000"/>
            </a:avLst>
          </a:prstGeom>
          <a:solidFill>
            <a:srgbClr val="C4ED93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chemeClr val="tx1"/>
                </a:solidFill>
                <a:latin typeface="Arial Narrow" pitchFamily="34" charset="0"/>
              </a:rPr>
              <a:t>Всего: </a:t>
            </a:r>
          </a:p>
          <a:p>
            <a:r>
              <a:rPr lang="ru-RU" sz="1600" b="1" dirty="0" smtClean="0">
                <a:solidFill>
                  <a:schemeClr val="tx1"/>
                </a:solidFill>
                <a:latin typeface="Arial Narrow" pitchFamily="34" charset="0"/>
              </a:rPr>
              <a:t>2 905,6</a:t>
            </a:r>
            <a:r>
              <a:rPr lang="ru-RU" sz="1600" b="1" dirty="0" smtClean="0">
                <a:solidFill>
                  <a:schemeClr val="tx1"/>
                </a:solidFill>
                <a:latin typeface="Arial Narrow" pitchFamily="34" charset="0"/>
                <a:cs typeface="Times New Roman" panose="02020603050405020304" pitchFamily="18" charset="0"/>
              </a:rPr>
              <a:t> </a:t>
            </a:r>
            <a:r>
              <a:rPr lang="ru-RU" sz="1600" b="1" dirty="0" err="1" smtClean="0">
                <a:solidFill>
                  <a:schemeClr val="tx1"/>
                </a:solidFill>
                <a:latin typeface="Arial Narrow" pitchFamily="34" charset="0"/>
                <a:cs typeface="Times New Roman" panose="02020603050405020304" pitchFamily="18" charset="0"/>
              </a:rPr>
              <a:t>млн.руб</a:t>
            </a:r>
            <a:r>
              <a:rPr lang="ru-RU" sz="1600" b="1" dirty="0" smtClean="0">
                <a:solidFill>
                  <a:schemeClr val="tx1"/>
                </a:solidFill>
                <a:latin typeface="Arial Narrow" pitchFamily="34" charset="0"/>
                <a:cs typeface="Times New Roman" panose="02020603050405020304" pitchFamily="18" charset="0"/>
              </a:rPr>
              <a:t>. </a:t>
            </a:r>
          </a:p>
          <a:p>
            <a:endParaRPr lang="ru-RU" sz="1600" b="1" dirty="0" smtClean="0">
              <a:solidFill>
                <a:schemeClr val="tx1"/>
              </a:solidFill>
              <a:latin typeface="Arial Narrow" pitchFamily="34" charset="0"/>
              <a:cs typeface="Times New Roman" panose="02020603050405020304" pitchFamily="18" charset="0"/>
            </a:endParaRPr>
          </a:p>
          <a:p>
            <a:r>
              <a:rPr lang="ru-RU" sz="1600" b="1" dirty="0" smtClean="0">
                <a:solidFill>
                  <a:schemeClr val="tx1"/>
                </a:solidFill>
                <a:latin typeface="Arial Narrow" pitchFamily="34" charset="0"/>
                <a:cs typeface="Times New Roman" panose="02020603050405020304" pitchFamily="18" charset="0"/>
              </a:rPr>
              <a:t>программные </a:t>
            </a:r>
            <a:endParaRPr lang="en-US" sz="1600" b="1" dirty="0" smtClean="0">
              <a:solidFill>
                <a:schemeClr val="tx1"/>
              </a:solidFill>
              <a:latin typeface="Arial Narrow" pitchFamily="34" charset="0"/>
              <a:cs typeface="Times New Roman" panose="02020603050405020304" pitchFamily="18" charset="0"/>
            </a:endParaRPr>
          </a:p>
          <a:p>
            <a:r>
              <a:rPr lang="ru-RU" sz="1600" b="1" dirty="0" smtClean="0">
                <a:solidFill>
                  <a:schemeClr val="tx1"/>
                </a:solidFill>
                <a:latin typeface="Arial Narrow" pitchFamily="34" charset="0"/>
                <a:cs typeface="Times New Roman" panose="02020603050405020304" pitchFamily="18" charset="0"/>
              </a:rPr>
              <a:t>2 392,1 </a:t>
            </a:r>
            <a:r>
              <a:rPr lang="ru-RU" sz="1600" b="1" dirty="0" err="1" smtClean="0">
                <a:solidFill>
                  <a:schemeClr val="tx1"/>
                </a:solidFill>
                <a:latin typeface="Arial Narrow" pitchFamily="34" charset="0"/>
                <a:cs typeface="Times New Roman" panose="02020603050405020304" pitchFamily="18" charset="0"/>
              </a:rPr>
              <a:t>млн.руб</a:t>
            </a:r>
            <a:r>
              <a:rPr lang="ru-RU" sz="1600" b="1" dirty="0" smtClean="0">
                <a:solidFill>
                  <a:schemeClr val="tx1"/>
                </a:solidFill>
                <a:latin typeface="Arial Narrow" pitchFamily="34" charset="0"/>
                <a:cs typeface="Times New Roman" panose="02020603050405020304" pitchFamily="18" charset="0"/>
              </a:rPr>
              <a:t>. </a:t>
            </a:r>
          </a:p>
          <a:p>
            <a:r>
              <a:rPr lang="ru-RU" sz="1600" b="1" dirty="0" smtClean="0">
                <a:solidFill>
                  <a:schemeClr val="tx1"/>
                </a:solidFill>
                <a:latin typeface="Arial Narrow" pitchFamily="34" charset="0"/>
                <a:cs typeface="Times New Roman" panose="02020603050405020304" pitchFamily="18" charset="0"/>
              </a:rPr>
              <a:t>(+136,1)  82,3%</a:t>
            </a:r>
          </a:p>
          <a:p>
            <a:endParaRPr lang="ru-RU" sz="1600" b="1" dirty="0" smtClean="0">
              <a:solidFill>
                <a:schemeClr val="tx1"/>
              </a:solidFill>
              <a:latin typeface="Arial Narrow" pitchFamily="34" charset="0"/>
              <a:cs typeface="Times New Roman" panose="02020603050405020304" pitchFamily="18" charset="0"/>
            </a:endParaRPr>
          </a:p>
          <a:p>
            <a:r>
              <a:rPr lang="ru-RU" sz="1600" b="1" dirty="0" smtClean="0">
                <a:solidFill>
                  <a:schemeClr val="tx1"/>
                </a:solidFill>
                <a:latin typeface="Arial Narrow" pitchFamily="34" charset="0"/>
                <a:cs typeface="Times New Roman" panose="02020603050405020304" pitchFamily="18" charset="0"/>
              </a:rPr>
              <a:t>непрограммные  513,5 млн. руб. </a:t>
            </a:r>
            <a:endParaRPr lang="en-US" sz="1600" b="1" dirty="0" smtClean="0">
              <a:solidFill>
                <a:schemeClr val="tx1"/>
              </a:solidFill>
              <a:latin typeface="Arial Narrow" pitchFamily="34" charset="0"/>
              <a:cs typeface="Times New Roman" panose="02020603050405020304" pitchFamily="18" charset="0"/>
            </a:endParaRPr>
          </a:p>
          <a:p>
            <a:r>
              <a:rPr lang="ru-RU" sz="1600" b="1" dirty="0" smtClean="0">
                <a:solidFill>
                  <a:schemeClr val="tx1"/>
                </a:solidFill>
                <a:latin typeface="Arial Narrow" pitchFamily="34" charset="0"/>
                <a:cs typeface="Times New Roman" panose="02020603050405020304" pitchFamily="18" charset="0"/>
              </a:rPr>
              <a:t>(-143,8) 17,7% </a:t>
            </a:r>
          </a:p>
          <a:p>
            <a:pPr algn="just"/>
            <a:endParaRPr lang="ru-RU" sz="1600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2207132" y="5768838"/>
            <a:ext cx="3357586" cy="50006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b="1" dirty="0" smtClean="0">
                <a:solidFill>
                  <a:schemeClr val="tx1"/>
                </a:solidFill>
                <a:latin typeface="Arial Narrow" pitchFamily="34" charset="0"/>
              </a:rPr>
              <a:t>Устойчивое общественное развитие</a:t>
            </a:r>
          </a:p>
          <a:p>
            <a:r>
              <a:rPr lang="ru-RU" sz="1400" b="1" dirty="0" smtClean="0">
                <a:latin typeface="Arial Narrow" pitchFamily="34" charset="0"/>
              </a:rPr>
              <a:t> 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2198107" y="6338420"/>
            <a:ext cx="2857520" cy="500042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b="1" dirty="0" smtClean="0">
                <a:solidFill>
                  <a:schemeClr val="tx1"/>
                </a:solidFill>
                <a:latin typeface="Arial Narrow" pitchFamily="34" charset="0"/>
              </a:rPr>
              <a:t>Сельское хозяйство</a:t>
            </a:r>
          </a:p>
          <a:p>
            <a:r>
              <a:rPr lang="ru-RU" sz="1400" b="1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917971" y="1127241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 Narrow" pitchFamily="34" charset="0"/>
              </a:rPr>
              <a:t>53,0 %</a:t>
            </a:r>
            <a:endParaRPr lang="ru-RU" dirty="0">
              <a:latin typeface="Arial Narrow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596500" y="1569366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Arial Narrow" pitchFamily="34" charset="0"/>
              </a:rPr>
              <a:t>5,3%</a:t>
            </a:r>
            <a:endParaRPr lang="ru-RU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242965" y="2117170"/>
            <a:ext cx="8009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 Narrow" pitchFamily="34" charset="0"/>
              </a:rPr>
              <a:t>12,8%</a:t>
            </a:r>
            <a:endParaRPr lang="ru-RU" dirty="0">
              <a:latin typeface="Arial Narrow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 flipH="1">
            <a:off x="6607983" y="2979392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Arial Narrow" pitchFamily="34" charset="0"/>
              </a:rPr>
              <a:t>4,4 %</a:t>
            </a:r>
            <a:endParaRPr lang="ru-RU" dirty="0">
              <a:latin typeface="Arial Narrow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393669" y="3660048"/>
            <a:ext cx="6146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 Narrow" pitchFamily="34" charset="0"/>
              </a:rPr>
              <a:t>0,4%</a:t>
            </a:r>
            <a:endParaRPr lang="ru-RU" dirty="0">
              <a:latin typeface="Arial Narrow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957878" y="4160496"/>
            <a:ext cx="641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1,7%</a:t>
            </a:r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5572132" y="4770275"/>
            <a:ext cx="617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Arial Narrow" pitchFamily="34" charset="0"/>
              </a:rPr>
              <a:t>2,1%</a:t>
            </a:r>
            <a:endParaRPr lang="ru-RU" dirty="0">
              <a:latin typeface="Arial Narrow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264814" y="5317166"/>
            <a:ext cx="642942" cy="369332"/>
          </a:xfrm>
          <a:prstGeom prst="rect">
            <a:avLst/>
          </a:prstGeom>
          <a:noFill/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Arial Narrow" pitchFamily="34" charset="0"/>
              </a:rPr>
              <a:t>1,3%</a:t>
            </a:r>
            <a:endParaRPr lang="ru-RU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966869" y="5833925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 Narrow" pitchFamily="34" charset="0"/>
              </a:rPr>
              <a:t>0,8%</a:t>
            </a:r>
            <a:endParaRPr lang="ru-RU" dirty="0">
              <a:latin typeface="Arial Narrow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408986" y="6411582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 Narrow" pitchFamily="34" charset="0"/>
              </a:rPr>
              <a:t>0,4%</a:t>
            </a:r>
            <a:endParaRPr lang="ru-RU" dirty="0">
              <a:latin typeface="Arial Narrow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878808" y="1149138"/>
            <a:ext cx="2000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990000"/>
                </a:solidFill>
                <a:latin typeface="Arial Narrow" pitchFamily="34" charset="0"/>
              </a:rPr>
              <a:t>1 540,1 млн.руб.  (+103)     </a:t>
            </a:r>
            <a:endParaRPr lang="ru-RU" sz="1400" b="1" dirty="0">
              <a:solidFill>
                <a:srgbClr val="990000"/>
              </a:solidFill>
              <a:latin typeface="Arial Narrow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389814" y="1591622"/>
            <a:ext cx="17859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latin typeface="Arial Narrow" pitchFamily="34" charset="0"/>
              </a:rPr>
              <a:t>153,5 млн.руб. (+3)</a:t>
            </a:r>
            <a:endParaRPr lang="ru-RU" sz="14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572000" y="2104084"/>
            <a:ext cx="17859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Arial Narrow" pitchFamily="34" charset="0"/>
              </a:rPr>
              <a:t>373 млн. руб.  (+16)</a:t>
            </a:r>
            <a:endParaRPr lang="ru-RU" sz="1400" b="1" dirty="0">
              <a:solidFill>
                <a:schemeClr val="accent2">
                  <a:lumMod val="50000"/>
                </a:schemeClr>
              </a:solidFill>
              <a:latin typeface="Arial Narrow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979062" y="3019533"/>
            <a:ext cx="18573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127 млн. руб.  (+3)</a:t>
            </a:r>
            <a:endParaRPr lang="ru-RU" sz="1400" b="1" dirty="0">
              <a:solidFill>
                <a:schemeClr val="tx2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802257" y="3669936"/>
            <a:ext cx="15001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70C0"/>
                </a:solidFill>
                <a:latin typeface="Arial Narrow" pitchFamily="34" charset="0"/>
              </a:rPr>
              <a:t>13 млн.руб. (+0,1)</a:t>
            </a:r>
            <a:endParaRPr lang="ru-RU" sz="1400" b="1" dirty="0">
              <a:solidFill>
                <a:srgbClr val="0070C0"/>
              </a:solidFill>
              <a:latin typeface="Arial Narrow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616509" y="4296130"/>
            <a:ext cx="18573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  <a:latin typeface="Arial Narrow" pitchFamily="34" charset="0"/>
              </a:rPr>
              <a:t>51 млн. руб. (+2)                                  </a:t>
            </a:r>
            <a:endParaRPr lang="ru-RU" sz="1400" b="1" dirty="0">
              <a:solidFill>
                <a:schemeClr val="accent4">
                  <a:lumMod val="50000"/>
                </a:schemeClr>
              </a:solidFill>
              <a:latin typeface="Arial Narrow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072513" y="4878810"/>
            <a:ext cx="17859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Arial Narrow" pitchFamily="34" charset="0"/>
              </a:rPr>
              <a:t>60 млн.руб. (+2) 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3462004" y="5348119"/>
            <a:ext cx="16430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bg1"/>
                </a:solidFill>
                <a:latin typeface="Arial Narrow" pitchFamily="34" charset="0"/>
              </a:rPr>
              <a:t>39 млн.руб. (+3)  </a:t>
            </a:r>
            <a:endParaRPr lang="ru-RU" sz="14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2896064" y="5950836"/>
            <a:ext cx="15001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Arial Narrow" pitchFamily="34" charset="0"/>
              </a:rPr>
              <a:t>23 млн. руб. (+3)</a:t>
            </a:r>
            <a:endParaRPr lang="ru-RU" sz="1400" b="1" dirty="0">
              <a:latin typeface="Arial Narrow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794401" y="6522717"/>
            <a:ext cx="15001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Arial Narrow" pitchFamily="34" charset="0"/>
              </a:rPr>
              <a:t>12 млн.руб. (+1)</a:t>
            </a:r>
            <a:endParaRPr lang="ru-RU" sz="1400" b="1" dirty="0">
              <a:latin typeface="Arial Narrow" pitchFamily="34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79512" y="1095883"/>
            <a:ext cx="1800200" cy="361032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3 208 </a:t>
            </a:r>
            <a:r>
              <a:rPr lang="ru-RU" sz="1400" b="1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млн.руб</a:t>
            </a:r>
            <a:r>
              <a:rPr lang="ru-RU" b="1" dirty="0" smtClean="0">
                <a:solidFill>
                  <a:schemeClr val="tx1"/>
                </a:solidFill>
              </a:rPr>
              <a:t>.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1" name="Овал 40"/>
          <p:cNvSpPr/>
          <p:nvPr/>
        </p:nvSpPr>
        <p:spPr>
          <a:xfrm>
            <a:off x="174721" y="1545757"/>
            <a:ext cx="1800200" cy="361032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318 </a:t>
            </a:r>
            <a:r>
              <a:rPr lang="ru-RU" sz="1400" b="1" dirty="0" err="1" smtClean="0">
                <a:solidFill>
                  <a:schemeClr val="bg1"/>
                </a:solidFill>
                <a:latin typeface="Arial Narrow" panose="020B0606020202030204" pitchFamily="34" charset="0"/>
              </a:rPr>
              <a:t>млн.руб</a:t>
            </a:r>
            <a:r>
              <a:rPr lang="ru-RU" b="1" dirty="0" smtClean="0">
                <a:solidFill>
                  <a:schemeClr val="bg1"/>
                </a:solidFill>
              </a:rPr>
              <a:t>.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43" name="Овал 42"/>
          <p:cNvSpPr/>
          <p:nvPr/>
        </p:nvSpPr>
        <p:spPr>
          <a:xfrm>
            <a:off x="195271" y="2121061"/>
            <a:ext cx="1800200" cy="36103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18 </a:t>
            </a:r>
            <a:r>
              <a:rPr lang="ru-RU" sz="1400" b="1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млн.руб</a:t>
            </a:r>
            <a:r>
              <a:rPr lang="ru-RU" b="1" dirty="0" smtClean="0">
                <a:solidFill>
                  <a:schemeClr val="tx1"/>
                </a:solidFill>
              </a:rPr>
              <a:t>.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6" name="Овал 45"/>
          <p:cNvSpPr/>
          <p:nvPr/>
        </p:nvSpPr>
        <p:spPr>
          <a:xfrm>
            <a:off x="176644" y="2785067"/>
            <a:ext cx="1800200" cy="36103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-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0" name="Овал 49"/>
          <p:cNvSpPr/>
          <p:nvPr/>
        </p:nvSpPr>
        <p:spPr>
          <a:xfrm>
            <a:off x="174721" y="3483682"/>
            <a:ext cx="1800200" cy="36103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59 </a:t>
            </a:r>
            <a:r>
              <a:rPr lang="ru-RU" sz="1400" b="1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млн.руб</a:t>
            </a:r>
            <a:r>
              <a:rPr lang="ru-RU" b="1" dirty="0" smtClean="0">
                <a:solidFill>
                  <a:schemeClr val="tx1"/>
                </a:solidFill>
              </a:rPr>
              <a:t>.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1" name="Овал 50"/>
          <p:cNvSpPr/>
          <p:nvPr/>
        </p:nvSpPr>
        <p:spPr>
          <a:xfrm>
            <a:off x="195271" y="4118865"/>
            <a:ext cx="1800200" cy="361032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3 </a:t>
            </a:r>
            <a:r>
              <a:rPr lang="ru-RU" sz="1400" b="1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млн.руб</a:t>
            </a:r>
            <a:r>
              <a:rPr lang="ru-RU" b="1" dirty="0" smtClean="0">
                <a:solidFill>
                  <a:schemeClr val="tx1"/>
                </a:solidFill>
              </a:rPr>
              <a:t>.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2" name="Овал 51"/>
          <p:cNvSpPr/>
          <p:nvPr/>
        </p:nvSpPr>
        <p:spPr>
          <a:xfrm>
            <a:off x="169578" y="4754048"/>
            <a:ext cx="1800200" cy="361032"/>
          </a:xfrm>
          <a:prstGeom prst="ellipse">
            <a:avLst/>
          </a:prstGeom>
          <a:solidFill>
            <a:srgbClr val="FF9966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4 </a:t>
            </a:r>
            <a:r>
              <a:rPr lang="ru-RU" sz="1400" b="1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млн.руб</a:t>
            </a:r>
            <a:r>
              <a:rPr lang="ru-RU" b="1" dirty="0" smtClean="0">
                <a:solidFill>
                  <a:schemeClr val="tx1"/>
                </a:solidFill>
              </a:rPr>
              <a:t>.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3" name="Овал 52"/>
          <p:cNvSpPr/>
          <p:nvPr/>
        </p:nvSpPr>
        <p:spPr>
          <a:xfrm>
            <a:off x="169578" y="5267463"/>
            <a:ext cx="1800200" cy="361032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-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54" name="Овал 53"/>
          <p:cNvSpPr/>
          <p:nvPr/>
        </p:nvSpPr>
        <p:spPr>
          <a:xfrm>
            <a:off x="179512" y="5846949"/>
            <a:ext cx="1800200" cy="361032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2 </a:t>
            </a:r>
            <a:r>
              <a:rPr lang="ru-RU" sz="1400" b="1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млн.руб</a:t>
            </a:r>
            <a:r>
              <a:rPr lang="ru-RU" b="1" dirty="0" smtClean="0">
                <a:solidFill>
                  <a:schemeClr val="tx1"/>
                </a:solidFill>
              </a:rPr>
              <a:t>.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5" name="Овал 54"/>
          <p:cNvSpPr/>
          <p:nvPr/>
        </p:nvSpPr>
        <p:spPr>
          <a:xfrm>
            <a:off x="179512" y="6360443"/>
            <a:ext cx="1800200" cy="361032"/>
          </a:xfrm>
          <a:prstGeom prst="ellipse">
            <a:avLst/>
          </a:prstGeom>
          <a:solidFill>
            <a:srgbClr val="00B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12 </a:t>
            </a:r>
            <a:r>
              <a:rPr lang="ru-RU" sz="1400" b="1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млн.руб</a:t>
            </a:r>
            <a:r>
              <a:rPr lang="ru-RU" b="1" dirty="0" smtClean="0">
                <a:solidFill>
                  <a:schemeClr val="tx1"/>
                </a:solidFill>
              </a:rPr>
              <a:t>.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2972" y="686438"/>
            <a:ext cx="13408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u="sng" dirty="0" smtClean="0">
                <a:latin typeface="Arial Narrow" panose="020B0606020202030204" pitchFamily="34" charset="0"/>
              </a:rPr>
              <a:t>средства ОБ:</a:t>
            </a:r>
            <a:endParaRPr lang="ru-RU" sz="1600" b="1" u="sng" dirty="0">
              <a:latin typeface="Arial Narrow" panose="020B060602020203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217458" y="686438"/>
            <a:ext cx="22268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u="sng" dirty="0" smtClean="0">
                <a:latin typeface="Arial Narrow" panose="020B0606020202030204" pitchFamily="34" charset="0"/>
              </a:rPr>
              <a:t>средства бюджета ГМР:</a:t>
            </a:r>
            <a:endParaRPr lang="ru-RU" sz="1600" b="1" u="sng" dirty="0">
              <a:latin typeface="Arial Narrow" panose="020B0606020202030204" pitchFamily="34" charset="0"/>
            </a:endParaRPr>
          </a:p>
        </p:txBody>
      </p:sp>
    </p:spTree>
  </p:cSld>
  <p:clrMapOvr>
    <a:masterClrMapping/>
  </p:clrMapOvr>
  <p:transition>
    <p:wipe dir="d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9493</TotalTime>
  <Words>1070</Words>
  <Application>Microsoft Office PowerPoint</Application>
  <PresentationFormat>Экран (4:3)</PresentationFormat>
  <Paragraphs>276</Paragraphs>
  <Slides>11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SimSun</vt:lpstr>
      <vt:lpstr>Arial</vt:lpstr>
      <vt:lpstr>Arial Narrow</vt:lpstr>
      <vt:lpstr>Calibri</vt:lpstr>
      <vt:lpstr>Times New Roman</vt:lpstr>
      <vt:lpstr>Тема Office</vt:lpstr>
      <vt:lpstr>Проект бюджета  Гатчинского муниципального района на 2021 год и на плановый период  2022 и 2023 годов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бюджета  Гатчинского муниципального района на 2017 год и на плановый период  2018 и 2019 годов</dc:title>
  <dc:creator>sag-kf</dc:creator>
  <cp:lastModifiedBy>sag-kf</cp:lastModifiedBy>
  <cp:revision>1087</cp:revision>
  <cp:lastPrinted>2020-10-14T12:54:57Z</cp:lastPrinted>
  <dcterms:created xsi:type="dcterms:W3CDTF">2016-10-21T08:21:39Z</dcterms:created>
  <dcterms:modified xsi:type="dcterms:W3CDTF">2020-10-14T13:30:38Z</dcterms:modified>
</cp:coreProperties>
</file>