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797675" cy="9926638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83">
          <p15:clr>
            <a:srgbClr val="A4A3A4"/>
          </p15:clr>
        </p15:guide>
        <p15:guide id="2" orient="horz" pos="2659">
          <p15:clr>
            <a:srgbClr val="A4A3A4"/>
          </p15:clr>
        </p15:guide>
        <p15:guide id="3" orient="horz" pos="1729">
          <p15:clr>
            <a:srgbClr val="A4A3A4"/>
          </p15:clr>
        </p15:guide>
        <p15:guide id="4" orient="horz" pos="3657">
          <p15:clr>
            <a:srgbClr val="A4A3A4"/>
          </p15:clr>
        </p15:guide>
        <p15:guide id="5" orient="horz" pos="1321">
          <p15:clr>
            <a:srgbClr val="A4A3A4"/>
          </p15:clr>
        </p15:guide>
        <p15:guide id="6" pos="5269">
          <p15:clr>
            <a:srgbClr val="A4A3A4"/>
          </p15:clr>
        </p15:guide>
        <p15:guide id="7" pos="3953">
          <p15:clr>
            <a:srgbClr val="A4A3A4"/>
          </p15:clr>
        </p15:guide>
        <p15:guide id="8" orient="horz" pos="252">
          <p15:clr>
            <a:srgbClr val="A4A3A4"/>
          </p15:clr>
        </p15:guide>
        <p15:guide id="9" orient="horz" pos="2169">
          <p15:clr>
            <a:srgbClr val="000000"/>
          </p15:clr>
        </p15:guide>
        <p15:guide id="10" orient="horz" pos="2927">
          <p15:clr>
            <a:srgbClr val="000000"/>
          </p15:clr>
        </p15:guide>
        <p15:guide id="11" orient="horz" pos="719">
          <p15:clr>
            <a:srgbClr val="000000"/>
          </p15:clr>
        </p15:guide>
        <p15:guide id="12" pos="338">
          <p15:clr>
            <a:srgbClr val="000000"/>
          </p15:clr>
        </p15:guide>
        <p15:guide id="13" pos="4057">
          <p15:clr>
            <a:srgbClr val="000000"/>
          </p15:clr>
        </p15:guide>
        <p15:guide id="14" pos="1726">
          <p15:clr>
            <a:srgbClr val="000000"/>
          </p15:clr>
        </p15:guide>
        <p15:guide id="15" pos="494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480" y="108"/>
      </p:cViewPr>
      <p:guideLst>
        <p:guide pos="483"/>
        <p:guide orient="horz" pos="2659"/>
        <p:guide orient="horz" pos="1729"/>
        <p:guide orient="horz" pos="3657"/>
        <p:guide orient="horz" pos="1321"/>
        <p:guide pos="5269"/>
        <p:guide pos="3953"/>
        <p:guide orient="horz" pos="252"/>
        <p:guide orient="horz" pos="2169"/>
        <p:guide orient="horz" pos="2927"/>
        <p:guide orient="horz" pos="719"/>
        <p:guide pos="338"/>
        <p:guide pos="4057"/>
        <p:guide pos="1726"/>
        <p:guide pos="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CF7DE-49B9-49E7-A6DF-A483D6B1F2B3}" type="datetimeFigureOut">
              <a:rPr lang="ru-RU" smtClean="0"/>
              <a:t>13.06.2024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81EC7-F2F8-423F-9DA1-F1FBC7BDF19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30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200"/>
              </a:lnSpc>
            </a:pPr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81EC7-F2F8-423F-9DA1-F1FBC7BDF19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399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81EC7-F2F8-423F-9DA1-F1FBC7BDF19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090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Исправить показатели которые красным выделены (если есть время сделай плиз этот блок в поверпоинте, чтобы мы могли сами это править))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81EC7-F2F8-423F-9DA1-F1FBC7BDF196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971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81EC7-F2F8-423F-9DA1-F1FBC7BDF196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5002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81EC7-F2F8-423F-9DA1-F1FBC7BDF196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53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99357" y="3796392"/>
            <a:ext cx="6966857" cy="538163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99357" y="4426631"/>
            <a:ext cx="6966857" cy="35764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299357" y="4923064"/>
            <a:ext cx="520337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/>
          <p:cNvSpPr>
            <a:spLocks noGrp="1"/>
          </p:cNvSpPr>
          <p:nvPr>
            <p:ph type="body" sz="quarter" idx="10" hasCustomPrompt="1"/>
          </p:nvPr>
        </p:nvSpPr>
        <p:spPr>
          <a:xfrm>
            <a:off x="299357" y="5065259"/>
            <a:ext cx="6966857" cy="3150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Фамилия Имя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299357" y="5480618"/>
            <a:ext cx="6966857" cy="287793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ru-RU" sz="2000" b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15188" r="4186" b="12958"/>
          <a:stretch/>
        </p:blipFill>
        <p:spPr>
          <a:xfrm>
            <a:off x="299357" y="285749"/>
            <a:ext cx="6768193" cy="99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40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79450" y="349251"/>
            <a:ext cx="10515600" cy="311150"/>
          </a:xfrm>
        </p:spPr>
        <p:txBody>
          <a:bodyPr>
            <a:noAutofit/>
          </a:bodyPr>
          <a:lstStyle>
            <a:lvl1pPr>
              <a:defRPr sz="2000" b="1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-15737" y="6408964"/>
            <a:ext cx="579369" cy="369661"/>
          </a:xfrm>
          <a:prstGeom prst="rect">
            <a:avLst/>
          </a:prstGeom>
        </p:spPr>
        <p:txBody>
          <a:bodyPr/>
          <a:lstStyle>
            <a:lvl1pPr algn="r">
              <a:defRPr lang="ru-RU" sz="1400" b="1" kern="1200" smtClean="0">
                <a:solidFill>
                  <a:srgbClr val="0393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9B9CCCD4-DA96-4665-927C-3A8C133F2A5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660401"/>
            <a:ext cx="6396038" cy="374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473216" y="0"/>
            <a:ext cx="83928" cy="1183821"/>
          </a:xfrm>
          <a:prstGeom prst="rect">
            <a:avLst/>
          </a:prstGeom>
          <a:solidFill>
            <a:srgbClr val="E8A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2107479" y="0"/>
            <a:ext cx="83928" cy="6858000"/>
          </a:xfrm>
          <a:prstGeom prst="rect">
            <a:avLst/>
          </a:prstGeom>
          <a:solidFill>
            <a:srgbClr val="0393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39384"/>
              </a:solidFill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398178" y="6492875"/>
            <a:ext cx="1625373" cy="2857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lang="ru-RU" sz="1200" b="1" kern="1200" dirty="0" smtClean="0">
                <a:solidFill>
                  <a:srgbClr val="0393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#lenoblinvest</a:t>
            </a:r>
            <a:endParaRPr lang="ru-RU" dirty="0"/>
          </a:p>
        </p:txBody>
      </p:sp>
      <p:sp>
        <p:nvSpPr>
          <p:cNvPr id="13" name="Текст 15"/>
          <p:cNvSpPr>
            <a:spLocks noGrp="1"/>
          </p:cNvSpPr>
          <p:nvPr>
            <p:ph type="body" sz="quarter" idx="15"/>
          </p:nvPr>
        </p:nvSpPr>
        <p:spPr>
          <a:xfrm>
            <a:off x="679450" y="1363663"/>
            <a:ext cx="6396038" cy="37533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lang="ru-RU" sz="12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lang="ru-RU" sz="1800" b="0" kern="1200" dirty="0" smtClean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lang="ru-RU" sz="1800" b="0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6"/>
          </p:nvPr>
        </p:nvSpPr>
        <p:spPr>
          <a:xfrm>
            <a:off x="679450" y="1838098"/>
            <a:ext cx="6396038" cy="358775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70446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5" t="33452"/>
          <a:stretch/>
        </p:blipFill>
        <p:spPr>
          <a:xfrm>
            <a:off x="6523264" y="2294164"/>
            <a:ext cx="5668144" cy="45638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79450" y="349251"/>
            <a:ext cx="10515600" cy="311150"/>
          </a:xfrm>
        </p:spPr>
        <p:txBody>
          <a:bodyPr>
            <a:noAutofit/>
          </a:bodyPr>
          <a:lstStyle>
            <a:lvl1pPr>
              <a:defRPr sz="2000" b="1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-15737" y="6408964"/>
            <a:ext cx="579369" cy="369661"/>
          </a:xfrm>
          <a:prstGeom prst="rect">
            <a:avLst/>
          </a:prstGeom>
        </p:spPr>
        <p:txBody>
          <a:bodyPr/>
          <a:lstStyle>
            <a:lvl1pPr algn="r">
              <a:defRPr lang="ru-RU" sz="1400" b="1" kern="1200" smtClean="0">
                <a:solidFill>
                  <a:srgbClr val="0393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9B9CCCD4-DA96-4665-927C-3A8C133F2A5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660401"/>
            <a:ext cx="6396038" cy="374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473216" y="0"/>
            <a:ext cx="83928" cy="1183821"/>
          </a:xfrm>
          <a:prstGeom prst="rect">
            <a:avLst/>
          </a:prstGeom>
          <a:solidFill>
            <a:srgbClr val="E8A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2107480" y="0"/>
            <a:ext cx="84520" cy="6858000"/>
          </a:xfrm>
          <a:prstGeom prst="rect">
            <a:avLst/>
          </a:prstGeom>
          <a:solidFill>
            <a:srgbClr val="0393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39384"/>
              </a:solidFill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398178" y="6492875"/>
            <a:ext cx="1625373" cy="2857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lang="ru-RU" sz="1200" b="1" kern="1200" dirty="0" smtClean="0">
                <a:solidFill>
                  <a:srgbClr val="0393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#lenoblinvest</a:t>
            </a:r>
            <a:endParaRPr lang="ru-RU" dirty="0"/>
          </a:p>
        </p:txBody>
      </p:sp>
      <p:sp>
        <p:nvSpPr>
          <p:cNvPr id="9" name="Текст 15"/>
          <p:cNvSpPr>
            <a:spLocks noGrp="1"/>
          </p:cNvSpPr>
          <p:nvPr>
            <p:ph type="body" sz="quarter" idx="15"/>
          </p:nvPr>
        </p:nvSpPr>
        <p:spPr>
          <a:xfrm>
            <a:off x="679450" y="1363663"/>
            <a:ext cx="6396038" cy="37533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lang="ru-RU" sz="12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lang="ru-RU" sz="1800" b="0" kern="1200" dirty="0" smtClean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lang="ru-RU" sz="1800" b="0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>
          <a:xfrm>
            <a:off x="679450" y="1838098"/>
            <a:ext cx="6396038" cy="358775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515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589803" y="2695334"/>
            <a:ext cx="4053915" cy="0"/>
          </a:xfrm>
          <a:prstGeom prst="line">
            <a:avLst/>
          </a:prstGeom>
          <a:ln w="19050">
            <a:solidFill>
              <a:srgbClr val="FFC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589803" y="4219334"/>
            <a:ext cx="4053915" cy="0"/>
          </a:xfrm>
          <a:prstGeom prst="line">
            <a:avLst/>
          </a:prstGeom>
          <a:ln w="19050">
            <a:solidFill>
              <a:srgbClr val="FFC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72" y="4547131"/>
            <a:ext cx="1282859" cy="127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58" y="4464721"/>
            <a:ext cx="2358363" cy="1371303"/>
          </a:xfrm>
          <a:prstGeom prst="rect">
            <a:avLst/>
          </a:prstGeom>
        </p:spPr>
      </p:pic>
      <p:sp>
        <p:nvSpPr>
          <p:cNvPr id="24" name="Текст 15"/>
          <p:cNvSpPr>
            <a:spLocks noGrp="1"/>
          </p:cNvSpPr>
          <p:nvPr>
            <p:ph type="body" sz="quarter" idx="22" hasCustomPrompt="1"/>
          </p:nvPr>
        </p:nvSpPr>
        <p:spPr>
          <a:xfrm>
            <a:off x="589802" y="2991459"/>
            <a:ext cx="4331821" cy="43335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lang="ru-RU" sz="12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lang="ru-RU" sz="1800" b="0" kern="1200" dirty="0" smtClean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lang="ru-RU" sz="1800" b="0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ГКУ «Агентство экономического</a:t>
            </a:r>
            <a:br>
              <a:rPr lang="ru-RU" dirty="0" smtClean="0"/>
            </a:br>
            <a:r>
              <a:rPr lang="ru-RU" dirty="0" smtClean="0"/>
              <a:t>развития Ленинградской области»</a:t>
            </a:r>
          </a:p>
        </p:txBody>
      </p:sp>
      <p:sp>
        <p:nvSpPr>
          <p:cNvPr id="25" name="Текст 15"/>
          <p:cNvSpPr>
            <a:spLocks noGrp="1"/>
          </p:cNvSpPr>
          <p:nvPr>
            <p:ph type="body" sz="quarter" idx="23" hasCustomPrompt="1"/>
          </p:nvPr>
        </p:nvSpPr>
        <p:spPr>
          <a:xfrm>
            <a:off x="1125223" y="3507225"/>
            <a:ext cx="3796400" cy="4545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b="1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lang="ru-RU" sz="12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lang="ru-RU" sz="1800" b="0" kern="1200" dirty="0" smtClean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lang="ru-RU" sz="1800" b="0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8 (812) 644-01-23</a:t>
            </a:r>
            <a:br>
              <a:rPr lang="ru-RU" dirty="0" smtClean="0"/>
            </a:br>
            <a:r>
              <a:rPr lang="ru-RU" dirty="0" smtClean="0"/>
              <a:t>   aerlo@lenoblinvest.ru</a:t>
            </a:r>
          </a:p>
        </p:txBody>
      </p:sp>
      <p:sp>
        <p:nvSpPr>
          <p:cNvPr id="29" name="Текст 15"/>
          <p:cNvSpPr>
            <a:spLocks noGrp="1"/>
          </p:cNvSpPr>
          <p:nvPr>
            <p:ph type="body" sz="quarter" idx="24" hasCustomPrompt="1"/>
          </p:nvPr>
        </p:nvSpPr>
        <p:spPr>
          <a:xfrm>
            <a:off x="589803" y="3507225"/>
            <a:ext cx="934198" cy="4545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lang="ru-RU" sz="12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lang="ru-RU" sz="1800" b="0" kern="1200" dirty="0" smtClean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lang="ru-RU" sz="1800" b="0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Тел.: </a:t>
            </a:r>
            <a:br>
              <a:rPr lang="ru-RU" dirty="0" smtClean="0"/>
            </a:br>
            <a:r>
              <a:rPr lang="ru-RU" dirty="0" smtClean="0"/>
              <a:t>E-</a:t>
            </a:r>
            <a:r>
              <a:rPr lang="ru-RU" dirty="0" err="1" smtClean="0"/>
              <a:t>mail</a:t>
            </a:r>
            <a:r>
              <a:rPr lang="ru-RU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3059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Равнобедренный треугольник 6"/>
          <p:cNvSpPr/>
          <p:nvPr userDrawn="1"/>
        </p:nvSpPr>
        <p:spPr>
          <a:xfrm rot="5400000">
            <a:off x="-72838" y="224219"/>
            <a:ext cx="443841" cy="298165"/>
          </a:xfrm>
          <a:prstGeom prst="triangle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 userDrawn="1"/>
        </p:nvSpPr>
        <p:spPr>
          <a:xfrm rot="16200000">
            <a:off x="11656458" y="6322453"/>
            <a:ext cx="548539" cy="522553"/>
          </a:xfrm>
          <a:custGeom>
            <a:avLst/>
            <a:gdLst>
              <a:gd name="connsiteX0" fmla="*/ 0 w 626176"/>
              <a:gd name="connsiteY0" fmla="*/ 539807 h 539807"/>
              <a:gd name="connsiteX1" fmla="*/ 313088 w 626176"/>
              <a:gd name="connsiteY1" fmla="*/ 0 h 539807"/>
              <a:gd name="connsiteX2" fmla="*/ 626176 w 626176"/>
              <a:gd name="connsiteY2" fmla="*/ 539807 h 539807"/>
              <a:gd name="connsiteX3" fmla="*/ 0 w 626176"/>
              <a:gd name="connsiteY3" fmla="*/ 539807 h 539807"/>
              <a:gd name="connsiteX0" fmla="*/ 0 w 626176"/>
              <a:gd name="connsiteY0" fmla="*/ 617443 h 617443"/>
              <a:gd name="connsiteX1" fmla="*/ 2537 w 626176"/>
              <a:gd name="connsiteY1" fmla="*/ 0 h 617443"/>
              <a:gd name="connsiteX2" fmla="*/ 626176 w 626176"/>
              <a:gd name="connsiteY2" fmla="*/ 617443 h 617443"/>
              <a:gd name="connsiteX3" fmla="*/ 0 w 626176"/>
              <a:gd name="connsiteY3" fmla="*/ 617443 h 617443"/>
              <a:gd name="connsiteX0" fmla="*/ 0 w 410516"/>
              <a:gd name="connsiteY0" fmla="*/ 617443 h 617446"/>
              <a:gd name="connsiteX1" fmla="*/ 2537 w 410516"/>
              <a:gd name="connsiteY1" fmla="*/ 0 h 617446"/>
              <a:gd name="connsiteX2" fmla="*/ 410516 w 410516"/>
              <a:gd name="connsiteY2" fmla="*/ 617446 h 617446"/>
              <a:gd name="connsiteX3" fmla="*/ 0 w 410516"/>
              <a:gd name="connsiteY3" fmla="*/ 617443 h 617446"/>
              <a:gd name="connsiteX0" fmla="*/ 0 w 548539"/>
              <a:gd name="connsiteY0" fmla="*/ 617443 h 617446"/>
              <a:gd name="connsiteX1" fmla="*/ 2537 w 548539"/>
              <a:gd name="connsiteY1" fmla="*/ 0 h 617446"/>
              <a:gd name="connsiteX2" fmla="*/ 548539 w 548539"/>
              <a:gd name="connsiteY2" fmla="*/ 617446 h 617446"/>
              <a:gd name="connsiteX3" fmla="*/ 0 w 548539"/>
              <a:gd name="connsiteY3" fmla="*/ 617443 h 617446"/>
              <a:gd name="connsiteX0" fmla="*/ 0 w 548539"/>
              <a:gd name="connsiteY0" fmla="*/ 522550 h 522553"/>
              <a:gd name="connsiteX1" fmla="*/ 2537 w 548539"/>
              <a:gd name="connsiteY1" fmla="*/ 0 h 522553"/>
              <a:gd name="connsiteX2" fmla="*/ 548539 w 548539"/>
              <a:gd name="connsiteY2" fmla="*/ 522553 h 522553"/>
              <a:gd name="connsiteX3" fmla="*/ 0 w 548539"/>
              <a:gd name="connsiteY3" fmla="*/ 522550 h 52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539" h="522553">
                <a:moveTo>
                  <a:pt x="0" y="522550"/>
                </a:moveTo>
                <a:cubicBezTo>
                  <a:pt x="846" y="316736"/>
                  <a:pt x="1691" y="205814"/>
                  <a:pt x="2537" y="0"/>
                </a:cubicBezTo>
                <a:lnTo>
                  <a:pt x="548539" y="522553"/>
                </a:lnTo>
                <a:lnTo>
                  <a:pt x="0" y="522550"/>
                </a:lnTo>
                <a:close/>
              </a:path>
            </a:pathLst>
          </a:custGeom>
          <a:solidFill>
            <a:srgbClr val="902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630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99357" y="4024992"/>
            <a:ext cx="5203371" cy="538163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99357" y="4636181"/>
            <a:ext cx="5203371" cy="357640"/>
          </a:xfr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0" hasCustomPrompt="1"/>
          </p:nvPr>
        </p:nvSpPr>
        <p:spPr>
          <a:xfrm>
            <a:off x="299357" y="5293859"/>
            <a:ext cx="5203371" cy="31500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Фамилия Имя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299357" y="5621110"/>
            <a:ext cx="5203371" cy="287793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ru-RU" sz="1800" b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5"/>
          <a:stretch/>
        </p:blipFill>
        <p:spPr>
          <a:xfrm>
            <a:off x="504825" y="367894"/>
            <a:ext cx="2515091" cy="15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93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4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442982" y="4024992"/>
            <a:ext cx="5203371" cy="538163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442982" y="4636181"/>
            <a:ext cx="5203371" cy="357640"/>
          </a:xfrm>
        </p:spPr>
        <p:txBody>
          <a:bodyPr>
            <a:no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6442982" y="5151664"/>
            <a:ext cx="5203371" cy="0"/>
          </a:xfrm>
          <a:prstGeom prst="line">
            <a:avLst/>
          </a:prstGeom>
          <a:ln w="12700">
            <a:solidFill>
              <a:srgbClr val="FFC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42982" y="5293859"/>
            <a:ext cx="5203371" cy="31500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Фамилия Имя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6442982" y="5621110"/>
            <a:ext cx="5203371" cy="287793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ru-RU" sz="1800" b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74" y="282043"/>
            <a:ext cx="5792601" cy="129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12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3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442982" y="4024992"/>
            <a:ext cx="5203371" cy="538163"/>
          </a:xfrm>
        </p:spPr>
        <p:txBody>
          <a:bodyPr anchor="b">
            <a:normAutofit/>
          </a:bodyPr>
          <a:lstStyle>
            <a:lvl1pPr algn="r">
              <a:defRPr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442982" y="4636181"/>
            <a:ext cx="5203371" cy="357640"/>
          </a:xfrm>
        </p:spPr>
        <p:txBody>
          <a:bodyPr>
            <a:no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6442982" y="5151664"/>
            <a:ext cx="5203371" cy="0"/>
          </a:xfrm>
          <a:prstGeom prst="line">
            <a:avLst/>
          </a:prstGeom>
          <a:ln w="12700">
            <a:solidFill>
              <a:srgbClr val="FFC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42982" y="5293859"/>
            <a:ext cx="5203371" cy="31500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Фамилия Имя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6442982" y="5621110"/>
            <a:ext cx="5203371" cy="287793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lang="ru-RU" sz="1800" b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4" y="367768"/>
            <a:ext cx="4402125" cy="9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98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6" y="0"/>
            <a:ext cx="48757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79450" y="349251"/>
            <a:ext cx="10515600" cy="311150"/>
          </a:xfrm>
        </p:spPr>
        <p:txBody>
          <a:bodyPr>
            <a:noAutofit/>
          </a:bodyPr>
          <a:lstStyle>
            <a:lvl1pPr>
              <a:defRPr sz="2000" b="1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-15737" y="6408964"/>
            <a:ext cx="579369" cy="369661"/>
          </a:xfrm>
          <a:prstGeom prst="rect">
            <a:avLst/>
          </a:prstGeom>
        </p:spPr>
        <p:txBody>
          <a:bodyPr/>
          <a:lstStyle>
            <a:lvl1pPr algn="r">
              <a:defRPr lang="ru-RU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9B9CCCD4-DA96-4665-927C-3A8C133F2A5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660401"/>
            <a:ext cx="6396038" cy="374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473216" y="0"/>
            <a:ext cx="83928" cy="1183821"/>
          </a:xfrm>
          <a:prstGeom prst="rect">
            <a:avLst/>
          </a:prstGeom>
          <a:solidFill>
            <a:srgbClr val="E8A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2107479" y="0"/>
            <a:ext cx="83928" cy="6858000"/>
          </a:xfrm>
          <a:prstGeom prst="rect">
            <a:avLst/>
          </a:prstGeom>
          <a:gradFill>
            <a:gsLst>
              <a:gs pos="0">
                <a:srgbClr val="039384"/>
              </a:gs>
              <a:gs pos="100000">
                <a:srgbClr val="26428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398178" y="6492875"/>
            <a:ext cx="1625373" cy="2857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lang="ru-RU" sz="1200" b="1" kern="1200" dirty="0" smtClean="0">
                <a:solidFill>
                  <a:srgbClr val="26428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#lenoblinvest</a:t>
            </a:r>
            <a:endParaRPr lang="ru-RU" dirty="0"/>
          </a:p>
        </p:txBody>
      </p:sp>
      <p:sp>
        <p:nvSpPr>
          <p:cNvPr id="13" name="Текст 15"/>
          <p:cNvSpPr>
            <a:spLocks noGrp="1"/>
          </p:cNvSpPr>
          <p:nvPr>
            <p:ph type="body" sz="quarter" idx="15"/>
          </p:nvPr>
        </p:nvSpPr>
        <p:spPr>
          <a:xfrm>
            <a:off x="679450" y="1363663"/>
            <a:ext cx="6396038" cy="37533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lang="ru-RU" sz="12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lang="ru-RU" sz="1800" b="0" kern="1200" dirty="0" smtClean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lang="ru-RU" sz="1800" b="0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6"/>
          </p:nvPr>
        </p:nvSpPr>
        <p:spPr>
          <a:xfrm>
            <a:off x="679450" y="1838098"/>
            <a:ext cx="6396038" cy="358775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225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6" y="0"/>
            <a:ext cx="48757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79450" y="349251"/>
            <a:ext cx="10515600" cy="311150"/>
          </a:xfrm>
        </p:spPr>
        <p:txBody>
          <a:bodyPr>
            <a:noAutofit/>
          </a:bodyPr>
          <a:lstStyle>
            <a:lvl1pPr>
              <a:defRPr sz="2000" b="1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-15737" y="6408964"/>
            <a:ext cx="579369" cy="369661"/>
          </a:xfrm>
          <a:prstGeom prst="rect">
            <a:avLst/>
          </a:prstGeom>
        </p:spPr>
        <p:txBody>
          <a:bodyPr/>
          <a:lstStyle>
            <a:lvl1pPr algn="r">
              <a:defRPr lang="ru-RU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9B9CCCD4-DA96-4665-927C-3A8C133F2A5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660401"/>
            <a:ext cx="6396038" cy="374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473216" y="0"/>
            <a:ext cx="83928" cy="1183821"/>
          </a:xfrm>
          <a:prstGeom prst="rect">
            <a:avLst/>
          </a:prstGeom>
          <a:solidFill>
            <a:srgbClr val="E8A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2107479" y="0"/>
            <a:ext cx="83928" cy="6858000"/>
          </a:xfrm>
          <a:prstGeom prst="rect">
            <a:avLst/>
          </a:prstGeom>
          <a:solidFill>
            <a:srgbClr val="0393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398178" y="6492875"/>
            <a:ext cx="1625373" cy="2857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lang="ru-RU" sz="1200" b="1" kern="1200" dirty="0" smtClean="0">
                <a:solidFill>
                  <a:srgbClr val="03938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#lenoblinvest</a:t>
            </a:r>
            <a:endParaRPr lang="ru-RU" dirty="0"/>
          </a:p>
        </p:txBody>
      </p:sp>
      <p:sp>
        <p:nvSpPr>
          <p:cNvPr id="17" name="Текст 15"/>
          <p:cNvSpPr>
            <a:spLocks noGrp="1"/>
          </p:cNvSpPr>
          <p:nvPr>
            <p:ph type="body" sz="quarter" idx="15"/>
          </p:nvPr>
        </p:nvSpPr>
        <p:spPr>
          <a:xfrm>
            <a:off x="679450" y="1363663"/>
            <a:ext cx="6396038" cy="37533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lang="ru-RU" sz="12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lang="ru-RU" sz="1800" b="0" kern="1200" dirty="0" smtClean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lang="ru-RU" sz="1800" b="0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16"/>
          </p:nvPr>
        </p:nvSpPr>
        <p:spPr>
          <a:xfrm>
            <a:off x="679450" y="1838098"/>
            <a:ext cx="6396038" cy="358775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74178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6" y="0"/>
            <a:ext cx="48757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79450" y="349251"/>
            <a:ext cx="10515600" cy="311150"/>
          </a:xfrm>
        </p:spPr>
        <p:txBody>
          <a:bodyPr>
            <a:noAutofit/>
          </a:bodyPr>
          <a:lstStyle>
            <a:lvl1pPr>
              <a:defRPr sz="2000" b="1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-15737" y="6408964"/>
            <a:ext cx="579369" cy="369661"/>
          </a:xfrm>
          <a:prstGeom prst="rect">
            <a:avLst/>
          </a:prstGeom>
        </p:spPr>
        <p:txBody>
          <a:bodyPr/>
          <a:lstStyle>
            <a:lvl1pPr algn="r">
              <a:defRPr lang="ru-RU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9B9CCCD4-DA96-4665-927C-3A8C133F2A5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660401"/>
            <a:ext cx="6396038" cy="374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473216" y="0"/>
            <a:ext cx="83928" cy="1183821"/>
          </a:xfrm>
          <a:prstGeom prst="rect">
            <a:avLst/>
          </a:prstGeom>
          <a:solidFill>
            <a:srgbClr val="E8A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2107479" y="0"/>
            <a:ext cx="83928" cy="6858000"/>
          </a:xfrm>
          <a:prstGeom prst="rect">
            <a:avLst/>
          </a:prstGeom>
          <a:solidFill>
            <a:srgbClr val="264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398178" y="6492875"/>
            <a:ext cx="1625373" cy="2857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lang="ru-RU" sz="1200" b="1" kern="1200" dirty="0" smtClean="0">
                <a:solidFill>
                  <a:srgbClr val="26428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#lenoblinvest</a:t>
            </a:r>
            <a:endParaRPr lang="ru-RU" dirty="0"/>
          </a:p>
        </p:txBody>
      </p:sp>
      <p:sp>
        <p:nvSpPr>
          <p:cNvPr id="13" name="Текст 15"/>
          <p:cNvSpPr>
            <a:spLocks noGrp="1"/>
          </p:cNvSpPr>
          <p:nvPr>
            <p:ph type="body" sz="quarter" idx="15"/>
          </p:nvPr>
        </p:nvSpPr>
        <p:spPr>
          <a:xfrm>
            <a:off x="679450" y="1363663"/>
            <a:ext cx="6396038" cy="37533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lang="ru-RU" sz="12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lang="ru-RU" sz="1800" b="0" kern="1200" dirty="0" smtClean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lang="ru-RU" sz="1800" b="0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6"/>
          </p:nvPr>
        </p:nvSpPr>
        <p:spPr>
          <a:xfrm>
            <a:off x="679450" y="1838098"/>
            <a:ext cx="6396038" cy="358775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2734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6" y="0"/>
            <a:ext cx="48757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79450" y="349251"/>
            <a:ext cx="10515600" cy="311150"/>
          </a:xfrm>
        </p:spPr>
        <p:txBody>
          <a:bodyPr>
            <a:noAutofit/>
          </a:bodyPr>
          <a:lstStyle>
            <a:lvl1pPr>
              <a:defRPr sz="2000" b="1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-15737" y="6408964"/>
            <a:ext cx="579369" cy="369661"/>
          </a:xfrm>
          <a:prstGeom prst="rect">
            <a:avLst/>
          </a:prstGeom>
        </p:spPr>
        <p:txBody>
          <a:bodyPr/>
          <a:lstStyle>
            <a:lvl1pPr algn="r">
              <a:defRPr lang="ru-RU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9B9CCCD4-DA96-4665-927C-3A8C133F2A5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660401"/>
            <a:ext cx="6396038" cy="374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473216" y="0"/>
            <a:ext cx="83928" cy="1183821"/>
          </a:xfrm>
          <a:prstGeom prst="rect">
            <a:avLst/>
          </a:prstGeom>
          <a:solidFill>
            <a:srgbClr val="E8A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2107479" y="0"/>
            <a:ext cx="83928" cy="6858000"/>
          </a:xfrm>
          <a:prstGeom prst="rect">
            <a:avLst/>
          </a:prstGeom>
          <a:solidFill>
            <a:srgbClr val="804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398178" y="6492875"/>
            <a:ext cx="1625373" cy="2857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lang="ru-RU" sz="1200" b="1" kern="1200" dirty="0" smtClean="0">
                <a:solidFill>
                  <a:srgbClr val="804E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#lenoblinvest</a:t>
            </a:r>
            <a:endParaRPr lang="ru-RU" dirty="0"/>
          </a:p>
        </p:txBody>
      </p:sp>
      <p:sp>
        <p:nvSpPr>
          <p:cNvPr id="13" name="Текст 15"/>
          <p:cNvSpPr>
            <a:spLocks noGrp="1"/>
          </p:cNvSpPr>
          <p:nvPr>
            <p:ph type="body" sz="quarter" idx="15"/>
          </p:nvPr>
        </p:nvSpPr>
        <p:spPr>
          <a:xfrm>
            <a:off x="679450" y="1363663"/>
            <a:ext cx="6396038" cy="37533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lang="ru-RU" sz="12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lang="ru-RU" sz="1800" b="0" kern="1200" dirty="0" smtClean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lang="ru-RU" sz="1800" b="0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6"/>
          </p:nvPr>
        </p:nvSpPr>
        <p:spPr>
          <a:xfrm>
            <a:off x="679450" y="1838098"/>
            <a:ext cx="6396038" cy="358775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68952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6" y="0"/>
            <a:ext cx="48757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79450" y="349251"/>
            <a:ext cx="10515600" cy="311150"/>
          </a:xfrm>
        </p:spPr>
        <p:txBody>
          <a:bodyPr>
            <a:noAutofit/>
          </a:bodyPr>
          <a:lstStyle>
            <a:lvl1pPr>
              <a:defRPr sz="2000" b="1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-15737" y="6408964"/>
            <a:ext cx="579369" cy="369661"/>
          </a:xfrm>
          <a:prstGeom prst="rect">
            <a:avLst/>
          </a:prstGeom>
        </p:spPr>
        <p:txBody>
          <a:bodyPr/>
          <a:lstStyle>
            <a:lvl1pPr algn="r">
              <a:defRPr lang="ru-RU" sz="1400" b="1" kern="120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9B9CCCD4-DA96-4665-927C-3A8C133F2A5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660401"/>
            <a:ext cx="6396038" cy="374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ru-RU" sz="1800" b="1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473216" y="0"/>
            <a:ext cx="83928" cy="1183821"/>
          </a:xfrm>
          <a:prstGeom prst="rect">
            <a:avLst/>
          </a:prstGeom>
          <a:solidFill>
            <a:srgbClr val="E8A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2107479" y="0"/>
            <a:ext cx="83928" cy="6858000"/>
          </a:xfrm>
          <a:prstGeom prst="rect">
            <a:avLst/>
          </a:prstGeom>
          <a:solidFill>
            <a:srgbClr val="666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398178" y="6492875"/>
            <a:ext cx="1625373" cy="2857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lang="ru-RU" sz="1200" b="1" kern="1200" dirty="0" smtClean="0">
                <a:solidFill>
                  <a:srgbClr val="666E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ru-RU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#lenoblinvest</a:t>
            </a:r>
            <a:endParaRPr lang="ru-RU" dirty="0"/>
          </a:p>
        </p:txBody>
      </p:sp>
      <p:sp>
        <p:nvSpPr>
          <p:cNvPr id="13" name="Текст 15"/>
          <p:cNvSpPr>
            <a:spLocks noGrp="1"/>
          </p:cNvSpPr>
          <p:nvPr>
            <p:ph type="body" sz="quarter" idx="15"/>
          </p:nvPr>
        </p:nvSpPr>
        <p:spPr>
          <a:xfrm>
            <a:off x="679450" y="1363663"/>
            <a:ext cx="6396038" cy="37533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lang="ru-RU" sz="12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lang="ru-RU" sz="1800" b="0" kern="1200" dirty="0" smtClean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lang="ru-RU" sz="1800" b="0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6"/>
          </p:nvPr>
        </p:nvSpPr>
        <p:spPr>
          <a:xfrm>
            <a:off x="679450" y="1838098"/>
            <a:ext cx="6396038" cy="358775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ru-RU" sz="16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61853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99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6" r:id="rId5"/>
    <p:sldLayoutId id="2147483650" r:id="rId6"/>
    <p:sldLayoutId id="2147483663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99357" y="2635604"/>
            <a:ext cx="5203371" cy="1635691"/>
          </a:xfrm>
        </p:spPr>
        <p:txBody>
          <a:bodyPr>
            <a:normAutofit/>
          </a:bodyPr>
          <a:lstStyle/>
          <a:p>
            <a:r>
              <a:rPr lang="ru-RU" sz="2600" dirty="0" smtClean="0"/>
              <a:t>МЕРЫ ГОСУДАРСТВЕННОЙ ПОДДЕРЖКИ ИНВЕСТИЦИОННОЙ ДЕЯТЕЛЬНОСТИ</a:t>
            </a:r>
            <a:endParaRPr lang="ru-RU" sz="2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299357" y="5047340"/>
            <a:ext cx="5203371" cy="315006"/>
          </a:xfrm>
        </p:spPr>
        <p:txBody>
          <a:bodyPr/>
          <a:lstStyle/>
          <a:p>
            <a:r>
              <a:rPr lang="ru-RU" sz="1600" dirty="0" smtClean="0"/>
              <a:t>Егор Мищеряков</a:t>
            </a:r>
            <a:endParaRPr lang="ru-RU" sz="16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299357" y="5374591"/>
            <a:ext cx="5203371" cy="287793"/>
          </a:xfrm>
        </p:spPr>
        <p:txBody>
          <a:bodyPr/>
          <a:lstStyle/>
          <a:p>
            <a:r>
              <a:rPr lang="ru-RU" sz="1600" dirty="0" smtClean="0"/>
              <a:t>Первый заместитель председателя комитета</a:t>
            </a:r>
            <a:br>
              <a:rPr lang="ru-RU" sz="1600" dirty="0" smtClean="0"/>
            </a:br>
            <a:r>
              <a:rPr lang="ru-RU" sz="1600" dirty="0" smtClean="0"/>
              <a:t>экономического развития и инвестиционной деятельности Ленинградской области</a:t>
            </a:r>
            <a:endParaRPr lang="ru-RU" sz="16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99357" y="4762328"/>
            <a:ext cx="520337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80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6147973" y="1796148"/>
            <a:ext cx="5047077" cy="1078457"/>
          </a:xfrm>
          <a:prstGeom prst="rect">
            <a:avLst/>
          </a:prstGeom>
          <a:solidFill>
            <a:srgbClr val="27418C"/>
          </a:solidFill>
          <a:ln>
            <a:solidFill>
              <a:srgbClr val="274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6147973" y="1796150"/>
            <a:ext cx="5047077" cy="1603256"/>
          </a:xfrm>
          <a:prstGeom prst="rect">
            <a:avLst/>
          </a:prstGeom>
          <a:noFill/>
          <a:ln w="19050">
            <a:solidFill>
              <a:srgbClr val="274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64281"/>
                </a:solidFill>
              </a:rPr>
              <a:t>ПРЕФЕРЕНЦИИ ИНВЕСТОРУ </a:t>
            </a:r>
            <a:endParaRPr lang="ru-RU" dirty="0">
              <a:solidFill>
                <a:srgbClr val="26428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CCD4-DA96-4665-927C-3A8C133F2A5B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4" name="Заголовок 5"/>
          <p:cNvSpPr txBox="1">
            <a:spLocks/>
          </p:cNvSpPr>
          <p:nvPr/>
        </p:nvSpPr>
        <p:spPr>
          <a:xfrm>
            <a:off x="679450" y="675481"/>
            <a:ext cx="10515600" cy="311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rgbClr val="264281"/>
                </a:solidFill>
              </a:rPr>
              <a:t>В РАМКАХ СЗПК</a:t>
            </a:r>
            <a:endParaRPr lang="ru-RU" dirty="0">
              <a:solidFill>
                <a:srgbClr val="264281"/>
              </a:solidFill>
            </a:endParaRPr>
          </a:p>
        </p:txBody>
      </p:sp>
      <p:sp>
        <p:nvSpPr>
          <p:cNvPr id="86" name="AutoShape 53" descr="Государственный сектор Компьютерные иконки Государственная ..."/>
          <p:cNvSpPr>
            <a:spLocks noChangeAspect="1" noChangeArrowheads="1"/>
          </p:cNvSpPr>
          <p:nvPr/>
        </p:nvSpPr>
        <p:spPr bwMode="auto">
          <a:xfrm>
            <a:off x="13063868" y="6458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7" name="AutoShape 60" descr="торговый центр, магазины, компьютерные иконки"/>
          <p:cNvSpPr>
            <a:spLocks noChangeAspect="1" noChangeArrowheads="1"/>
          </p:cNvSpPr>
          <p:nvPr/>
        </p:nvSpPr>
        <p:spPr bwMode="auto">
          <a:xfrm>
            <a:off x="13216268" y="7982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2" name="Прямоугольник 101"/>
          <p:cNvSpPr/>
          <p:nvPr/>
        </p:nvSpPr>
        <p:spPr>
          <a:xfrm rot="5400000">
            <a:off x="5742086" y="922692"/>
            <a:ext cx="540910" cy="10365015"/>
          </a:xfrm>
          <a:prstGeom prst="rect">
            <a:avLst/>
          </a:prstGeom>
          <a:solidFill>
            <a:srgbClr val="F2F2F2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Прямоугольник 102"/>
          <p:cNvSpPr/>
          <p:nvPr/>
        </p:nvSpPr>
        <p:spPr>
          <a:xfrm>
            <a:off x="830034" y="5921408"/>
            <a:ext cx="103650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заключении СЗПК возможность предоставления особых налоговых льгот не предусмотрена</a:t>
            </a:r>
            <a:endParaRPr lang="ru-RU" sz="1600" b="1" u="sng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1601613" y="4492850"/>
            <a:ext cx="6952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000" b="1" dirty="0" smtClean="0">
                <a:solidFill>
                  <a:srgbClr val="274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5000" dirty="0">
              <a:solidFill>
                <a:srgbClr val="2741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1600801" y="5217476"/>
            <a:ext cx="20618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74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СОГЛАШЕНИЯ</a:t>
            </a:r>
            <a:endParaRPr lang="ru-RU" sz="500" dirty="0">
              <a:solidFill>
                <a:srgbClr val="2741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3954375" y="4492850"/>
            <a:ext cx="13773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000" b="1" dirty="0">
                <a:solidFill>
                  <a:srgbClr val="274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3954375" y="5242997"/>
            <a:ext cx="1693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74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РУБЛЕЙ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3954376" y="4322966"/>
            <a:ext cx="17954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74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СУММА</a:t>
            </a:r>
          </a:p>
        </p:txBody>
      </p:sp>
      <p:pic>
        <p:nvPicPr>
          <p:cNvPr id="1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2" t="19772" r="25318" b="71076"/>
          <a:stretch/>
        </p:blipFill>
        <p:spPr bwMode="auto">
          <a:xfrm>
            <a:off x="7709718" y="4714341"/>
            <a:ext cx="2045585" cy="28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t="43871" r="61746" b="35644"/>
          <a:stretch/>
        </p:blipFill>
        <p:spPr bwMode="auto">
          <a:xfrm>
            <a:off x="6256666" y="4354360"/>
            <a:ext cx="1434314" cy="105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2" descr="Апатит АО Кировский филиал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6460" r="12871" b="19169"/>
          <a:stretch/>
        </p:blipFill>
        <p:spPr bwMode="auto">
          <a:xfrm>
            <a:off x="9811657" y="4316535"/>
            <a:ext cx="1383393" cy="1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830034" y="1796148"/>
            <a:ext cx="5047077" cy="1078457"/>
          </a:xfrm>
          <a:prstGeom prst="rect">
            <a:avLst/>
          </a:prstGeom>
          <a:solidFill>
            <a:srgbClr val="27418C"/>
          </a:solidFill>
          <a:ln>
            <a:solidFill>
              <a:srgbClr val="274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30034" y="1796150"/>
            <a:ext cx="5047077" cy="1603256"/>
          </a:xfrm>
          <a:prstGeom prst="rect">
            <a:avLst/>
          </a:prstGeom>
          <a:noFill/>
          <a:ln w="19050">
            <a:solidFill>
              <a:srgbClr val="274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7296698" y="1874441"/>
            <a:ext cx="3397338" cy="93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стабильных условий на срок заключения соглашения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F119EF2-449C-4CAC-B104-CF8C7A3C99B2}"/>
              </a:ext>
            </a:extLst>
          </p:cNvPr>
          <p:cNvSpPr/>
          <p:nvPr/>
        </p:nvSpPr>
        <p:spPr>
          <a:xfrm>
            <a:off x="2065357" y="1889831"/>
            <a:ext cx="30971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компенсации понесенных затрат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инфраструктуру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EDF0BF1-1069-4FEA-8AB1-DB7EF0BF5D4C}"/>
              </a:ext>
            </a:extLst>
          </p:cNvPr>
          <p:cNvSpPr/>
          <p:nvPr/>
        </p:nvSpPr>
        <p:spPr>
          <a:xfrm>
            <a:off x="986382" y="2972892"/>
            <a:ext cx="473437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7418C"/>
              </a:buClr>
              <a:buSzPct val="137000"/>
            </a:pPr>
            <a:r>
              <a:rPr lang="ru-RU" sz="1700" b="1" dirty="0" smtClean="0">
                <a:solidFill>
                  <a:srgbClr val="274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</a:t>
            </a:r>
            <a:endParaRPr lang="ru-RU" sz="1700" b="1" dirty="0">
              <a:solidFill>
                <a:srgbClr val="2741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C07A20D7-3C8F-4F19-9D57-683949E875A2}"/>
              </a:ext>
            </a:extLst>
          </p:cNvPr>
          <p:cNvSpPr/>
          <p:nvPr/>
        </p:nvSpPr>
        <p:spPr>
          <a:xfrm>
            <a:off x="2607299" y="1266269"/>
            <a:ext cx="6659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ает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преференции инвестору</a:t>
            </a:r>
          </a:p>
        </p:txBody>
      </p:sp>
      <p:pic>
        <p:nvPicPr>
          <p:cNvPr id="1027" name="Picture 3" descr="C:\Users\Asus\Creative Cloud Files\icon_prez\png\icon-10.png"/>
          <p:cNvPicPr>
            <a:picLocks noChangeAspect="1" noChangeArrowheads="1"/>
          </p:cNvPicPr>
          <p:nvPr/>
        </p:nvPicPr>
        <p:blipFill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543" y="1893095"/>
            <a:ext cx="917545" cy="90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sus\Creative Cloud Files\icon_prez\png\icon-24.png"/>
          <p:cNvPicPr>
            <a:picLocks noChangeAspect="1" noChangeArrowheads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96" y="1913417"/>
            <a:ext cx="916028" cy="90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EDF0BF1-1069-4FEA-8AB1-DB7EF0BF5D4C}"/>
              </a:ext>
            </a:extLst>
          </p:cNvPr>
          <p:cNvSpPr/>
          <p:nvPr/>
        </p:nvSpPr>
        <p:spPr>
          <a:xfrm>
            <a:off x="6256666" y="2972892"/>
            <a:ext cx="483557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7418C"/>
              </a:buClr>
              <a:buSzPct val="137000"/>
            </a:pPr>
            <a:r>
              <a:rPr lang="ru-RU" sz="1700" b="1" dirty="0" smtClean="0">
                <a:solidFill>
                  <a:srgbClr val="274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Стабилизационная оговорка</a:t>
            </a:r>
            <a:endParaRPr lang="ru-RU" sz="1700" b="1" dirty="0">
              <a:solidFill>
                <a:srgbClr val="2741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C07A20D7-3C8F-4F19-9D57-683949E875A2}"/>
              </a:ext>
            </a:extLst>
          </p:cNvPr>
          <p:cNvSpPr/>
          <p:nvPr/>
        </p:nvSpPr>
        <p:spPr>
          <a:xfrm>
            <a:off x="2607299" y="3710154"/>
            <a:ext cx="6659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Заключено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830034" y="4243965"/>
            <a:ext cx="5047077" cy="1402098"/>
          </a:xfrm>
          <a:prstGeom prst="rect">
            <a:avLst/>
          </a:prstGeom>
          <a:noFill/>
          <a:ln w="19050">
            <a:solidFill>
              <a:srgbClr val="274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C:\Users\Asus\Creative Cloud Files\icon_prez\png\icon-2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10" y="4577852"/>
            <a:ext cx="621232" cy="61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sus\Creative Cloud Files\icon_prez\png\icon-5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70" y="4656218"/>
            <a:ext cx="622261" cy="61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6147973" y="4243965"/>
            <a:ext cx="5047077" cy="1402098"/>
          </a:xfrm>
          <a:prstGeom prst="rect">
            <a:avLst/>
          </a:prstGeom>
          <a:noFill/>
          <a:ln w="19050">
            <a:solidFill>
              <a:srgbClr val="274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89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5123543" y="1796148"/>
            <a:ext cx="6071507" cy="795483"/>
          </a:xfrm>
          <a:prstGeom prst="rect">
            <a:avLst/>
          </a:prstGeom>
          <a:solidFill>
            <a:srgbClr val="27418C"/>
          </a:solidFill>
          <a:ln>
            <a:solidFill>
              <a:srgbClr val="274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123543" y="1796150"/>
            <a:ext cx="6071507" cy="3777336"/>
          </a:xfrm>
          <a:prstGeom prst="rect">
            <a:avLst/>
          </a:prstGeom>
          <a:noFill/>
          <a:ln w="19050">
            <a:solidFill>
              <a:srgbClr val="274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830034" y="1796148"/>
            <a:ext cx="4104823" cy="795483"/>
          </a:xfrm>
          <a:prstGeom prst="rect">
            <a:avLst/>
          </a:prstGeom>
          <a:solidFill>
            <a:srgbClr val="27418C"/>
          </a:solidFill>
          <a:ln>
            <a:solidFill>
              <a:srgbClr val="274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830034" y="1796149"/>
            <a:ext cx="4104823" cy="3777337"/>
          </a:xfrm>
          <a:prstGeom prst="rect">
            <a:avLst/>
          </a:prstGeom>
          <a:noFill/>
          <a:ln w="19050">
            <a:solidFill>
              <a:srgbClr val="274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 rot="5400000">
            <a:off x="5742086" y="846492"/>
            <a:ext cx="540910" cy="10365015"/>
          </a:xfrm>
          <a:prstGeom prst="rect">
            <a:avLst/>
          </a:prstGeom>
          <a:solidFill>
            <a:srgbClr val="F2F2F2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64281"/>
                </a:solidFill>
              </a:rPr>
              <a:t>БЮДЖЕТНЫЕ ИНВЕСТИЦИИ </a:t>
            </a:r>
            <a:endParaRPr lang="ru-RU" dirty="0">
              <a:solidFill>
                <a:srgbClr val="26428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CCD4-DA96-4665-927C-3A8C133F2A5B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4" name="Заголовок 5"/>
          <p:cNvSpPr txBox="1">
            <a:spLocks/>
          </p:cNvSpPr>
          <p:nvPr/>
        </p:nvSpPr>
        <p:spPr>
          <a:xfrm>
            <a:off x="679450" y="675481"/>
            <a:ext cx="10515600" cy="311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rgbClr val="264281"/>
                </a:solidFill>
              </a:rPr>
              <a:t>НА СОЗДАНИЕ ОБЪЕКТОВ ИНФРАСТРУКТУРЫ</a:t>
            </a:r>
            <a:endParaRPr lang="ru-RU" dirty="0">
              <a:solidFill>
                <a:srgbClr val="26428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6763" y="5799464"/>
            <a:ext cx="10461625" cy="43088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транспортную, инженерную, энергетическую и коммунальную инфраструктуру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87559" y="1991330"/>
            <a:ext cx="3628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68687" y="2732828"/>
            <a:ext cx="592182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27418C"/>
              </a:buClr>
              <a:buSzPct val="141000"/>
              <a:buFont typeface="Arial" pitchFamily="34" charset="0"/>
              <a:buChar char="•"/>
            </a:pP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ап.вложения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объекты гос./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собственности</a:t>
            </a:r>
          </a:p>
          <a:p>
            <a:pPr marL="342900" indent="-342900">
              <a:spcBef>
                <a:spcPts val="600"/>
              </a:spcBef>
              <a:buClr>
                <a:srgbClr val="27418C"/>
              </a:buClr>
              <a:buSzPct val="141000"/>
              <a:buFont typeface="Arial" pitchFamily="34" charset="0"/>
              <a:buChar char="•"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убсидии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юр. лицам, 100 % акций (долей) которых принадлежат региону, на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кап.вложения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кап.строительства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приобретение объектов недвижимого имущества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последующим увеличением уставных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капиталов</a:t>
            </a:r>
          </a:p>
          <a:p>
            <a:pPr marL="342900" indent="-342900">
              <a:spcBef>
                <a:spcPts val="600"/>
              </a:spcBef>
              <a:buClr>
                <a:srgbClr val="27418C"/>
              </a:buClr>
              <a:buSzPct val="141000"/>
              <a:buFont typeface="Arial" pitchFamily="34" charset="0"/>
              <a:buChar char="•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юр. лицам (за исключением гос./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учреждений) в объеме фактически произведенных ими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затрат</a:t>
            </a:r>
            <a:endParaRPr lang="ru-RU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92885" y="1990813"/>
            <a:ext cx="3628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суммы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56922" y="2959973"/>
            <a:ext cx="14485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5852"/>
              </a:buClr>
            </a:pPr>
            <a:r>
              <a:rPr lang="ru-RU" sz="2400" b="1" dirty="0" smtClean="0">
                <a:solidFill>
                  <a:srgbClr val="274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ru-RU" sz="2400" b="1" dirty="0">
              <a:solidFill>
                <a:srgbClr val="2741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56922" y="3710633"/>
            <a:ext cx="14485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5852"/>
              </a:buClr>
            </a:pPr>
            <a:r>
              <a:rPr lang="ru-RU" sz="2400" b="1" dirty="0" smtClean="0">
                <a:solidFill>
                  <a:srgbClr val="274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2400" b="1" dirty="0">
              <a:solidFill>
                <a:srgbClr val="2741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56922" y="4461292"/>
            <a:ext cx="14485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5852"/>
              </a:buClr>
            </a:pPr>
            <a:r>
              <a:rPr lang="ru-RU" sz="2400" b="1" dirty="0" smtClean="0">
                <a:solidFill>
                  <a:srgbClr val="274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ru-RU" sz="2400" b="1" dirty="0">
              <a:solidFill>
                <a:srgbClr val="2741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90744" y="3023473"/>
            <a:ext cx="2922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5852"/>
              </a:buClr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386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885,25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тыс.рублей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90744" y="3766149"/>
            <a:ext cx="2922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5852"/>
              </a:buClr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386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885,25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тыс.рублей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90744" y="4508826"/>
            <a:ext cx="2922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5852"/>
              </a:buClr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386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885,25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тыс.рублей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16987" y="1272304"/>
            <a:ext cx="9991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новых инвестиционных проектов – не менее 250 млн рублей</a:t>
            </a:r>
          </a:p>
        </p:txBody>
      </p:sp>
      <p:pic>
        <p:nvPicPr>
          <p:cNvPr id="29" name="Picture 6" descr="C:\Users\Asus\Creative Cloud Files\icon_prez\png\icon-54.png"/>
          <p:cNvPicPr>
            <a:picLocks noChangeAspect="1" noChangeArrowheads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64" y="1916457"/>
            <a:ext cx="622261" cy="61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830034" y="1231736"/>
            <a:ext cx="10365016" cy="438930"/>
          </a:xfrm>
          <a:prstGeom prst="rect">
            <a:avLst/>
          </a:prstGeom>
          <a:noFill/>
          <a:ln w="19050">
            <a:solidFill>
              <a:srgbClr val="2741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5" descr="C:\Users\Asus\Creative Cloud Files\icon_prez\png\icon-80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084" y="1857337"/>
            <a:ext cx="651483" cy="64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48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33472" r="3667" b="7639"/>
          <a:stretch/>
        </p:blipFill>
        <p:spPr>
          <a:xfrm>
            <a:off x="679450" y="2297269"/>
            <a:ext cx="11064875" cy="4065432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9254159" y="4772828"/>
            <a:ext cx="1716260" cy="362795"/>
          </a:xfrm>
          <a:prstGeom prst="rect">
            <a:avLst/>
          </a:prstGeom>
          <a:solidFill>
            <a:srgbClr val="DAF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9042399" y="2819399"/>
            <a:ext cx="2457451" cy="3041651"/>
          </a:xfrm>
          <a:prstGeom prst="rect">
            <a:avLst/>
          </a:prstGeom>
          <a:solidFill>
            <a:srgbClr val="DAF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CCD4-DA96-4665-927C-3A8C133F2A5B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9" name="Заголовок 5"/>
          <p:cNvSpPr>
            <a:spLocks noGrp="1"/>
          </p:cNvSpPr>
          <p:nvPr>
            <p:ph type="title"/>
          </p:nvPr>
        </p:nvSpPr>
        <p:spPr>
          <a:xfrm>
            <a:off x="679450" y="349251"/>
            <a:ext cx="10515600" cy="311150"/>
          </a:xfrm>
        </p:spPr>
        <p:txBody>
          <a:bodyPr/>
          <a:lstStyle/>
          <a:p>
            <a:r>
              <a:rPr lang="ru-RU" dirty="0" smtClean="0"/>
              <a:t>РАБОТА С ИНВЕСТОРАМИ</a:t>
            </a:r>
            <a:endParaRPr lang="ru-RU" dirty="0"/>
          </a:p>
        </p:txBody>
      </p:sp>
      <p:sp>
        <p:nvSpPr>
          <p:cNvPr id="10" name="object 81"/>
          <p:cNvSpPr txBox="1"/>
          <p:nvPr/>
        </p:nvSpPr>
        <p:spPr>
          <a:xfrm>
            <a:off x="8528909" y="980580"/>
            <a:ext cx="3086766" cy="1215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Информационная поддержка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Административная поддержка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Инфраструктурная поддержка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Налоговые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льготы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477125" y="1135093"/>
            <a:ext cx="358046" cy="773493"/>
            <a:chOff x="3269943" y="5065382"/>
            <a:chExt cx="251575" cy="4931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3269943" y="5306910"/>
              <a:ext cx="251575" cy="251574"/>
            </a:xfrm>
            <a:prstGeom prst="line">
              <a:avLst/>
            </a:prstGeom>
            <a:ln w="28575">
              <a:solidFill>
                <a:srgbClr val="2843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3269943" y="5065382"/>
              <a:ext cx="251575" cy="251574"/>
            </a:xfrm>
            <a:prstGeom prst="line">
              <a:avLst/>
            </a:prstGeom>
            <a:ln w="28575">
              <a:solidFill>
                <a:srgbClr val="2843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Овал 13"/>
          <p:cNvSpPr/>
          <p:nvPr/>
        </p:nvSpPr>
        <p:spPr>
          <a:xfrm>
            <a:off x="8340380" y="1080220"/>
            <a:ext cx="76200" cy="76200"/>
          </a:xfrm>
          <a:prstGeom prst="ellipse">
            <a:avLst/>
          </a:prstGeom>
          <a:solidFill>
            <a:srgbClr val="284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8340380" y="1411305"/>
            <a:ext cx="76200" cy="76200"/>
          </a:xfrm>
          <a:prstGeom prst="ellipse">
            <a:avLst/>
          </a:prstGeom>
          <a:solidFill>
            <a:srgbClr val="284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8340380" y="1724452"/>
            <a:ext cx="76200" cy="76200"/>
          </a:xfrm>
          <a:prstGeom prst="ellipse">
            <a:avLst/>
          </a:prstGeom>
          <a:solidFill>
            <a:srgbClr val="284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8340380" y="2051197"/>
            <a:ext cx="76200" cy="76200"/>
          </a:xfrm>
          <a:prstGeom prst="ellipse">
            <a:avLst/>
          </a:prstGeom>
          <a:solidFill>
            <a:srgbClr val="284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679450" y="998277"/>
            <a:ext cx="6661703" cy="1052919"/>
            <a:chOff x="392540" y="973951"/>
            <a:chExt cx="6129555" cy="96881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63" t="8758" r="5637" b="66275"/>
            <a:stretch/>
          </p:blipFill>
          <p:spPr>
            <a:xfrm>
              <a:off x="392540" y="973951"/>
              <a:ext cx="1004316" cy="96881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6856" y="999038"/>
              <a:ext cx="5125239" cy="743131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0178" y="1606566"/>
              <a:ext cx="4989588" cy="336178"/>
            </a:xfrm>
            <a:prstGeom prst="rect">
              <a:avLst/>
            </a:prstGeom>
          </p:spPr>
        </p:pic>
      </p:grpSp>
      <p:sp>
        <p:nvSpPr>
          <p:cNvPr id="23" name="Текст 4"/>
          <p:cNvSpPr>
            <a:spLocks noGrp="1"/>
          </p:cNvSpPr>
          <p:nvPr>
            <p:ph type="body" sz="quarter" idx="14"/>
          </p:nvPr>
        </p:nvSpPr>
        <p:spPr>
          <a:xfrm>
            <a:off x="9877648" y="6492875"/>
            <a:ext cx="2145904" cy="285750"/>
          </a:xfrm>
        </p:spPr>
        <p:txBody>
          <a:bodyPr/>
          <a:lstStyle/>
          <a:p>
            <a:r>
              <a:rPr lang="en-US" dirty="0" smtClean="0"/>
              <a:t>#investinleningradregion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972094" y="2984798"/>
            <a:ext cx="16431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94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</a:t>
            </a:r>
            <a:endParaRPr lang="ru-RU" sz="1400" b="1" dirty="0">
              <a:solidFill>
                <a:srgbClr val="294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548414" y="3079776"/>
            <a:ext cx="16431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94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lang="ru-RU" sz="1000" b="1" dirty="0">
              <a:solidFill>
                <a:srgbClr val="294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009684" y="4763303"/>
            <a:ext cx="16431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94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sz="2400" b="1" dirty="0" smtClean="0">
                <a:solidFill>
                  <a:srgbClr val="294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</a:t>
            </a:r>
            <a:endParaRPr lang="ru-RU" sz="1400" b="1" dirty="0">
              <a:solidFill>
                <a:srgbClr val="294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660217" y="4829253"/>
            <a:ext cx="16431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294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трлн руб.</a:t>
            </a:r>
            <a:endParaRPr lang="ru-RU" sz="1050" b="1" dirty="0">
              <a:solidFill>
                <a:srgbClr val="294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975492" y="3325849"/>
            <a:ext cx="21434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94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сопровождении</a:t>
            </a:r>
            <a:endParaRPr lang="ru-RU" sz="1000" b="1" dirty="0">
              <a:solidFill>
                <a:srgbClr val="294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972094" y="3881041"/>
            <a:ext cx="16431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294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ru-RU" sz="1400" b="1" dirty="0">
              <a:solidFill>
                <a:srgbClr val="294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475844" y="3976019"/>
            <a:ext cx="16431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94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lang="ru-RU" sz="1000" b="1" dirty="0">
              <a:solidFill>
                <a:srgbClr val="294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75492" y="4222092"/>
            <a:ext cx="24037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94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иностранным капиталом</a:t>
            </a:r>
            <a:endParaRPr lang="ru-RU" sz="1000" b="1" dirty="0">
              <a:solidFill>
                <a:srgbClr val="294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975492" y="5101686"/>
            <a:ext cx="24037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94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объем инвестиций</a:t>
            </a:r>
            <a:endParaRPr lang="ru-RU" sz="1000" b="1" dirty="0">
              <a:solidFill>
                <a:srgbClr val="294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6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CCD4-DA96-4665-927C-3A8C133F2A5B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6" name="Текст 4"/>
          <p:cNvSpPr>
            <a:spLocks noGrp="1"/>
          </p:cNvSpPr>
          <p:nvPr>
            <p:ph type="body" sz="quarter" idx="14"/>
          </p:nvPr>
        </p:nvSpPr>
        <p:spPr>
          <a:xfrm>
            <a:off x="9877648" y="6492875"/>
            <a:ext cx="2145904" cy="285750"/>
          </a:xfrm>
        </p:spPr>
        <p:txBody>
          <a:bodyPr/>
          <a:lstStyle/>
          <a:p>
            <a:r>
              <a:rPr lang="en-US" dirty="0" smtClean="0"/>
              <a:t>#investinleningradregion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5" b="21935"/>
          <a:stretch/>
        </p:blipFill>
        <p:spPr bwMode="auto">
          <a:xfrm>
            <a:off x="4338870" y="611004"/>
            <a:ext cx="7562850" cy="607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23051" y="2256998"/>
            <a:ext cx="26617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Агентство</a:t>
            </a:r>
          </a:p>
          <a:p>
            <a:pPr>
              <a:lnSpc>
                <a:spcPct val="100000"/>
              </a:lnSpc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экономического развития </a:t>
            </a:r>
          </a:p>
          <a:p>
            <a:pPr>
              <a:lnSpc>
                <a:spcPct val="100000"/>
              </a:lnSpc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Ленинградской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1892" y="3225815"/>
            <a:ext cx="2098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Центр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развития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 промышленности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1892" y="4105805"/>
            <a:ext cx="21512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Фонд поддержки предпринимательства</a:t>
            </a:r>
          </a:p>
        </p:txBody>
      </p:sp>
      <p:sp>
        <p:nvSpPr>
          <p:cNvPr id="12" name="Овал 11"/>
          <p:cNvSpPr/>
          <p:nvPr/>
        </p:nvSpPr>
        <p:spPr>
          <a:xfrm>
            <a:off x="1482122" y="2349416"/>
            <a:ext cx="186207" cy="18108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514976" y="3303615"/>
            <a:ext cx="186207" cy="18108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536844" y="4161932"/>
            <a:ext cx="186207" cy="181087"/>
          </a:xfrm>
          <a:prstGeom prst="ellipse">
            <a:avLst/>
          </a:prstGeom>
          <a:solidFill>
            <a:srgbClr val="FFC3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63992" y="338895"/>
            <a:ext cx="8933904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СИСТЕМА ПОДДЕРЖКИ БИЗНЕСА «360°»</a:t>
            </a:r>
            <a:endParaRPr lang="ru-RU" sz="2000" b="1" dirty="0">
              <a:solidFill>
                <a:srgbClr val="28437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26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450" y="349250"/>
            <a:ext cx="10515600" cy="615949"/>
          </a:xfrm>
        </p:spPr>
        <p:txBody>
          <a:bodyPr/>
          <a:lstStyle/>
          <a:p>
            <a:r>
              <a:rPr lang="ru-RU" dirty="0" smtClean="0"/>
              <a:t>ОСНОВНЫЕ ИНВЕСТИЦИОННЫЕ ПРОЕКТЫ </a:t>
            </a:r>
            <a:br>
              <a:rPr lang="ru-RU" dirty="0" smtClean="0"/>
            </a:br>
            <a:r>
              <a:rPr lang="ru-RU" dirty="0" smtClean="0"/>
              <a:t>ГАТЧИНСКОГО РАЙОНА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CCD4-DA96-4665-927C-3A8C133F2A5B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0880" y="4535885"/>
            <a:ext cx="3554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Постройка площадей для производства вспененного полиэтилена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75085" y="5063915"/>
            <a:ext cx="14675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млн руб.</a:t>
            </a:r>
            <a:endParaRPr lang="ru-RU" sz="1600" b="1" dirty="0">
              <a:solidFill>
                <a:srgbClr val="2843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07144" y="4536073"/>
            <a:ext cx="35858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новых производственных корпусов,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изготовление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металлических лестниц, стремянок и иного высотного оборудования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679191" y="5462312"/>
            <a:ext cx="20210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304 млн руб.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287177" y="3205220"/>
            <a:ext cx="33477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Завод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обработке вторичного сырья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676881" y="3585176"/>
            <a:ext cx="1876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305 </a:t>
            </a:r>
            <a:r>
              <a:rPr lang="ru-RU" sz="1600" b="1" dirty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>
            <a:off x="745326" y="3097747"/>
            <a:ext cx="5303255" cy="0"/>
          </a:xfrm>
          <a:prstGeom prst="line">
            <a:avLst/>
          </a:prstGeom>
          <a:ln w="3175">
            <a:solidFill>
              <a:srgbClr val="2843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745326" y="4383383"/>
            <a:ext cx="5303255" cy="0"/>
          </a:xfrm>
          <a:prstGeom prst="line">
            <a:avLst/>
          </a:prstGeom>
          <a:ln w="3175">
            <a:solidFill>
              <a:srgbClr val="2843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2510880" y="1302500"/>
            <a:ext cx="33477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и запуск завода по производству бутилированной питьевой воды и безалкогольных напитков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900585" y="2299619"/>
            <a:ext cx="2094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 </a:t>
            </a:r>
            <a:r>
              <a:rPr lang="ru-RU" sz="1600" b="1" dirty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535189" y="3206009"/>
            <a:ext cx="26369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Конный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924893" y="3543046"/>
            <a:ext cx="1696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 </a:t>
            </a:r>
            <a:r>
              <a:rPr lang="ru-RU" sz="1600" b="1" dirty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6522682" y="2058640"/>
            <a:ext cx="17115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ТрансХаб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8277236" y="1586944"/>
            <a:ext cx="35352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Транспортно-логистический центр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8611572" y="1993689"/>
            <a:ext cx="18075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млн руб.</a:t>
            </a: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H="1">
            <a:off x="6543675" y="3097747"/>
            <a:ext cx="5145817" cy="0"/>
          </a:xfrm>
          <a:prstGeom prst="line">
            <a:avLst/>
          </a:prstGeom>
          <a:ln w="3175">
            <a:solidFill>
              <a:srgbClr val="2843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6543675" y="4380624"/>
            <a:ext cx="5145819" cy="0"/>
          </a:xfrm>
          <a:prstGeom prst="line">
            <a:avLst/>
          </a:prstGeom>
          <a:ln w="3175">
            <a:solidFill>
              <a:srgbClr val="2843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Рисунок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066" y="3909010"/>
            <a:ext cx="235180" cy="284645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10" y="5109390"/>
            <a:ext cx="246966" cy="247604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274" y="5486485"/>
            <a:ext cx="246966" cy="24760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606" y="2033235"/>
            <a:ext cx="246966" cy="247604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173" y="3594627"/>
            <a:ext cx="246966" cy="24760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269" y="2299879"/>
            <a:ext cx="246966" cy="247604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118" y="3630032"/>
            <a:ext cx="246966" cy="247604"/>
          </a:xfrm>
          <a:prstGeom prst="rect">
            <a:avLst/>
          </a:prstGeom>
        </p:spPr>
      </p:pic>
      <p:sp>
        <p:nvSpPr>
          <p:cNvPr id="56" name="Текст 4"/>
          <p:cNvSpPr>
            <a:spLocks noGrp="1"/>
          </p:cNvSpPr>
          <p:nvPr>
            <p:ph type="body" sz="quarter" idx="14"/>
          </p:nvPr>
        </p:nvSpPr>
        <p:spPr>
          <a:xfrm>
            <a:off x="9877648" y="6492875"/>
            <a:ext cx="2145904" cy="285750"/>
          </a:xfrm>
        </p:spPr>
        <p:txBody>
          <a:bodyPr/>
          <a:lstStyle/>
          <a:p>
            <a:r>
              <a:rPr lang="en-US" dirty="0" smtClean="0"/>
              <a:t>#investinleningradregion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924893" y="3881600"/>
            <a:ext cx="19706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sz="1600" b="1" dirty="0" smtClean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рабочих мест</a:t>
            </a:r>
            <a:endParaRPr lang="ru-RU" sz="1600" b="1" dirty="0">
              <a:solidFill>
                <a:srgbClr val="2843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1" t="10405" r="15541" b="10405"/>
          <a:stretch/>
        </p:blipFill>
        <p:spPr>
          <a:xfrm>
            <a:off x="6842020" y="4824896"/>
            <a:ext cx="928499" cy="987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r="9069" b="28822"/>
          <a:stretch/>
        </p:blipFill>
        <p:spPr>
          <a:xfrm>
            <a:off x="6543675" y="3475146"/>
            <a:ext cx="1717695" cy="552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1" y="4676901"/>
            <a:ext cx="1045744" cy="89944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100" y="5429334"/>
            <a:ext cx="235180" cy="284645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2882927" y="5401924"/>
            <a:ext cx="19706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sz="1600" b="1" dirty="0" smtClean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рабочих мест</a:t>
            </a:r>
            <a:endParaRPr lang="ru-RU" sz="1600" b="1" dirty="0">
              <a:solidFill>
                <a:srgbClr val="2843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364" y="5813183"/>
            <a:ext cx="235180" cy="284645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8679191" y="5785773"/>
            <a:ext cx="20844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sz="1600" b="1" dirty="0" smtClean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рабочих мест</a:t>
            </a:r>
            <a:endParaRPr lang="ru-RU" sz="1600" b="1" dirty="0">
              <a:solidFill>
                <a:srgbClr val="2843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565" y="3952887"/>
            <a:ext cx="235180" cy="284645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8729392" y="3925477"/>
            <a:ext cx="19706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sz="1600" b="1" dirty="0" smtClean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рабочих мест</a:t>
            </a:r>
            <a:endParaRPr lang="ru-RU" sz="1600" b="1" dirty="0">
              <a:solidFill>
                <a:srgbClr val="2843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696" y="2386174"/>
            <a:ext cx="235180" cy="284645"/>
          </a:xfrm>
          <a:prstGeom prst="rect">
            <a:avLst/>
          </a:prstGeom>
        </p:spPr>
      </p:pic>
      <p:sp>
        <p:nvSpPr>
          <p:cNvPr id="60" name="Прямоугольник 59"/>
          <p:cNvSpPr/>
          <p:nvPr/>
        </p:nvSpPr>
        <p:spPr>
          <a:xfrm>
            <a:off x="8661523" y="2358764"/>
            <a:ext cx="20844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sz="1600" b="1" dirty="0" smtClean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рабочих мест</a:t>
            </a:r>
            <a:endParaRPr lang="ru-RU" sz="1600" b="1" dirty="0">
              <a:solidFill>
                <a:srgbClr val="2843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269" y="2684132"/>
            <a:ext cx="235180" cy="284645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2953096" y="2656722"/>
            <a:ext cx="20730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sz="1600" b="1" dirty="0" smtClean="0">
                <a:solidFill>
                  <a:srgbClr val="2843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рабочих мест</a:t>
            </a:r>
            <a:endParaRPr lang="ru-RU" sz="1600" b="1" dirty="0">
              <a:solidFill>
                <a:srgbClr val="2843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82253" y="1944564"/>
            <a:ext cx="17115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«Восход»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31" y="3345460"/>
            <a:ext cx="1164283" cy="79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63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9081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3405" y="712381"/>
            <a:ext cx="4347879" cy="1628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58" y="4432399"/>
            <a:ext cx="2358363" cy="1371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17778" r="61324" b="66250"/>
          <a:stretch/>
        </p:blipFill>
        <p:spPr>
          <a:xfrm>
            <a:off x="438150" y="1219200"/>
            <a:ext cx="4276725" cy="109537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72" y="4547131"/>
            <a:ext cx="1282859" cy="127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58" y="4464721"/>
            <a:ext cx="2358363" cy="1371303"/>
          </a:xfrm>
          <a:prstGeom prst="rect">
            <a:avLst/>
          </a:prstGeom>
        </p:spPr>
      </p:pic>
      <p:sp>
        <p:nvSpPr>
          <p:cNvPr id="25" name="Текст 15"/>
          <p:cNvSpPr>
            <a:spLocks noGrp="1"/>
          </p:cNvSpPr>
          <p:nvPr>
            <p:ph type="body" sz="quarter" idx="22"/>
          </p:nvPr>
        </p:nvSpPr>
        <p:spPr>
          <a:xfrm>
            <a:off x="589802" y="2890671"/>
            <a:ext cx="4331821" cy="43335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lang="ru-RU" sz="12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lang="ru-RU" sz="1800" b="0" kern="1200" dirty="0" smtClean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lang="ru-RU" sz="1800" b="0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>
              <a:lnSpc>
                <a:spcPct val="90000"/>
              </a:lnSpc>
              <a:defRPr/>
            </a:pPr>
            <a:r>
              <a:rPr lang="ru-RU" sz="1400" b="1" dirty="0"/>
              <a:t>Михальченко Анастасия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Директор ГКУ «Агентство экономического </a:t>
            </a:r>
            <a:br>
              <a:rPr lang="ru-RU" sz="1400" dirty="0"/>
            </a:br>
            <a:r>
              <a:rPr lang="ru-RU" sz="1400" dirty="0"/>
              <a:t>развития Ленинградской области»</a:t>
            </a:r>
          </a:p>
        </p:txBody>
      </p:sp>
      <p:sp>
        <p:nvSpPr>
          <p:cNvPr id="26" name="Текст 15"/>
          <p:cNvSpPr>
            <a:spLocks noGrp="1"/>
          </p:cNvSpPr>
          <p:nvPr>
            <p:ph type="body" sz="quarter" idx="23"/>
          </p:nvPr>
        </p:nvSpPr>
        <p:spPr>
          <a:xfrm>
            <a:off x="1125223" y="3576565"/>
            <a:ext cx="3796400" cy="454587"/>
          </a:xfrm>
        </p:spPr>
        <p:txBody>
          <a:bodyPr>
            <a:normAutofit fontScale="92500" lnSpcReduction="10000"/>
          </a:bodyPr>
          <a:lstStyle>
            <a:lvl1pPr marL="0" marR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b="1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lang="ru-RU" sz="12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lang="ru-RU" sz="1800" b="0" kern="1200" dirty="0" smtClean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lang="ru-RU" sz="1800" b="0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8 (812) 644-01-23</a:t>
            </a:r>
            <a:br>
              <a:rPr lang="ru-RU" dirty="0" smtClean="0"/>
            </a:br>
            <a:r>
              <a:rPr lang="ru-RU" dirty="0" smtClean="0"/>
              <a:t>   aerlo@lenoblinvest.ru</a:t>
            </a:r>
          </a:p>
        </p:txBody>
      </p:sp>
      <p:sp>
        <p:nvSpPr>
          <p:cNvPr id="27" name="Текст 15"/>
          <p:cNvSpPr>
            <a:spLocks noGrp="1"/>
          </p:cNvSpPr>
          <p:nvPr>
            <p:ph type="body" sz="quarter" idx="24"/>
          </p:nvPr>
        </p:nvSpPr>
        <p:spPr>
          <a:xfrm>
            <a:off x="589803" y="3576565"/>
            <a:ext cx="934198" cy="454587"/>
          </a:xfrm>
        </p:spPr>
        <p:txBody>
          <a:bodyPr>
            <a:normAutofit fontScale="92500" lnSpcReduction="10000"/>
          </a:bodyPr>
          <a:lstStyle>
            <a:lvl1pPr marL="0" marR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5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lang="ru-RU" sz="14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lang="ru-RU" sz="1200" b="0" kern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lang="ru-RU" sz="1800" b="0" kern="1200" dirty="0" smtClean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lang="ru-RU" sz="1800" b="0" kern="1200" dirty="0">
                <a:solidFill>
                  <a:srgbClr val="2843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Тел.: </a:t>
            </a:r>
            <a:br>
              <a:rPr lang="ru-RU" dirty="0" smtClean="0"/>
            </a:br>
            <a:r>
              <a:rPr lang="ru-RU" dirty="0" smtClean="0"/>
              <a:t>E-mail:</a:t>
            </a:r>
          </a:p>
        </p:txBody>
      </p:sp>
      <p:sp>
        <p:nvSpPr>
          <p:cNvPr id="28" name="Текст 1"/>
          <p:cNvSpPr txBox="1">
            <a:spLocks/>
          </p:cNvSpPr>
          <p:nvPr/>
        </p:nvSpPr>
        <p:spPr>
          <a:xfrm>
            <a:off x="526005" y="2340772"/>
            <a:ext cx="4215279" cy="37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rgbClr val="009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RU" sz="1800" b="1" dirty="0">
              <a:solidFill>
                <a:srgbClr val="009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589803" y="2695334"/>
            <a:ext cx="4053915" cy="0"/>
          </a:xfrm>
          <a:prstGeom prst="line">
            <a:avLst/>
          </a:prstGeom>
          <a:ln w="19050">
            <a:solidFill>
              <a:srgbClr val="FFC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89803" y="4219334"/>
            <a:ext cx="4053915" cy="0"/>
          </a:xfrm>
          <a:prstGeom prst="line">
            <a:avLst/>
          </a:prstGeom>
          <a:ln w="19050">
            <a:solidFill>
              <a:srgbClr val="FFC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9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RLO_template.potx" id="{75B3DF1A-1B04-4CAD-BB1A-B7B5C7B29369}" vid="{1D08CB24-53E5-4A4D-AFBD-D7ABC484D7D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380</Words>
  <Application>Microsoft Office PowerPoint</Application>
  <PresentationFormat>Widescreen</PresentationFormat>
  <Paragraphs>91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МЕРЫ ГОСУДАРСТВЕННОЙ ПОДДЕРЖКИ ИНВЕСТИЦИОННОЙ ДЕЯТЕЛЬНОСТИ</vt:lpstr>
      <vt:lpstr>ПРЕФЕРЕНЦИИ ИНВЕСТОРУ </vt:lpstr>
      <vt:lpstr>БЮДЖЕТНЫЕ ИНВЕСТИЦИИ </vt:lpstr>
      <vt:lpstr>РАБОТА С ИНВЕСТОРАМИ</vt:lpstr>
      <vt:lpstr>PowerPoint Presentation</vt:lpstr>
      <vt:lpstr>ОСНОВНЫЕ ИНВЕСТИЦИОННЫЕ ПРОЕКТЫ  ГАТЧИНСКОГО РАЙОНА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МЕРЫ ГОСУДАРСТВЕННОЙ ПОДДЕРЖКИ ИНВЕСТИЦИОННОЙ ДЕЯТЕЛЬНОСТИ</dc:title>
  <dc:creator>Гажа Елена Николаевна</dc:creator>
  <cp:lastModifiedBy>Convertio</cp:lastModifiedBy>
  <cp:revision>1</cp:revision>
  <dcterms:modified xsi:type="dcterms:W3CDTF">2024-06-13T13:18:35Z</dcterms:modified>
</cp:coreProperties>
</file>