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4"/>
  </p:notesMasterIdLst>
  <p:handoutMasterIdLst>
    <p:handoutMasterId r:id="rId15"/>
  </p:handoutMasterIdLst>
  <p:sldIdLst>
    <p:sldId id="531" r:id="rId3"/>
    <p:sldId id="568" r:id="rId4"/>
    <p:sldId id="569" r:id="rId5"/>
    <p:sldId id="570" r:id="rId6"/>
    <p:sldId id="571" r:id="rId7"/>
    <p:sldId id="573" r:id="rId8"/>
    <p:sldId id="580" r:id="rId9"/>
    <p:sldId id="574" r:id="rId10"/>
    <p:sldId id="572" r:id="rId11"/>
    <p:sldId id="575" r:id="rId12"/>
    <p:sldId id="520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3702" userDrawn="1">
          <p15:clr>
            <a:srgbClr val="A4A3A4"/>
          </p15:clr>
        </p15:guide>
        <p15:guide id="13" pos="325" userDrawn="1">
          <p15:clr>
            <a:srgbClr val="A4A3A4"/>
          </p15:clr>
        </p15:guide>
        <p15:guide id="16" pos="7423" userDrawn="1">
          <p15:clr>
            <a:srgbClr val="A4A3A4"/>
          </p15:clr>
        </p15:guide>
        <p15:guide id="17" pos="2275" userDrawn="1">
          <p15:clr>
            <a:srgbClr val="A4A3A4"/>
          </p15:clr>
        </p15:guide>
        <p15:guide id="18" pos="3840" userDrawn="1">
          <p15:clr>
            <a:srgbClr val="A4A3A4"/>
          </p15:clr>
        </p15:guide>
        <p15:guide id="19" orient="horz" pos="1094" userDrawn="1">
          <p15:clr>
            <a:srgbClr val="A4A3A4"/>
          </p15:clr>
        </p15:guide>
        <p15:guide id="20" pos="4543" userDrawn="1">
          <p15:clr>
            <a:srgbClr val="A4A3A4"/>
          </p15:clr>
        </p15:guide>
        <p15:guide id="21" orient="horz" pos="3265">
          <p15:clr>
            <a:srgbClr val="A4A3A4"/>
          </p15:clr>
        </p15:guide>
        <p15:guide id="22" pos="171">
          <p15:clr>
            <a:srgbClr val="A4A3A4"/>
          </p15:clr>
        </p15:guide>
        <p15:guide id="23" pos="143">
          <p15:clr>
            <a:srgbClr val="A4A3A4"/>
          </p15:clr>
        </p15:guide>
        <p15:guide id="24" pos="7481">
          <p15:clr>
            <a:srgbClr val="A4A3A4"/>
          </p15:clr>
        </p15:guide>
        <p15:guide id="25" pos="57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9D"/>
    <a:srgbClr val="2F52A2"/>
    <a:srgbClr val="90278F"/>
    <a:srgbClr val="902790"/>
    <a:srgbClr val="66C6C4"/>
    <a:srgbClr val="00D6C7"/>
    <a:srgbClr val="F2F8F5"/>
    <a:srgbClr val="D7E9E1"/>
    <a:srgbClr val="FFFFFF"/>
    <a:srgbClr val="009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0" autoAdjust="0"/>
    <p:restoredTop sz="95313" autoAdjust="0"/>
  </p:normalViewPr>
  <p:slideViewPr>
    <p:cSldViewPr snapToGrid="0">
      <p:cViewPr varScale="1">
        <p:scale>
          <a:sx n="107" d="100"/>
          <a:sy n="107" d="100"/>
        </p:scale>
        <p:origin x="126" y="120"/>
      </p:cViewPr>
      <p:guideLst>
        <p:guide orient="horz" pos="3702"/>
        <p:guide pos="325"/>
        <p:guide pos="7423"/>
        <p:guide pos="2275"/>
        <p:guide pos="3840"/>
        <p:guide orient="horz" pos="1094"/>
        <p:guide pos="4543"/>
        <p:guide orient="horz" pos="3265"/>
        <p:guide pos="171"/>
        <p:guide pos="143"/>
        <p:guide pos="7481"/>
        <p:guide pos="572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07B8F-7591-4A9E-8E38-A2011B7D3DA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4473-183E-4F36-992A-66002BFED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8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5F35-DD13-4239-8A5C-96A8F9DB6566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F28-818A-48A7-B59B-08899D725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DF28-818A-48A7-B59B-08899D725F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6541-314C-44FB-8FD2-414DF50F9E84}" type="datetime1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 userDrawn="1"/>
        </p:nvSpPr>
        <p:spPr>
          <a:xfrm rot="5400000">
            <a:off x="-72838" y="224219"/>
            <a:ext cx="443841" cy="298165"/>
          </a:xfrm>
          <a:prstGeom prst="triangl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16200000">
            <a:off x="11656458" y="6322453"/>
            <a:ext cx="548539" cy="522553"/>
          </a:xfrm>
          <a:custGeom>
            <a:avLst/>
            <a:gdLst>
              <a:gd name="connsiteX0" fmla="*/ 0 w 626176"/>
              <a:gd name="connsiteY0" fmla="*/ 539807 h 539807"/>
              <a:gd name="connsiteX1" fmla="*/ 313088 w 626176"/>
              <a:gd name="connsiteY1" fmla="*/ 0 h 539807"/>
              <a:gd name="connsiteX2" fmla="*/ 626176 w 626176"/>
              <a:gd name="connsiteY2" fmla="*/ 539807 h 539807"/>
              <a:gd name="connsiteX3" fmla="*/ 0 w 626176"/>
              <a:gd name="connsiteY3" fmla="*/ 539807 h 539807"/>
              <a:gd name="connsiteX0" fmla="*/ 0 w 626176"/>
              <a:gd name="connsiteY0" fmla="*/ 617443 h 617443"/>
              <a:gd name="connsiteX1" fmla="*/ 2537 w 626176"/>
              <a:gd name="connsiteY1" fmla="*/ 0 h 617443"/>
              <a:gd name="connsiteX2" fmla="*/ 626176 w 626176"/>
              <a:gd name="connsiteY2" fmla="*/ 617443 h 617443"/>
              <a:gd name="connsiteX3" fmla="*/ 0 w 626176"/>
              <a:gd name="connsiteY3" fmla="*/ 617443 h 617443"/>
              <a:gd name="connsiteX0" fmla="*/ 0 w 410516"/>
              <a:gd name="connsiteY0" fmla="*/ 617443 h 617446"/>
              <a:gd name="connsiteX1" fmla="*/ 2537 w 410516"/>
              <a:gd name="connsiteY1" fmla="*/ 0 h 617446"/>
              <a:gd name="connsiteX2" fmla="*/ 410516 w 410516"/>
              <a:gd name="connsiteY2" fmla="*/ 617446 h 617446"/>
              <a:gd name="connsiteX3" fmla="*/ 0 w 410516"/>
              <a:gd name="connsiteY3" fmla="*/ 617443 h 617446"/>
              <a:gd name="connsiteX0" fmla="*/ 0 w 548539"/>
              <a:gd name="connsiteY0" fmla="*/ 617443 h 617446"/>
              <a:gd name="connsiteX1" fmla="*/ 2537 w 548539"/>
              <a:gd name="connsiteY1" fmla="*/ 0 h 617446"/>
              <a:gd name="connsiteX2" fmla="*/ 548539 w 548539"/>
              <a:gd name="connsiteY2" fmla="*/ 617446 h 617446"/>
              <a:gd name="connsiteX3" fmla="*/ 0 w 548539"/>
              <a:gd name="connsiteY3" fmla="*/ 617443 h 617446"/>
              <a:gd name="connsiteX0" fmla="*/ 0 w 548539"/>
              <a:gd name="connsiteY0" fmla="*/ 522550 h 522553"/>
              <a:gd name="connsiteX1" fmla="*/ 2537 w 548539"/>
              <a:gd name="connsiteY1" fmla="*/ 0 h 522553"/>
              <a:gd name="connsiteX2" fmla="*/ 548539 w 548539"/>
              <a:gd name="connsiteY2" fmla="*/ 522553 h 522553"/>
              <a:gd name="connsiteX3" fmla="*/ 0 w 548539"/>
              <a:gd name="connsiteY3" fmla="*/ 522550 h 5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539" h="522553">
                <a:moveTo>
                  <a:pt x="0" y="522550"/>
                </a:moveTo>
                <a:cubicBezTo>
                  <a:pt x="846" y="316736"/>
                  <a:pt x="1691" y="205814"/>
                  <a:pt x="2537" y="0"/>
                </a:cubicBezTo>
                <a:lnTo>
                  <a:pt x="548539" y="522553"/>
                </a:lnTo>
                <a:lnTo>
                  <a:pt x="0" y="522550"/>
                </a:lnTo>
                <a:close/>
              </a:path>
            </a:pathLst>
          </a:custGeom>
          <a:solidFill>
            <a:srgbClr val="90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5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5840-C20A-4DF1-AFCD-19F535548DD8}" type="datetime1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A919-2249-46AF-A044-327A48D52FE6}" type="datetime1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8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747-F3CD-4622-A90D-48E2FF949223}" type="datetime1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8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4796-6241-41C4-B964-2A04B1909305}" type="datetime1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8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1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2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5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8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kkos.ru/netcat_files/186/147/Port_Ust__Luga_Gazprom_Baltiyskiy_SP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0" y="-23149"/>
            <a:ext cx="12192000" cy="68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11574"/>
            <a:ext cx="12192000" cy="686957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9804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8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2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tarsierfx.files.wordpress.com/2014/04/ict_background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2"/>
          <a:stretch/>
        </p:blipFill>
        <p:spPr bwMode="auto">
          <a:xfrm>
            <a:off x="0" y="-11574"/>
            <a:ext cx="12192000" cy="68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11575"/>
            <a:ext cx="12191999" cy="6910719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8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2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camelot-mc.com/ae/wp-content/uploads/2016/09/ThinkstockPhotos-45442865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3009"/>
          <a:stretch/>
        </p:blipFill>
        <p:spPr bwMode="auto">
          <a:xfrm>
            <a:off x="0" y="-30480"/>
            <a:ext cx="12191999" cy="69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30479"/>
            <a:ext cx="12191999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90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fc49df5733c0604c81a9eb4013fab8fd-l&amp;n=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 bwMode="auto">
          <a:xfrm>
            <a:off x="-2797" y="-30480"/>
            <a:ext cx="12200378" cy="69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-2797" y="-30479"/>
            <a:ext cx="12194796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90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lide-share.ru/image/1337314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8561" r="6277"/>
          <a:stretch/>
        </p:blipFill>
        <p:spPr bwMode="auto">
          <a:xfrm>
            <a:off x="3857" y="-34724"/>
            <a:ext cx="12176568" cy="6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" y="-30479"/>
            <a:ext cx="12191998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5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ADFC-3210-44D2-A68C-65B2F9F4F1D3}" type="datetime1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78A6-D3E7-491E-8ACA-7C7A4BB725AF}" type="datetime1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31C-B073-414E-BA2E-2807B64AF1D3}" type="datetime1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1314-E89B-452C-837F-6FAB16403F1A}" type="datetime1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1E32-26EF-4F82-9C6E-08AC1F587E1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" y="-62060"/>
            <a:ext cx="12277725" cy="69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426878" y="4462826"/>
            <a:ext cx="548982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КОСАРЕВА Юлия Викторовна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комитета </a:t>
            </a:r>
          </a:p>
          <a:p>
            <a:pPr>
              <a:lnSpc>
                <a:spcPts val="2200"/>
              </a:lnSpc>
            </a:pP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1548" y="4152328"/>
            <a:ext cx="365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2E547A-0EFE-9F48-9AC1-C893F122B996}"/>
              </a:ext>
            </a:extLst>
          </p:cNvPr>
          <p:cNvSpPr/>
          <p:nvPr/>
        </p:nvSpPr>
        <p:spPr>
          <a:xfrm>
            <a:off x="411398" y="369661"/>
            <a:ext cx="74551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инвестиционной </a:t>
            </a:r>
          </a:p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Ленинградской области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BCF8B-6D06-F047-8568-AE4C90DCDAC0}"/>
              </a:ext>
            </a:extLst>
          </p:cNvPr>
          <p:cNvSpPr/>
          <p:nvPr/>
        </p:nvSpPr>
        <p:spPr>
          <a:xfrm>
            <a:off x="408454" y="2007317"/>
            <a:ext cx="6207500" cy="10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«НАЛОГОВЫЕ ЛЬГОТЫ</a:t>
            </a:r>
            <a:b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7117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704344" y="2403617"/>
            <a:ext cx="4440320" cy="3362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арендодателю права на вычет из суммы налога на имущество организаций недополученного дохода в связи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предоставлением арендатору понижения не менее чем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50%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освобождения от уплаты арендной платы на период ограничительных мер (в случае недостаточности правом можно пользоваться ещё 4 года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7587" y="2403618"/>
            <a:ext cx="4960188" cy="1682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№113-оз – понижение соотношения уплаты налогов за год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75% до 50%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 сумме налогов за первый календарный год пользования льготами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7586" y="4308787"/>
            <a:ext cx="4960189" cy="1456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на 2020 год от уплаты налога на имущество санаторно-курортных организаций и спортивных объектов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22362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586" y="1116881"/>
            <a:ext cx="9627077" cy="896117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Антикризисные меры в связи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226" y="121185"/>
            <a:ext cx="1009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9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55" y="9525"/>
            <a:ext cx="10287000" cy="6858000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>
            <a:off x="0" y="-39566"/>
            <a:ext cx="6420828" cy="6991350"/>
          </a:xfrm>
          <a:custGeom>
            <a:avLst/>
            <a:gdLst>
              <a:gd name="connsiteX0" fmla="*/ 0 w 4852702"/>
              <a:gd name="connsiteY0" fmla="*/ 6858000 h 6858000"/>
              <a:gd name="connsiteX1" fmla="*/ 1213176 w 4852702"/>
              <a:gd name="connsiteY1" fmla="*/ 0 h 6858000"/>
              <a:gd name="connsiteX2" fmla="*/ 4852702 w 4852702"/>
              <a:gd name="connsiteY2" fmla="*/ 0 h 6858000"/>
              <a:gd name="connsiteX3" fmla="*/ 3639527 w 4852702"/>
              <a:gd name="connsiteY3" fmla="*/ 6858000 h 6858000"/>
              <a:gd name="connsiteX4" fmla="*/ 0 w 4852702"/>
              <a:gd name="connsiteY4" fmla="*/ 6858000 h 6858000"/>
              <a:gd name="connsiteX0" fmla="*/ 0 w 3639527"/>
              <a:gd name="connsiteY0" fmla="*/ 6870700 h 6870700"/>
              <a:gd name="connsiteX1" fmla="*/ 1213176 w 3639527"/>
              <a:gd name="connsiteY1" fmla="*/ 12700 h 6870700"/>
              <a:gd name="connsiteX2" fmla="*/ 2338102 w 3639527"/>
              <a:gd name="connsiteY2" fmla="*/ 0 h 6870700"/>
              <a:gd name="connsiteX3" fmla="*/ 3639527 w 3639527"/>
              <a:gd name="connsiteY3" fmla="*/ 6870700 h 6870700"/>
              <a:gd name="connsiteX4" fmla="*/ 0 w 3639527"/>
              <a:gd name="connsiteY4" fmla="*/ 6870700 h 6870700"/>
              <a:gd name="connsiteX0" fmla="*/ 0 w 5811227"/>
              <a:gd name="connsiteY0" fmla="*/ 6870700 h 6934200"/>
              <a:gd name="connsiteX1" fmla="*/ 1213176 w 5811227"/>
              <a:gd name="connsiteY1" fmla="*/ 12700 h 6934200"/>
              <a:gd name="connsiteX2" fmla="*/ 2338102 w 5811227"/>
              <a:gd name="connsiteY2" fmla="*/ 0 h 6934200"/>
              <a:gd name="connsiteX3" fmla="*/ 5811227 w 5811227"/>
              <a:gd name="connsiteY3" fmla="*/ 6934200 h 6934200"/>
              <a:gd name="connsiteX4" fmla="*/ 0 w 5811227"/>
              <a:gd name="connsiteY4" fmla="*/ 6870700 h 6934200"/>
              <a:gd name="connsiteX0" fmla="*/ 6024 w 5817251"/>
              <a:gd name="connsiteY0" fmla="*/ 6883400 h 6946900"/>
              <a:gd name="connsiteX1" fmla="*/ 0 w 5817251"/>
              <a:gd name="connsiteY1" fmla="*/ 0 h 6946900"/>
              <a:gd name="connsiteX2" fmla="*/ 2344126 w 5817251"/>
              <a:gd name="connsiteY2" fmla="*/ 12700 h 6946900"/>
              <a:gd name="connsiteX3" fmla="*/ 5817251 w 5817251"/>
              <a:gd name="connsiteY3" fmla="*/ 6946900 h 6946900"/>
              <a:gd name="connsiteX4" fmla="*/ 6024 w 5817251"/>
              <a:gd name="connsiteY4" fmla="*/ 6883400 h 6946900"/>
              <a:gd name="connsiteX0" fmla="*/ 6024 w 5817251"/>
              <a:gd name="connsiteY0" fmla="*/ 6883400 h 6946900"/>
              <a:gd name="connsiteX1" fmla="*/ 0 w 5817251"/>
              <a:gd name="connsiteY1" fmla="*/ 0 h 6946900"/>
              <a:gd name="connsiteX2" fmla="*/ 4376126 w 5817251"/>
              <a:gd name="connsiteY2" fmla="*/ 25400 h 6946900"/>
              <a:gd name="connsiteX3" fmla="*/ 5817251 w 5817251"/>
              <a:gd name="connsiteY3" fmla="*/ 6946900 h 6946900"/>
              <a:gd name="connsiteX4" fmla="*/ 6024 w 5817251"/>
              <a:gd name="connsiteY4" fmla="*/ 6883400 h 6946900"/>
              <a:gd name="connsiteX0" fmla="*/ 6024 w 6668151"/>
              <a:gd name="connsiteY0" fmla="*/ 6883400 h 6959600"/>
              <a:gd name="connsiteX1" fmla="*/ 0 w 6668151"/>
              <a:gd name="connsiteY1" fmla="*/ 0 h 6959600"/>
              <a:gd name="connsiteX2" fmla="*/ 4376126 w 6668151"/>
              <a:gd name="connsiteY2" fmla="*/ 25400 h 6959600"/>
              <a:gd name="connsiteX3" fmla="*/ 6668151 w 6668151"/>
              <a:gd name="connsiteY3" fmla="*/ 6959600 h 6959600"/>
              <a:gd name="connsiteX4" fmla="*/ 6024 w 6668151"/>
              <a:gd name="connsiteY4" fmla="*/ 6883400 h 6959600"/>
              <a:gd name="connsiteX0" fmla="*/ 6024 w 6668151"/>
              <a:gd name="connsiteY0" fmla="*/ 6883400 h 6959600"/>
              <a:gd name="connsiteX1" fmla="*/ 0 w 6668151"/>
              <a:gd name="connsiteY1" fmla="*/ 0 h 6959600"/>
              <a:gd name="connsiteX2" fmla="*/ 4871426 w 6668151"/>
              <a:gd name="connsiteY2" fmla="*/ 38100 h 6959600"/>
              <a:gd name="connsiteX3" fmla="*/ 6668151 w 6668151"/>
              <a:gd name="connsiteY3" fmla="*/ 6959600 h 6959600"/>
              <a:gd name="connsiteX4" fmla="*/ 6024 w 6668151"/>
              <a:gd name="connsiteY4" fmla="*/ 6883400 h 6959600"/>
              <a:gd name="connsiteX0" fmla="*/ 6024 w 6668151"/>
              <a:gd name="connsiteY0" fmla="*/ 6883400 h 6959600"/>
              <a:gd name="connsiteX1" fmla="*/ 0 w 6668151"/>
              <a:gd name="connsiteY1" fmla="*/ 0 h 6959600"/>
              <a:gd name="connsiteX2" fmla="*/ 4871426 w 6668151"/>
              <a:gd name="connsiteY2" fmla="*/ 0 h 6959600"/>
              <a:gd name="connsiteX3" fmla="*/ 6668151 w 6668151"/>
              <a:gd name="connsiteY3" fmla="*/ 6959600 h 6959600"/>
              <a:gd name="connsiteX4" fmla="*/ 6024 w 6668151"/>
              <a:gd name="connsiteY4" fmla="*/ 6883400 h 69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151" h="6959600">
                <a:moveTo>
                  <a:pt x="6024" y="6883400"/>
                </a:moveTo>
                <a:lnTo>
                  <a:pt x="0" y="0"/>
                </a:lnTo>
                <a:lnTo>
                  <a:pt x="4871426" y="0"/>
                </a:lnTo>
                <a:lnTo>
                  <a:pt x="6668151" y="6959600"/>
                </a:lnTo>
                <a:lnTo>
                  <a:pt x="6024" y="688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7557" y="4402511"/>
            <a:ext cx="3337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"/>
                <a:cs typeface="Arial" panose="020B0604020202020204" pitchFamily="34" charset="0"/>
              </a:rPr>
              <a:t>yuv_kosareva@lenreg.ru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7557" y="5171279"/>
            <a:ext cx="4825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"/>
                <a:cs typeface="Arial" panose="020B0604020202020204" pitchFamily="34" charset="0"/>
              </a:rPr>
              <a:t>www.econ.lenobl.ru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7557" y="4822036"/>
            <a:ext cx="4825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"/>
                <a:cs typeface="Arial" panose="020B0604020202020204" pitchFamily="34" charset="0"/>
              </a:rPr>
              <a:t>8-812-539-41-50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roxima Nova 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796818" y="2309567"/>
            <a:ext cx="4274818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"/>
                <a:ea typeface="Roboto" pitchFamily="2" charset="0"/>
                <a:cs typeface="Gotham Pro" panose="02000503040000020004" pitchFamily="50" charset="0"/>
              </a:rPr>
              <a:t>Спасибо за внимание!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7557" y="3694962"/>
            <a:ext cx="448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"/>
                <a:ea typeface="Roboto" pitchFamily="2" charset="0"/>
                <a:cs typeface="Gotham Pro" panose="02000503040000020004" pitchFamily="50" charset="0"/>
              </a:rPr>
              <a:t>Юлия Косарева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Proxima Nova "/>
              <a:ea typeface="Roboto" pitchFamily="2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" y="4879839"/>
            <a:ext cx="275234" cy="253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8" y="4476201"/>
            <a:ext cx="275234" cy="252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4" y="5276447"/>
            <a:ext cx="275234" cy="2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1269" y="1492370"/>
            <a:ext cx="9627078" cy="5036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1269" y="362308"/>
            <a:ext cx="9627077" cy="896117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(сохранят своё действие после 2022 года)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98740" cy="119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5939" y="1684556"/>
            <a:ext cx="91785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 25.11.2003 № 98-оз «О налоге на имущество организаций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 22.11.2002 № 51-оз «О транспортном налоге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от 12.10.2009 № 78-оз «Об установлении ставки налога, взимаемого в связи с применением упрощенной  системы налогообложения, на территории Ленинградской области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от 19.03.2018 № 23-оз «Об установлении налоговой ставки по налогу на прибыль организаций для налогоплательщиков – резидентов ТОСЭР, созданной на территории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монопрофильного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образования Ленинградской области (моногорода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от 13.07.2004 № 37-оз «О ставках налога на игорный бизнес в Ленинградской области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от 06.04.2020 № 36-оз «О применении на территории Ленинградской области инвестиционного налогового вычета по налогу на прибыль организаций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от 25.11.2019 № 89-оз «О мерах стимулирования при реализации региональных инвестиционных проектов на территории Ленинградской области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от 29.12.2017 № 93-оз «Об отдельных мерах стимулирования в сфере промышленности Ленинградской области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519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7960" y="1344292"/>
            <a:ext cx="10260387" cy="830997"/>
          </a:xfrm>
          <a:prstGeom prst="rect">
            <a:avLst/>
          </a:prstGeom>
          <a:solidFill>
            <a:srgbClr val="F2F8F5"/>
          </a:solidFill>
          <a:ln w="57150"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9. от 29.12.2012 № 113-оз «О режиме государственной поддержки организаций, осуществляющих инвестиционную деятельность»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10. от 28.07.2014 № 52-оз «О создании и развитии индустриальных парков в Ленинградской области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920" y="3209913"/>
            <a:ext cx="10238427" cy="3293209"/>
          </a:xfrm>
          <a:prstGeom prst="rect">
            <a:avLst/>
          </a:prstGeom>
          <a:solidFill>
            <a:srgbClr val="EEE4EE"/>
          </a:solidFill>
          <a:ln w="57150"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11. от 03.02.2012 № 1-оз «О ставке налога на прибыль организаций для организаций, состоящих на учете в налоговых органах на территории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Лодейнопольского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Подпорожского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районов»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12. от 08.04.1996 № 7-оз «О ставке налога на прибыль организаций для организаций потребительской кооперации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13. от 08.04.2002 № 10-оз «О мерах государственной поддержки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трейдерской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14. от 29.06.1995 № 14-оз «О льготном налогообложении организаций, расположенных в Ленинградской области, и использующих труд лиц, отбывающих наказание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15. от 20.11.2000 № 35-оз «О льготном налогообложении общественных организаций инвалидов и организаций, находящихся в собственности общественных организаций инвалидов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16. от 19.07.2012 № 64-оз «О ставке налога на прибыль организаций, являющихся участниками консолидированной группы налогоплательщиков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17. от 13.11.2003 № 88-оз «О мерах государственной поддержки экспорта товаров, работ и услуг в сфере информационных технологий Ленинградской области»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98740" cy="119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921" y="327680"/>
            <a:ext cx="10238426" cy="896117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(сохранят своё действие после 2022 года только в части налога на имущество)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921" y="2547772"/>
            <a:ext cx="10238426" cy="546743"/>
          </a:xfrm>
          <a:prstGeom prst="rect">
            <a:avLst/>
          </a:prstGeom>
          <a:solidFill>
            <a:srgbClr val="90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Утратят силу с 2023 года!</a:t>
            </a:r>
          </a:p>
        </p:txBody>
      </p:sp>
    </p:spTree>
    <p:extLst>
      <p:ext uri="{BB962C8B-B14F-4D97-AF65-F5344CB8AC3E}">
        <p14:creationId xmlns:p14="http://schemas.microsoft.com/office/powerpoint/2010/main" val="8380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9536" y="1947519"/>
            <a:ext cx="375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122564" y="2815451"/>
            <a:ext cx="3455169" cy="1529217"/>
            <a:chOff x="997629" y="1848974"/>
            <a:chExt cx="3455169" cy="1529217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945931" y="1861289"/>
              <a:ext cx="250686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прибыль</a:t>
              </a:r>
            </a:p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(региональная </a:t>
              </a:r>
              <a:r>
                <a:rPr lang="ru-RU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часть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97629" y="1848974"/>
              <a:ext cx="15819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517390" y="3047001"/>
              <a:ext cx="240275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имущество</a:t>
              </a: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14411" y="2978081"/>
              <a:ext cx="10135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347282" y="121185"/>
            <a:ext cx="48602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инвестпроекты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(РИП)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465173" y="3878532"/>
            <a:ext cx="560070" cy="560070"/>
            <a:chOff x="413317" y="2837335"/>
            <a:chExt cx="521948" cy="521948"/>
          </a:xfrm>
          <a:solidFill>
            <a:srgbClr val="009380"/>
          </a:solidFill>
        </p:grpSpPr>
        <p:sp>
          <p:nvSpPr>
            <p:cNvPr id="51" name="Овал 50"/>
            <p:cNvSpPr/>
            <p:nvPr/>
          </p:nvSpPr>
          <p:spPr>
            <a:xfrm>
              <a:off x="413317" y="2837335"/>
              <a:ext cx="521948" cy="5219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35" y="2903373"/>
              <a:ext cx="332373" cy="332373"/>
            </a:xfrm>
            <a:prstGeom prst="rect">
              <a:avLst/>
            </a:prstGeom>
            <a:grp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462927" y="2763454"/>
            <a:ext cx="560070" cy="560070"/>
            <a:chOff x="411071" y="1796977"/>
            <a:chExt cx="521948" cy="521948"/>
          </a:xfrm>
          <a:solidFill>
            <a:srgbClr val="009380"/>
          </a:solidFill>
        </p:grpSpPr>
        <p:sp>
          <p:nvSpPr>
            <p:cNvPr id="55" name="Овал 54"/>
            <p:cNvSpPr/>
            <p:nvPr/>
          </p:nvSpPr>
          <p:spPr>
            <a:xfrm>
              <a:off x="411071" y="1796977"/>
              <a:ext cx="521948" cy="52194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1" y="1902363"/>
              <a:ext cx="298349" cy="298349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4322317" y="2316851"/>
            <a:ext cx="6917183" cy="2303419"/>
            <a:chOff x="3656512" y="4424646"/>
            <a:chExt cx="5408423" cy="146951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935931" y="4424646"/>
              <a:ext cx="1548039" cy="485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935931" y="5409041"/>
              <a:ext cx="1548039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935931" y="4917603"/>
              <a:ext cx="1548039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489717" y="4424646"/>
              <a:ext cx="1575218" cy="485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489717" y="5409041"/>
              <a:ext cx="1575218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489717" y="4917603"/>
              <a:ext cx="1575218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56025" y="4424646"/>
              <a:ext cx="2190233" cy="485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756025" y="5409041"/>
              <a:ext cx="2190233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756025" y="4917603"/>
              <a:ext cx="2190233" cy="4851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21648" y="5570539"/>
              <a:ext cx="1539567" cy="20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600"/>
                </a:spcAft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лет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752306" y="5024645"/>
              <a:ext cx="2183625" cy="20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 руб.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656512" y="4521587"/>
              <a:ext cx="2414763" cy="287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капитальных вложений </a:t>
              </a:r>
              <a:b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период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472215" y="5036833"/>
              <a:ext cx="1589000" cy="20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600"/>
                </a:spcAft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лет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472215" y="4532425"/>
              <a:ext cx="1589000" cy="20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применения</a:t>
              </a:r>
              <a:endParaRPr lang="ru-RU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760741" y="5501082"/>
              <a:ext cx="2180937" cy="20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свыше 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 руб.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984550" y="5066847"/>
              <a:ext cx="1499420" cy="17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течение 3-х лет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983936" y="5592930"/>
              <a:ext cx="1543286" cy="17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течение 5-х лет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941677" y="4568411"/>
              <a:ext cx="1539977" cy="17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вложения</a:t>
              </a: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381028" y="6319348"/>
            <a:ext cx="4827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25.11.2019 № 89-оз</a:t>
            </a:r>
            <a:endParaRPr lang="en-US" sz="1200" b="1" i="1" dirty="0">
              <a:solidFill>
                <a:srgbClr val="902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C775010-F8D3-FF42-84AD-A7FB99A2B605}"/>
              </a:ext>
            </a:extLst>
          </p:cNvPr>
          <p:cNvSpPr/>
          <p:nvPr/>
        </p:nvSpPr>
        <p:spPr>
          <a:xfrm>
            <a:off x="462926" y="1224221"/>
            <a:ext cx="10771815" cy="511639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– производство </a:t>
            </a:r>
            <a:r>
              <a:rPr 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E777B4BE-63EA-6D42-813F-97D3EC49AAA7}"/>
              </a:ext>
            </a:extLst>
          </p:cNvPr>
          <p:cNvSpPr/>
          <p:nvPr/>
        </p:nvSpPr>
        <p:spPr>
          <a:xfrm>
            <a:off x="1169203" y="3270584"/>
            <a:ext cx="281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часть </a:t>
            </a:r>
            <a:endParaRPr lang="ru-RU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E96A294-E4E9-6642-AE27-BA52CF5D651F}"/>
              </a:ext>
            </a:extLst>
          </p:cNvPr>
          <p:cNvSpPr/>
          <p:nvPr/>
        </p:nvSpPr>
        <p:spPr>
          <a:xfrm>
            <a:off x="462926" y="5262592"/>
            <a:ext cx="2392098" cy="71148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с 2020 года</a:t>
            </a:r>
            <a:endParaRPr lang="ru-R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464365D-F1B3-C44F-B51A-B175DFFBA39E}"/>
              </a:ext>
            </a:extLst>
          </p:cNvPr>
          <p:cNvSpPr/>
          <p:nvPr/>
        </p:nvSpPr>
        <p:spPr>
          <a:xfrm>
            <a:off x="6762750" y="5262591"/>
            <a:ext cx="4471991" cy="71148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≥ 10,6 млрд руб.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9E7E704-62B8-3D40-B31E-76A04F39ADBD}"/>
              </a:ext>
            </a:extLst>
          </p:cNvPr>
          <p:cNvSpPr/>
          <p:nvPr/>
        </p:nvSpPr>
        <p:spPr>
          <a:xfrm>
            <a:off x="3318636" y="5262592"/>
            <a:ext cx="2980502" cy="71148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9 инвесторов </a:t>
            </a:r>
          </a:p>
        </p:txBody>
      </p:sp>
    </p:spTree>
    <p:extLst>
      <p:ext uri="{BB962C8B-B14F-4D97-AF65-F5344CB8AC3E}">
        <p14:creationId xmlns:p14="http://schemas.microsoft.com/office/powerpoint/2010/main" val="141700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453270" y="1757176"/>
            <a:ext cx="5650233" cy="2025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37602" y="2644524"/>
            <a:ext cx="521948" cy="521948"/>
          </a:xfrm>
          <a:prstGeom prst="ellipse">
            <a:avLst/>
          </a:prstGeom>
          <a:solidFill>
            <a:srgbClr val="00A9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7602" y="1798921"/>
            <a:ext cx="521948" cy="521948"/>
          </a:xfrm>
          <a:prstGeom prst="ellipse">
            <a:avLst/>
          </a:prstGeom>
          <a:solidFill>
            <a:srgbClr val="00A9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88226" y="1225459"/>
            <a:ext cx="3754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ставки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20055" y="1822162"/>
            <a:ext cx="22957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прибыль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(региональная часть)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4923" y="1706198"/>
            <a:ext cx="1581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84922" y="2898399"/>
            <a:ext cx="2598000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действия договора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84922" y="2585891"/>
            <a:ext cx="1965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7" y="2722091"/>
            <a:ext cx="325797" cy="32579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88226" y="121185"/>
            <a:ext cx="39141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113-оз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7" y="1916277"/>
            <a:ext cx="271307" cy="271307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19021" y="2672009"/>
            <a:ext cx="229579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имущество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4922" y="2045602"/>
            <a:ext cx="2598000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01.01.2023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34639" y="1225459"/>
            <a:ext cx="4287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и срок применения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99282" y="2044123"/>
            <a:ext cx="3003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- 500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90837" y="3116498"/>
            <a:ext cx="2015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3000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90836" y="2562844"/>
            <a:ext cx="273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500 - 3000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03466" y="2562844"/>
            <a:ext cx="89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072209" y="3101453"/>
            <a:ext cx="89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лет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98602" y="2024235"/>
            <a:ext cx="1102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года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81028" y="6323025"/>
            <a:ext cx="4827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Закон Ленинградской области от 29.12.2012 № 113-оз</a:t>
            </a:r>
            <a:endParaRPr lang="en-US" sz="1200" b="1" i="1" dirty="0">
              <a:solidFill>
                <a:srgbClr val="902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F6B65AE-6588-5646-9FB9-C754EBE1CF0D}"/>
              </a:ext>
            </a:extLst>
          </p:cNvPr>
          <p:cNvSpPr/>
          <p:nvPr/>
        </p:nvSpPr>
        <p:spPr>
          <a:xfrm>
            <a:off x="484877" y="3478174"/>
            <a:ext cx="37548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отличие от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РИПа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дополнительный ОКВЭД</a:t>
            </a:r>
          </a:p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вторсырья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 rot="10800000">
            <a:off x="6186658" y="2044122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7139859-78DB-1345-9E6D-152934677EE9}"/>
              </a:ext>
            </a:extLst>
          </p:cNvPr>
          <p:cNvSpPr/>
          <p:nvPr/>
        </p:nvSpPr>
        <p:spPr>
          <a:xfrm>
            <a:off x="537602" y="5427359"/>
            <a:ext cx="3915668" cy="605116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новых договоров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F0F407C-5768-BA45-800C-359FFD001AB7}"/>
              </a:ext>
            </a:extLst>
          </p:cNvPr>
          <p:cNvSpPr/>
          <p:nvPr/>
        </p:nvSpPr>
        <p:spPr>
          <a:xfrm>
            <a:off x="5751669" y="5427359"/>
            <a:ext cx="4351833" cy="605117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 млрд  руб. инвестиций (фактических)</a:t>
            </a:r>
          </a:p>
        </p:txBody>
      </p:sp>
      <p:sp>
        <p:nvSpPr>
          <p:cNvPr id="62" name="Стрелка вправо 61">
            <a:extLst>
              <a:ext uri="{FF2B5EF4-FFF2-40B4-BE49-F238E27FC236}">
                <a16:creationId xmlns:a16="http://schemas.microsoft.com/office/drawing/2014/main" id="{D3801051-2175-E146-8C92-54E45F61C1AB}"/>
              </a:ext>
            </a:extLst>
          </p:cNvPr>
          <p:cNvSpPr/>
          <p:nvPr/>
        </p:nvSpPr>
        <p:spPr>
          <a:xfrm>
            <a:off x="4811464" y="5631175"/>
            <a:ext cx="582012" cy="197483"/>
          </a:xfrm>
          <a:prstGeom prst="rightArrow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F6B65AE-6588-5646-9FB9-C754EBE1CF0D}"/>
              </a:ext>
            </a:extLst>
          </p:cNvPr>
          <p:cNvSpPr/>
          <p:nvPr/>
        </p:nvSpPr>
        <p:spPr>
          <a:xfrm>
            <a:off x="3117588" y="4097404"/>
            <a:ext cx="3754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грузов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гостиницы</a:t>
            </a:r>
          </a:p>
        </p:txBody>
      </p:sp>
      <p:sp>
        <p:nvSpPr>
          <p:cNvPr id="65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 rot="10800000">
            <a:off x="6186658" y="2585891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 rot="10800000">
            <a:off x="6186658" y="3136234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>
            <a:off x="9019979" y="2044122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>
            <a:off x="9019979" y="2572402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авая фигурная скобка 101">
            <a:extLst>
              <a:ext uri="{FF2B5EF4-FFF2-40B4-BE49-F238E27FC236}">
                <a16:creationId xmlns:a16="http://schemas.microsoft.com/office/drawing/2014/main" id="{AB7A5FBE-F701-194D-8A3A-BAB949DB763C}"/>
              </a:ext>
            </a:extLst>
          </p:cNvPr>
          <p:cNvSpPr/>
          <p:nvPr/>
        </p:nvSpPr>
        <p:spPr>
          <a:xfrm>
            <a:off x="9019979" y="3083149"/>
            <a:ext cx="227376" cy="350215"/>
          </a:xfrm>
          <a:prstGeom prst="rightBrace">
            <a:avLst>
              <a:gd name="adj1" fmla="val 0"/>
              <a:gd name="adj2" fmla="val 50555"/>
            </a:avLst>
          </a:prstGeom>
          <a:ln w="28575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9144554" y="1916277"/>
            <a:ext cx="375301" cy="1624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9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9" y="1028019"/>
            <a:ext cx="181802" cy="21178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88226" y="121185"/>
            <a:ext cx="10093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налоговый вычет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8894" y="2114551"/>
            <a:ext cx="4889935" cy="4027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суммы налога на прибыль организаций на 50% инвестиционных расходов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региональной части налога)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инвестиционных расходов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федеральной части)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17013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90402" y="1177221"/>
            <a:ext cx="4591079" cy="657226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ОКВЭД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90402" y="2121042"/>
            <a:ext cx="4591079" cy="3298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готовые изделия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промышленность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обработка и утилизация отходов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Электрическое оборудование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машин и автотранспортных средств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Безалкогольные напитки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5923" y="1172294"/>
            <a:ext cx="4912908" cy="66215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стимулирование модернизации производств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0401" y="5705729"/>
            <a:ext cx="4591079" cy="436728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Высокая прибыльность!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7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5460661" y="1687556"/>
            <a:ext cx="4883489" cy="1987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8001" y="2597822"/>
            <a:ext cx="3854373" cy="3779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446" y="1562497"/>
            <a:ext cx="3103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Пикалёво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 резидента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6748" y="2597822"/>
            <a:ext cx="464224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kern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для резидентов</a:t>
            </a:r>
            <a:endParaRPr lang="en-US" sz="1600" b="1" kern="0" spc="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26469" y="3226892"/>
            <a:ext cx="34091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пять лет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пять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26469" y="4207478"/>
            <a:ext cx="283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во внебюджетные фонды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26469" y="5140210"/>
            <a:ext cx="2399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региональной части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пять лет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пять лет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00532" y="5190380"/>
            <a:ext cx="521948" cy="52194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2" y="5295766"/>
            <a:ext cx="298349" cy="298349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709440" y="3276685"/>
            <a:ext cx="521948" cy="52194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8" y="3342723"/>
            <a:ext cx="332373" cy="332373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08003" y="4253601"/>
            <a:ext cx="521948" cy="52194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8" y="4347762"/>
            <a:ext cx="292996" cy="29299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DBB3F1F-27F4-3341-81A4-B37B157C2F8E}"/>
              </a:ext>
            </a:extLst>
          </p:cNvPr>
          <p:cNvSpPr/>
          <p:nvPr/>
        </p:nvSpPr>
        <p:spPr>
          <a:xfrm>
            <a:off x="448001" y="893286"/>
            <a:ext cx="124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ТОСЭР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3E31E82-8633-BE47-8122-A28ACC3315DB}"/>
              </a:ext>
            </a:extLst>
          </p:cNvPr>
          <p:cNvSpPr/>
          <p:nvPr/>
        </p:nvSpPr>
        <p:spPr>
          <a:xfrm>
            <a:off x="455249" y="1959243"/>
            <a:ext cx="3462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применения льгот – 10 лет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D14F34B-F578-AF4E-ABCC-28E19EEB9E79}"/>
              </a:ext>
            </a:extLst>
          </p:cNvPr>
          <p:cNvSpPr/>
          <p:nvPr/>
        </p:nvSpPr>
        <p:spPr>
          <a:xfrm>
            <a:off x="5460662" y="4441352"/>
            <a:ext cx="4883488" cy="55342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применения – 5 лет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AE73CE2-C880-A84E-B67C-8748CD91513F}"/>
              </a:ext>
            </a:extLst>
          </p:cNvPr>
          <p:cNvSpPr/>
          <p:nvPr/>
        </p:nvSpPr>
        <p:spPr>
          <a:xfrm>
            <a:off x="5460660" y="5205646"/>
            <a:ext cx="4883489" cy="553423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пользователи!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BAEA971-F87C-DA44-9BAC-068F56913899}"/>
              </a:ext>
            </a:extLst>
          </p:cNvPr>
          <p:cNvSpPr/>
          <p:nvPr/>
        </p:nvSpPr>
        <p:spPr>
          <a:xfrm>
            <a:off x="5328996" y="893285"/>
            <a:ext cx="520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Туристско-рекреационные зоны 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A3A7E64-33D2-3247-BD9B-874C71348524}"/>
              </a:ext>
            </a:extLst>
          </p:cNvPr>
          <p:cNvSpPr/>
          <p:nvPr/>
        </p:nvSpPr>
        <p:spPr>
          <a:xfrm>
            <a:off x="5747289" y="1945901"/>
            <a:ext cx="521948" cy="52194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9A1DCB0-D7CC-7D49-8AD1-8A7E84BF777C}"/>
              </a:ext>
            </a:extLst>
          </p:cNvPr>
          <p:cNvSpPr/>
          <p:nvPr/>
        </p:nvSpPr>
        <p:spPr>
          <a:xfrm>
            <a:off x="6294609" y="2042371"/>
            <a:ext cx="86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A46A4C-9E3A-6347-BC2D-3AE0CC7D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64" y="2023468"/>
            <a:ext cx="325797" cy="325797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267D336-C788-BC48-B479-6CC963810E99}"/>
              </a:ext>
            </a:extLst>
          </p:cNvPr>
          <p:cNvSpPr/>
          <p:nvPr/>
        </p:nvSpPr>
        <p:spPr>
          <a:xfrm>
            <a:off x="6871832" y="2130705"/>
            <a:ext cx="229579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имущество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85BC60C-9DFB-5E48-88AE-AE1362C6C03B}"/>
              </a:ext>
            </a:extLst>
          </p:cNvPr>
          <p:cNvSpPr/>
          <p:nvPr/>
        </p:nvSpPr>
        <p:spPr>
          <a:xfrm>
            <a:off x="5747289" y="2790028"/>
            <a:ext cx="521948" cy="52194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C41CD10-DBFB-D446-BD52-1791FDB5C183}"/>
              </a:ext>
            </a:extLst>
          </p:cNvPr>
          <p:cNvSpPr/>
          <p:nvPr/>
        </p:nvSpPr>
        <p:spPr>
          <a:xfrm>
            <a:off x="8353462" y="2923138"/>
            <a:ext cx="229579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вложений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4E54EA2-C7D8-074B-BDB3-144F44D13BC4}"/>
              </a:ext>
            </a:extLst>
          </p:cNvPr>
          <p:cNvSpPr/>
          <p:nvPr/>
        </p:nvSpPr>
        <p:spPr>
          <a:xfrm>
            <a:off x="6294610" y="2834172"/>
            <a:ext cx="246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300 млн руб.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DD2ABD-7BD7-4A4B-9D4C-4CF36CC82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84" y="2907384"/>
            <a:ext cx="271307" cy="27130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88226" y="121185"/>
            <a:ext cx="1009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1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388226" y="121185"/>
            <a:ext cx="1009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399" y="1218922"/>
            <a:ext cx="9948081" cy="500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Ближайшие изменения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3399" y="1976491"/>
            <a:ext cx="4901454" cy="3619091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возмещаемых расходов из региональной части налога на прибыль с 50 до 90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дополнение кодами ОКВЭД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– производство пищевых продуктов, 22.2 – производство изделий из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пластмасс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права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участникам промышленных кластеров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43575" y="1976491"/>
            <a:ext cx="4737906" cy="3619091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нового закона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СПИК 2.0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(вместо 93-оз)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реализации механизма соглашений о защите и поощрении капиталовложений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(СЗПК)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835210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3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975" y="4275223"/>
            <a:ext cx="181802" cy="21178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771" y="3869633"/>
            <a:ext cx="181802" cy="21178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432" y="4048094"/>
            <a:ext cx="181802" cy="211786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29428" y="2985205"/>
            <a:ext cx="2223298" cy="410262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8500" y="4928650"/>
            <a:ext cx="2588659" cy="95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47322" y="4048094"/>
            <a:ext cx="2579837" cy="781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</a:t>
            </a:r>
          </a:p>
          <a:p>
            <a:pPr algn="ctr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9428" y="3527256"/>
            <a:ext cx="2223298" cy="390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15 до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лет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8500" y="2986300"/>
            <a:ext cx="7242980" cy="409167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8849" y="5135588"/>
            <a:ext cx="2181225" cy="743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Ускоренная амортизация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743074" y="4052498"/>
            <a:ext cx="1310896" cy="565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ГОСЗАКАЗ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38850" y="4048610"/>
            <a:ext cx="1605824" cy="568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в России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315325" y="5135587"/>
            <a:ext cx="2166154" cy="743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Субсидиарные меры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152370" y="4048094"/>
            <a:ext cx="1329109" cy="569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914358" y="6529000"/>
            <a:ext cx="374987" cy="28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3399" y="1944393"/>
            <a:ext cx="9948081" cy="573243"/>
          </a:xfrm>
          <a:prstGeom prst="rect">
            <a:avLst/>
          </a:prstGeom>
          <a:solidFill>
            <a:srgbClr val="2F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разработка и внедрение или внедрение современной технологии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47322" y="3523011"/>
            <a:ext cx="2579837" cy="40559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38850" y="3523011"/>
            <a:ext cx="4442630" cy="40559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38850" y="4709201"/>
            <a:ext cx="4442629" cy="334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 – 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3399" y="1218922"/>
            <a:ext cx="9948081" cy="500696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СПИК 2.0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448" y="4207344"/>
            <a:ext cx="2218633" cy="410262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9428" y="4749395"/>
            <a:ext cx="2223298" cy="390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ограничений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8226" y="121185"/>
            <a:ext cx="1009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66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25484</TotalTime>
  <Words>968</Words>
  <Application>Microsoft Office PowerPoint</Application>
  <PresentationFormat>Widescreen</PresentationFormat>
  <Paragraphs>173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Gotham Pro</vt:lpstr>
      <vt:lpstr>Proxima Nova </vt:lpstr>
      <vt:lpstr>Roboto</vt:lpstr>
      <vt:lpstr>Тема Office</vt:lpstr>
      <vt:lpstr>Специальное оформление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Кузина Анастасия</dc:creator>
  <cp:lastModifiedBy>word</cp:lastModifiedBy>
  <cp:revision>1399</cp:revision>
  <cp:lastPrinted>2021-01-13T08:49:32Z</cp:lastPrinted>
  <dcterms:created xsi:type="dcterms:W3CDTF">2018-06-27T07:32:22Z</dcterms:created>
  <dcterms:modified xsi:type="dcterms:W3CDTF">2024-06-13T13:21:20Z</dcterms:modified>
</cp:coreProperties>
</file>