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7" r:id="rId2"/>
    <p:sldId id="316" r:id="rId3"/>
    <p:sldId id="325" r:id="rId4"/>
    <p:sldId id="339" r:id="rId5"/>
    <p:sldId id="288" r:id="rId6"/>
    <p:sldId id="289" r:id="rId7"/>
    <p:sldId id="294" r:id="rId8"/>
    <p:sldId id="338" r:id="rId9"/>
    <p:sldId id="326" r:id="rId10"/>
    <p:sldId id="300" r:id="rId11"/>
    <p:sldId id="327" r:id="rId12"/>
    <p:sldId id="323" r:id="rId13"/>
    <p:sldId id="320" r:id="rId14"/>
    <p:sldId id="319" r:id="rId15"/>
    <p:sldId id="335" r:id="rId16"/>
    <p:sldId id="341" r:id="rId17"/>
    <p:sldId id="340" r:id="rId18"/>
    <p:sldId id="331" r:id="rId19"/>
    <p:sldId id="336" r:id="rId20"/>
    <p:sldId id="334" r:id="rId21"/>
    <p:sldId id="332" r:id="rId22"/>
    <p:sldId id="342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0" orient="horz" pos="2162" userDrawn="1">
          <p15:clr>
            <a:srgbClr val="A4A3A4"/>
          </p15:clr>
        </p15:guide>
        <p15:guide id="1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799"/>
    <a:srgbClr val="153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90" d="100"/>
          <a:sy n="90" d="100"/>
        </p:scale>
        <p:origin x="211" y="-58"/>
      </p:cViewPr>
      <p:guideLst>
        <p:guide orient="horz" pos="2780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A8C3F-A2E7-4545-B81B-FE3703532A59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A6A56-77CA-46BB-8B5D-B034C9960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14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93828-9B6E-4F13-AE49-0BA99446659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0479-18A9-4EB8-A5E4-FF6217748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91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200"/>
              </a:lnSpc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DD981EC7-F2F8-423F-9DA1-F1FBC7BDF19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944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20a19d4e6_0_0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/>
          </a:p>
        </p:txBody>
      </p:sp>
      <p:sp>
        <p:nvSpPr>
          <p:cNvPr id="377" name="Google Shape;377;g1020a19d4e6_0_0:notes"/>
          <p:cNvSpPr>
            <a:spLocks noGrp="1" noEditPoints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</p:spPr>
        <p:txBody>
          <a:bodyPr wrap="square" lIns="80262" tIns="40120" rIns="80262" bIns="40120" anchor="t">
            <a:noAutofit/>
          </a:bodyPr>
          <a:lstStyle/>
          <a:p>
            <a:endParaRPr dirty="0"/>
          </a:p>
        </p:txBody>
      </p:sp>
      <p:sp>
        <p:nvSpPr>
          <p:cNvPr id="378" name="Google Shape;378;g1020a19d4e6_0_0:notes"/>
          <p:cNvSpPr>
            <a:spLocks noGrp="1" noEditPoints="1"/>
          </p:cNvSpPr>
          <p:nvPr>
            <p:ph type="sldNum" idx="12"/>
          </p:nvPr>
        </p:nvSpPr>
        <p:spPr>
          <a:xfrm>
            <a:off x="3850444" y="9428583"/>
            <a:ext cx="2945700" cy="497999"/>
          </a:xfrm>
          <a:prstGeom prst="rect">
            <a:avLst/>
          </a:prstGeom>
        </p:spPr>
        <p:txBody>
          <a:bodyPr wrap="square" lIns="80262" tIns="40120" rIns="80262" bIns="40120" anchor="b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ts val="1200"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9E4ACCC-6128-4BD5-B412-72BA3802B2C5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 lIns="46977" tIns="23488" rIns="46977" bIns="2348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 lIns="46977" tIns="23488" rIns="46977" bIns="23488"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5B447FA-77A2-493C-ADB0-1A473ECFD0A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0;p6:notes"/>
          <p:cNvSpPr>
            <a:spLocks noGrp="1" noRot="1" noChangeAspect="1" noEditPoints="1"/>
          </p:cNvSpPr>
          <p:nvPr>
            <p:ph type="sldImg" idx="2"/>
          </p:nvPr>
        </p:nvSpPr>
        <p:spPr bwMode="auto">
          <a:xfrm>
            <a:off x="-3216275" y="2117725"/>
            <a:ext cx="10158413" cy="571500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5" name="Google Shape;391;p6:notes"/>
          <p:cNvSpPr>
            <a:spLocks noGrp="1" noEditPoints="1"/>
          </p:cNvSpPr>
          <p:nvPr>
            <p:ph type="body" idx="1"/>
          </p:nvPr>
        </p:nvSpPr>
        <p:spPr bwMode="auto">
          <a:xfrm>
            <a:off x="372368" y="8149099"/>
            <a:ext cx="2978939" cy="6667446"/>
          </a:xfrm>
          <a:prstGeom prst="rect">
            <a:avLst/>
          </a:prstGeom>
          <a:noFill/>
          <a:ln>
            <a:noFill/>
          </a:ln>
        </p:spPr>
        <p:txBody>
          <a:bodyPr wrap="square" lIns="80262" tIns="40120" rIns="80262" bIns="40120" anchor="t">
            <a:noAutofit/>
          </a:bodyPr>
          <a:lstStyle/>
          <a:p>
            <a:pPr marL="0" indent="0"/>
            <a:endParaRPr dirty="0"/>
          </a:p>
        </p:txBody>
      </p:sp>
      <p:sp>
        <p:nvSpPr>
          <p:cNvPr id="6" name="Google Shape;392;p6:notes"/>
          <p:cNvSpPr>
            <a:spLocks noGrp="1" noEditPoints="1"/>
          </p:cNvSpPr>
          <p:nvPr>
            <p:ph type="sldNum" idx="12"/>
          </p:nvPr>
        </p:nvSpPr>
        <p:spPr bwMode="auto">
          <a:xfrm>
            <a:off x="2109222" y="16083596"/>
            <a:ext cx="1613591" cy="849599"/>
          </a:xfrm>
          <a:prstGeom prst="rect">
            <a:avLst/>
          </a:prstGeom>
          <a:noFill/>
          <a:ln>
            <a:noFill/>
          </a:ln>
        </p:spPr>
        <p:txBody>
          <a:bodyPr wrap="square" lIns="80262" tIns="40120" rIns="80262" bIns="40120" anchor="b">
            <a:noAutofit/>
          </a:bodyPr>
          <a:lstStyle/>
          <a:p>
            <a:pPr algn="r"/>
            <a:fld id="{00000000-1234-1234-1234-123412341234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4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0;p6:notes"/>
          <p:cNvSpPr>
            <a:spLocks noGrp="1" noRot="1" noChangeAspect="1" noEditPoints="1"/>
          </p:cNvSpPr>
          <p:nvPr>
            <p:ph type="sldImg" idx="2"/>
          </p:nvPr>
        </p:nvSpPr>
        <p:spPr bwMode="auto">
          <a:xfrm>
            <a:off x="-2800350" y="1951038"/>
            <a:ext cx="9358313" cy="526415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5" name="Google Shape;391;p6:notes"/>
          <p:cNvSpPr>
            <a:spLocks noGrp="1" noEditPoints="1"/>
          </p:cNvSpPr>
          <p:nvPr>
            <p:ph type="body" idx="1"/>
          </p:nvPr>
        </p:nvSpPr>
        <p:spPr bwMode="auto">
          <a:xfrm>
            <a:off x="375673" y="7506605"/>
            <a:ext cx="3005375" cy="6141770"/>
          </a:xfrm>
          <a:prstGeom prst="rect">
            <a:avLst/>
          </a:prstGeom>
          <a:noFill/>
          <a:ln>
            <a:noFill/>
          </a:ln>
        </p:spPr>
        <p:txBody>
          <a:bodyPr wrap="square" lIns="80262" tIns="40120" rIns="80262" bIns="40120" anchor="t">
            <a:noAutofit/>
          </a:bodyPr>
          <a:lstStyle/>
          <a:p>
            <a:pPr marL="0" indent="0"/>
            <a:endParaRPr lang="ru-RU" dirty="0"/>
          </a:p>
          <a:p>
            <a:pPr marL="0" indent="0"/>
            <a:endParaRPr dirty="0"/>
          </a:p>
        </p:txBody>
      </p:sp>
      <p:sp>
        <p:nvSpPr>
          <p:cNvPr id="6" name="Google Shape;392;p6:notes"/>
          <p:cNvSpPr>
            <a:spLocks noGrp="1" noEditPoints="1"/>
          </p:cNvSpPr>
          <p:nvPr>
            <p:ph type="sldNum" idx="12"/>
          </p:nvPr>
        </p:nvSpPr>
        <p:spPr bwMode="auto">
          <a:xfrm>
            <a:off x="2127940" y="14815529"/>
            <a:ext cx="1627911" cy="782615"/>
          </a:xfrm>
          <a:prstGeom prst="rect">
            <a:avLst/>
          </a:prstGeom>
          <a:noFill/>
          <a:ln>
            <a:noFill/>
          </a:ln>
        </p:spPr>
        <p:txBody>
          <a:bodyPr wrap="square" lIns="80262" tIns="40120" rIns="80262" bIns="40120" anchor="b">
            <a:noAutofit/>
          </a:bodyPr>
          <a:lstStyle/>
          <a:p>
            <a:pPr algn="r"/>
            <a:fld id="{00000000-1234-1234-1234-123412341234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6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0C10D37-3682-412B-8432-8BE5676125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4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8142100-552C-4B01-A7F1-BF8002544F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83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7CFEAF-E937-4D61-9096-A641D00406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29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3E6087F-CF7D-4299-9F2D-7D5A45CA56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95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3D14AF6-9430-41D3-B3A4-355AE26790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40E6C89-406B-491B-B2C2-A2661E9D77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6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;p21"/>
          <p:cNvPicPr/>
          <p:nvPr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-14356" y="0"/>
            <a:ext cx="4875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;p21"/>
          <p:cNvSpPr>
            <a:spLocks noGrp="1" noEditPoints="1"/>
          </p:cNvSpPr>
          <p:nvPr>
            <p:ph type="title"/>
          </p:nvPr>
        </p:nvSpPr>
        <p:spPr bwMode="auto">
          <a:xfrm>
            <a:off x="679450" y="349251"/>
            <a:ext cx="10515600" cy="311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" name="Google Shape;23;p21"/>
          <p:cNvSpPr>
            <a:spLocks noGrp="1" noEditPoints="1"/>
          </p:cNvSpPr>
          <p:nvPr>
            <p:ph type="sldNum" idx="12"/>
          </p:nvPr>
        </p:nvSpPr>
        <p:spPr bwMode="auto">
          <a:xfrm>
            <a:off x="-15737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>
            <a:lvl1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7" name="Google Shape;24;p21"/>
          <p:cNvSpPr>
            <a:spLocks noGrp="1" noEditPoints="1"/>
          </p:cNvSpPr>
          <p:nvPr>
            <p:ph type="body" idx="1"/>
          </p:nvPr>
        </p:nvSpPr>
        <p:spPr bwMode="auto">
          <a:xfrm>
            <a:off x="679450" y="660401"/>
            <a:ext cx="6396038" cy="374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lvl1pPr marL="4572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437F"/>
              </a:buClr>
              <a:buSzPts val="1800"/>
              <a:buFont typeface="Arial" panose="020B0604020202020204" pitchFamily="34" charset="0"/>
              <a:buNone/>
              <a:defRPr sz="1800" b="1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  <p:sp>
        <p:nvSpPr>
          <p:cNvPr id="8" name="Google Shape;25;p21"/>
          <p:cNvSpPr/>
          <p:nvPr/>
        </p:nvSpPr>
        <p:spPr bwMode="auto">
          <a:xfrm>
            <a:off x="473216" y="0"/>
            <a:ext cx="83928" cy="1183821"/>
          </a:xfrm>
          <a:prstGeom prst="rect">
            <a:avLst/>
          </a:prstGeom>
          <a:solidFill>
            <a:srgbClr val="E8A719"/>
          </a:solidFill>
          <a:ln>
            <a:noFill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26;p21"/>
          <p:cNvSpPr/>
          <p:nvPr/>
        </p:nvSpPr>
        <p:spPr bwMode="auto">
          <a:xfrm>
            <a:off x="12107479" y="0"/>
            <a:ext cx="83928" cy="6858000"/>
          </a:xfrm>
          <a:prstGeom prst="rect">
            <a:avLst/>
          </a:prstGeom>
          <a:gradFill>
            <a:gsLst>
              <a:gs pos="0">
                <a:srgbClr val="039384"/>
              </a:gs>
              <a:gs pos="100000">
                <a:srgbClr val="264281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27;p21"/>
          <p:cNvSpPr>
            <a:spLocks noGrp="1" noEditPoints="1"/>
          </p:cNvSpPr>
          <p:nvPr>
            <p:ph type="body" idx="2"/>
          </p:nvPr>
        </p:nvSpPr>
        <p:spPr bwMode="auto">
          <a:xfrm>
            <a:off x="10398178" y="6492875"/>
            <a:ext cx="1625373" cy="285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>
            <a:lvl1pPr marL="45720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 panose="020B0604020202020204" pitchFamily="34" charset="0"/>
              <a:buNone/>
              <a:defRPr sz="1200" b="1">
                <a:solidFill>
                  <a:srgbClr val="26428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  <p:sp>
        <p:nvSpPr>
          <p:cNvPr id="11" name="Google Shape;28;p21"/>
          <p:cNvSpPr>
            <a:spLocks noGrp="1" noEditPoints="1"/>
          </p:cNvSpPr>
          <p:nvPr>
            <p:ph type="body" idx="3"/>
          </p:nvPr>
        </p:nvSpPr>
        <p:spPr bwMode="auto">
          <a:xfrm>
            <a:off x="679450" y="1363663"/>
            <a:ext cx="6396038" cy="375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lvl1pPr marL="457200" marR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 panose="020B0604020202020204" pitchFamily="34" charset="0"/>
              <a:buNone/>
              <a:defRPr sz="16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 panose="020B0604020202020204" pitchFamily="34" charset="0"/>
              <a:buNone/>
              <a:defRPr sz="14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Arial" panose="020B0604020202020204" pitchFamily="34" charset="0"/>
              <a:buNone/>
              <a:defRPr sz="12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437F"/>
              </a:buClr>
              <a:buSzPts val="1800"/>
              <a:buFont typeface="Arial" panose="020B0604020202020204" pitchFamily="34" charset="0"/>
              <a:buNone/>
              <a:defRPr sz="1800" b="0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437F"/>
              </a:buClr>
              <a:buSzPts val="1800"/>
              <a:buFont typeface="Arial" panose="020B0604020202020204" pitchFamily="34" charset="0"/>
              <a:buNone/>
              <a:defRPr sz="1800" b="0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  <p:sp>
        <p:nvSpPr>
          <p:cNvPr id="12" name="Google Shape;29;p21"/>
          <p:cNvSpPr>
            <a:spLocks noGrp="1" noEditPoints="1"/>
          </p:cNvSpPr>
          <p:nvPr>
            <p:ph type="body" idx="4"/>
          </p:nvPr>
        </p:nvSpPr>
        <p:spPr bwMode="auto">
          <a:xfrm>
            <a:off x="679450" y="1838098"/>
            <a:ext cx="6396038" cy="358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>
            <a:lvl1pPr marL="4572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 panose="020B0604020202020204" pitchFamily="34" charset="0"/>
              <a:buNone/>
              <a:defRPr sz="14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;p21"/>
          <p:cNvPicPr/>
          <p:nvPr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-14356" y="0"/>
            <a:ext cx="4875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;p21"/>
          <p:cNvSpPr>
            <a:spLocks noGrp="1" noEditPoints="1"/>
          </p:cNvSpPr>
          <p:nvPr>
            <p:ph type="title"/>
          </p:nvPr>
        </p:nvSpPr>
        <p:spPr bwMode="auto">
          <a:xfrm>
            <a:off x="679450" y="349251"/>
            <a:ext cx="10515600" cy="311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" name="Google Shape;23;p21"/>
          <p:cNvSpPr>
            <a:spLocks noGrp="1" noEditPoints="1"/>
          </p:cNvSpPr>
          <p:nvPr>
            <p:ph type="sldNum" idx="12"/>
          </p:nvPr>
        </p:nvSpPr>
        <p:spPr bwMode="auto">
          <a:xfrm>
            <a:off x="-15737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>
            <a:lvl1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7" name="Google Shape;24;p21"/>
          <p:cNvSpPr>
            <a:spLocks noGrp="1" noEditPoints="1"/>
          </p:cNvSpPr>
          <p:nvPr>
            <p:ph type="body" idx="1"/>
          </p:nvPr>
        </p:nvSpPr>
        <p:spPr bwMode="auto">
          <a:xfrm>
            <a:off x="679450" y="660401"/>
            <a:ext cx="6396038" cy="374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lvl1pPr marL="4572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437F"/>
              </a:buClr>
              <a:buSzPts val="1800"/>
              <a:buFont typeface="Arial" panose="020B0604020202020204" pitchFamily="34" charset="0"/>
              <a:buNone/>
              <a:defRPr sz="1800" b="1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  <p:sp>
        <p:nvSpPr>
          <p:cNvPr id="8" name="Google Shape;25;p21"/>
          <p:cNvSpPr/>
          <p:nvPr/>
        </p:nvSpPr>
        <p:spPr bwMode="auto">
          <a:xfrm>
            <a:off x="473216" y="0"/>
            <a:ext cx="83928" cy="1183821"/>
          </a:xfrm>
          <a:prstGeom prst="rect">
            <a:avLst/>
          </a:prstGeom>
          <a:solidFill>
            <a:srgbClr val="E8A719"/>
          </a:solidFill>
          <a:ln>
            <a:noFill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26;p21"/>
          <p:cNvSpPr/>
          <p:nvPr/>
        </p:nvSpPr>
        <p:spPr bwMode="auto">
          <a:xfrm>
            <a:off x="12107479" y="0"/>
            <a:ext cx="83928" cy="6858000"/>
          </a:xfrm>
          <a:prstGeom prst="rect">
            <a:avLst/>
          </a:prstGeom>
          <a:gradFill>
            <a:gsLst>
              <a:gs pos="0">
                <a:srgbClr val="039384"/>
              </a:gs>
              <a:gs pos="100000">
                <a:srgbClr val="264281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27;p21"/>
          <p:cNvSpPr>
            <a:spLocks noGrp="1" noEditPoints="1"/>
          </p:cNvSpPr>
          <p:nvPr>
            <p:ph type="body" idx="2"/>
          </p:nvPr>
        </p:nvSpPr>
        <p:spPr bwMode="auto">
          <a:xfrm>
            <a:off x="10398178" y="6492875"/>
            <a:ext cx="1625373" cy="285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>
            <a:lvl1pPr marL="45720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 panose="020B0604020202020204" pitchFamily="34" charset="0"/>
              <a:buNone/>
              <a:defRPr sz="1200" b="1">
                <a:solidFill>
                  <a:srgbClr val="26428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  <p:sp>
        <p:nvSpPr>
          <p:cNvPr id="11" name="Google Shape;28;p21"/>
          <p:cNvSpPr>
            <a:spLocks noGrp="1" noEditPoints="1"/>
          </p:cNvSpPr>
          <p:nvPr>
            <p:ph type="body" idx="3"/>
          </p:nvPr>
        </p:nvSpPr>
        <p:spPr bwMode="auto">
          <a:xfrm>
            <a:off x="679450" y="1363663"/>
            <a:ext cx="6396038" cy="375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lvl1pPr marL="457200" marR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 panose="020B0604020202020204" pitchFamily="34" charset="0"/>
              <a:buNone/>
              <a:defRPr sz="16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 panose="020B0604020202020204" pitchFamily="34" charset="0"/>
              <a:buNone/>
              <a:defRPr sz="14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Arial" panose="020B0604020202020204" pitchFamily="34" charset="0"/>
              <a:buNone/>
              <a:defRPr sz="12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437F"/>
              </a:buClr>
              <a:buSzPts val="1800"/>
              <a:buFont typeface="Arial" panose="020B0604020202020204" pitchFamily="34" charset="0"/>
              <a:buNone/>
              <a:defRPr sz="1800" b="0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437F"/>
              </a:buClr>
              <a:buSzPts val="1800"/>
              <a:buFont typeface="Arial" panose="020B0604020202020204" pitchFamily="34" charset="0"/>
              <a:buNone/>
              <a:defRPr sz="1800" b="0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  <p:sp>
        <p:nvSpPr>
          <p:cNvPr id="12" name="Google Shape;29;p21"/>
          <p:cNvSpPr>
            <a:spLocks noGrp="1" noEditPoints="1"/>
          </p:cNvSpPr>
          <p:nvPr>
            <p:ph type="body" idx="4"/>
          </p:nvPr>
        </p:nvSpPr>
        <p:spPr bwMode="auto">
          <a:xfrm>
            <a:off x="679450" y="1838098"/>
            <a:ext cx="6396038" cy="358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>
            <a:lvl1pPr marL="4572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 panose="020B0604020202020204" pitchFamily="34" charset="0"/>
              <a:buNone/>
              <a:defRPr sz="14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2;gf0e1991f55_0_203"/>
          <p:cNvSpPr>
            <a:spLocks noGrp="1" noEditPoints="1"/>
          </p:cNvSpPr>
          <p:nvPr>
            <p:ph type="body"/>
          </p:nvPr>
        </p:nvSpPr>
        <p:spPr>
          <a:xfrm>
            <a:off x="10668000" y="6477000"/>
            <a:ext cx="1355578" cy="2570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 panose="020B0604020202020204" pitchFamily="34" charset="0"/>
              <a:buNone/>
            </a:pPr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lenoblinvest.ru</a:t>
            </a:r>
          </a:p>
        </p:txBody>
      </p:sp>
    </p:spTree>
    <p:extLst>
      <p:ext uri="{BB962C8B-B14F-4D97-AF65-F5344CB8AC3E}">
        <p14:creationId xmlns:p14="http://schemas.microsoft.com/office/powerpoint/2010/main" val="17437101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49C58AC-1014-D708-8CDB-464DE9B7B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277" r="49002"/>
          <a:stretch/>
        </p:blipFill>
        <p:spPr>
          <a:xfrm>
            <a:off x="5321815" y="-1"/>
            <a:ext cx="6870185" cy="6488541"/>
          </a:xfrm>
          <a:prstGeom prst="rect">
            <a:avLst/>
          </a:prstGeom>
        </p:spPr>
      </p:pic>
      <p:pic>
        <p:nvPicPr>
          <p:cNvPr id="15" name="Google Shape;55;p40"/>
          <p:cNvPicPr preferRelativeResize="0"/>
          <p:nvPr userDrawn="1"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12192000" cy="68908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ctrTitle" hasCustomPrompt="1"/>
          </p:nvPr>
        </p:nvSpPr>
        <p:spPr>
          <a:xfrm>
            <a:off x="299357" y="4024992"/>
            <a:ext cx="5203371" cy="538163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 hasCustomPrompt="1"/>
          </p:nvPr>
        </p:nvSpPr>
        <p:spPr>
          <a:xfrm>
            <a:off x="299357" y="4636181"/>
            <a:ext cx="5203371" cy="357640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>
          <a:xfrm>
            <a:off x="585677" y="5151664"/>
            <a:ext cx="491705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0"/>
          <p:cNvSpPr>
            <a:spLocks noGrp="1" noEditPoints="1"/>
          </p:cNvSpPr>
          <p:nvPr>
            <p:ph type="body" sz="quarter" idx="10" hasCustomPrompt="1"/>
          </p:nvPr>
        </p:nvSpPr>
        <p:spPr>
          <a:xfrm>
            <a:off x="299357" y="5293859"/>
            <a:ext cx="5203371" cy="3150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14" name="Текст 13"/>
          <p:cNvSpPr>
            <a:spLocks noGrp="1" noEditPoints="1"/>
          </p:cNvSpPr>
          <p:nvPr>
            <p:ph type="body" sz="quarter" idx="11" hasCustomPrompt="1"/>
          </p:nvPr>
        </p:nvSpPr>
        <p:spPr>
          <a:xfrm>
            <a:off x="299357" y="5621110"/>
            <a:ext cx="5203371" cy="287793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ru-RU" sz="1800" b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48710660"/>
      </p:ext>
    </p:extLst>
  </p:cSld>
  <p:clrMapOvr>
    <a:masterClrMapping/>
  </p:clrMapOvr>
  <p:hf sldNum="0" hdr="0" ftr="0" dt="0"/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4" name="Holder 4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lnSpc>
                <a:spcPts val="16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5" name="Google Shape;16;p15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356" y="0"/>
            <a:ext cx="4875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;p15"/>
          <p:cNvSpPr/>
          <p:nvPr/>
        </p:nvSpPr>
        <p:spPr>
          <a:xfrm>
            <a:off x="473216" y="0"/>
            <a:ext cx="83928" cy="1183821"/>
          </a:xfrm>
          <a:prstGeom prst="rect">
            <a:avLst/>
          </a:prstGeom>
          <a:solidFill>
            <a:srgbClr val="E8A719"/>
          </a:solidFill>
          <a:ln>
            <a:noFill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8106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8431" y="0"/>
            <a:ext cx="7973568" cy="6858000"/>
          </a:xfrm>
          <a:prstGeom prst="rect">
            <a:avLst/>
          </a:prstGeom>
        </p:spPr>
      </p:pic>
      <p:sp>
        <p:nvSpPr>
          <p:cNvPr id="28" name="Прямоугольник со скругленными углами 27"/>
          <p:cNvSpPr/>
          <p:nvPr/>
        </p:nvSpPr>
        <p:spPr>
          <a:xfrm>
            <a:off x="0" y="-10276"/>
            <a:ext cx="5418659" cy="6871875"/>
          </a:xfrm>
          <a:custGeom>
            <a:avLst/>
            <a:gdLst>
              <a:gd name="connsiteX0" fmla="*/ 0 w 6477000"/>
              <a:gd name="connsiteY0" fmla="*/ 1079522 h 6861600"/>
              <a:gd name="connsiteX1" fmla="*/ 1079522 w 6477000"/>
              <a:gd name="connsiteY1" fmla="*/ 0 h 6861600"/>
              <a:gd name="connsiteX2" fmla="*/ 5397478 w 6477000"/>
              <a:gd name="connsiteY2" fmla="*/ 0 h 6861600"/>
              <a:gd name="connsiteX3" fmla="*/ 6477000 w 6477000"/>
              <a:gd name="connsiteY3" fmla="*/ 1079522 h 6861600"/>
              <a:gd name="connsiteX4" fmla="*/ 6477000 w 6477000"/>
              <a:gd name="connsiteY4" fmla="*/ 5782078 h 6861600"/>
              <a:gd name="connsiteX5" fmla="*/ 5397478 w 6477000"/>
              <a:gd name="connsiteY5" fmla="*/ 6861600 h 6861600"/>
              <a:gd name="connsiteX6" fmla="*/ 1079522 w 6477000"/>
              <a:gd name="connsiteY6" fmla="*/ 6861600 h 6861600"/>
              <a:gd name="connsiteX7" fmla="*/ 0 w 6477000"/>
              <a:gd name="connsiteY7" fmla="*/ 5782078 h 6861600"/>
              <a:gd name="connsiteX8" fmla="*/ 0 w 6477000"/>
              <a:gd name="connsiteY8" fmla="*/ 1079522 h 6861600"/>
              <a:gd name="connsiteX0" fmla="*/ 0 w 6485460"/>
              <a:gd name="connsiteY0" fmla="*/ 1089797 h 6871875"/>
              <a:gd name="connsiteX1" fmla="*/ 1079522 w 6485460"/>
              <a:gd name="connsiteY1" fmla="*/ 10275 h 6871875"/>
              <a:gd name="connsiteX2" fmla="*/ 5993379 w 6485460"/>
              <a:gd name="connsiteY2" fmla="*/ 0 h 6871875"/>
              <a:gd name="connsiteX3" fmla="*/ 6477000 w 6485460"/>
              <a:gd name="connsiteY3" fmla="*/ 1089797 h 6871875"/>
              <a:gd name="connsiteX4" fmla="*/ 6477000 w 6485460"/>
              <a:gd name="connsiteY4" fmla="*/ 5792353 h 6871875"/>
              <a:gd name="connsiteX5" fmla="*/ 5397478 w 6485460"/>
              <a:gd name="connsiteY5" fmla="*/ 6871875 h 6871875"/>
              <a:gd name="connsiteX6" fmla="*/ 1079522 w 6485460"/>
              <a:gd name="connsiteY6" fmla="*/ 6871875 h 6871875"/>
              <a:gd name="connsiteX7" fmla="*/ 0 w 6485460"/>
              <a:gd name="connsiteY7" fmla="*/ 5792353 h 6871875"/>
              <a:gd name="connsiteX8" fmla="*/ 0 w 6485460"/>
              <a:gd name="connsiteY8" fmla="*/ 1089797 h 68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5460" h="6871875">
                <a:moveTo>
                  <a:pt x="0" y="1089797"/>
                </a:moveTo>
                <a:cubicBezTo>
                  <a:pt x="0" y="493593"/>
                  <a:pt x="483318" y="10275"/>
                  <a:pt x="1079522" y="10275"/>
                </a:cubicBezTo>
                <a:lnTo>
                  <a:pt x="5993379" y="0"/>
                </a:lnTo>
                <a:cubicBezTo>
                  <a:pt x="6589583" y="0"/>
                  <a:pt x="6477000" y="493593"/>
                  <a:pt x="6477000" y="1089797"/>
                </a:cubicBezTo>
                <a:lnTo>
                  <a:pt x="6477000" y="5792353"/>
                </a:lnTo>
                <a:cubicBezTo>
                  <a:pt x="6477000" y="6388557"/>
                  <a:pt x="5993682" y="6871875"/>
                  <a:pt x="5397478" y="6871875"/>
                </a:cubicBezTo>
                <a:lnTo>
                  <a:pt x="1079522" y="6871875"/>
                </a:lnTo>
                <a:cubicBezTo>
                  <a:pt x="483318" y="6871875"/>
                  <a:pt x="0" y="6388557"/>
                  <a:pt x="0" y="5792353"/>
                </a:cubicBezTo>
                <a:lnTo>
                  <a:pt x="0" y="10897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857500" algn="l"/>
              </a:tabLst>
            </a:pPr>
            <a:endParaRPr lang="en-US"/>
          </a:p>
        </p:txBody>
      </p:sp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0"/>
            <a:ext cx="1701699" cy="3810000"/>
          </a:xfrm>
          <a:prstGeom prst="rect">
            <a:avLst/>
          </a:prstGeom>
        </p:spPr>
      </p:pic>
      <p:pic>
        <p:nvPicPr>
          <p:cNvPr id="31" name="Изображение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10515599" y="3048000"/>
            <a:ext cx="1701699" cy="3810000"/>
          </a:xfrm>
          <a:prstGeom prst="rect">
            <a:avLst/>
          </a:prstGeom>
        </p:spPr>
      </p:pic>
      <p:pic>
        <p:nvPicPr>
          <p:cNvPr id="32" name="Изображение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-10276"/>
            <a:ext cx="1701699" cy="3810000"/>
          </a:xfrm>
          <a:prstGeom prst="rect">
            <a:avLst/>
          </a:prstGeom>
        </p:spPr>
      </p:pic>
      <p:pic>
        <p:nvPicPr>
          <p:cNvPr id="33" name="Изображение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10515599" y="3124200"/>
            <a:ext cx="170169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201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sv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1.sv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 noEditPoints="1"/>
          </p:cNvSpPr>
          <p:nvPr>
            <p:ph type="ctrTitle"/>
          </p:nvPr>
        </p:nvSpPr>
        <p:spPr>
          <a:xfrm>
            <a:off x="393406" y="3757141"/>
            <a:ext cx="5550194" cy="13312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dirty="0"/>
              <a:t>КЛЮЧЕВЫЕ </a:t>
            </a:r>
            <a:r>
              <a:rPr lang="ru-RU" sz="2600" b="1" dirty="0" smtClean="0"/>
              <a:t>АНТИСАНКЦИОННЫЕ МЕРЫ </a:t>
            </a:r>
            <a:r>
              <a:rPr lang="ru-RU" sz="2600" b="1" dirty="0"/>
              <a:t>ПОДДЕРЖКИ УСТОЙЧИВОГО РАЗВИТИЯ ЭКОНОМИКИ 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7319" y="5915901"/>
            <a:ext cx="1127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26.10.2022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40307751208\Downloads\invest_in_logo_2.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7" y="579135"/>
            <a:ext cx="2462030" cy="8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0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с двумя скругленными противолежащими углами 26"/>
          <p:cNvSpPr/>
          <p:nvPr/>
        </p:nvSpPr>
        <p:spPr bwMode="auto">
          <a:xfrm>
            <a:off x="803275" y="2188526"/>
            <a:ext cx="1652543" cy="4310487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lenoblinvest.ru</a:t>
            </a:r>
          </a:p>
          <a:p>
            <a:endParaRPr lang="ru-RU" dirty="0"/>
          </a:p>
        </p:txBody>
      </p:sp>
      <p:sp>
        <p:nvSpPr>
          <p:cNvPr id="8" name="Google Shape;402;p6"/>
          <p:cNvSpPr txBox="1"/>
          <p:nvPr/>
        </p:nvSpPr>
        <p:spPr bwMode="auto">
          <a:xfrm>
            <a:off x="721227" y="279120"/>
            <a:ext cx="10896509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6. </a:t>
            </a:r>
            <a:r>
              <a:rPr lang="ru-RU" sz="2400" dirty="0" smtClean="0">
                <a:solidFill>
                  <a:srgbClr val="153F9B"/>
                </a:solidFill>
                <a:ea typeface="PT Sans"/>
              </a:rPr>
              <a:t>Льготные займы для МСП   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153F9B"/>
                </a:solidFill>
                <a:ea typeface="PT Sans"/>
              </a:rPr>
              <a:t>    (консультирование – ФПП ЛО)</a:t>
            </a:r>
          </a:p>
          <a:p>
            <a:pPr>
              <a:lnSpc>
                <a:spcPct val="100000"/>
              </a:lnSpc>
            </a:pPr>
            <a:r>
              <a:rPr lang="ru-RU" sz="2200" dirty="0" smtClean="0">
                <a:solidFill>
                  <a:srgbClr val="153F9B"/>
                </a:solidFill>
              </a:rPr>
              <a:t>    </a:t>
            </a:r>
            <a:endParaRPr lang="ru-RU" sz="2200" dirty="0">
              <a:solidFill>
                <a:srgbClr val="153F9B"/>
              </a:solidFill>
            </a:endParaRPr>
          </a:p>
        </p:txBody>
      </p:sp>
      <p:cxnSp>
        <p:nvCxnSpPr>
          <p:cNvPr id="13" name="Прямая соед. линия 1 27"/>
          <p:cNvCxnSpPr>
            <a:cxnSpLocks/>
          </p:cNvCxnSpPr>
          <p:nvPr/>
        </p:nvCxnSpPr>
        <p:spPr>
          <a:xfrm>
            <a:off x="6581451" y="2267901"/>
            <a:ext cx="9547" cy="4279606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с двумя скругленными противолежащими углами 26"/>
          <p:cNvSpPr/>
          <p:nvPr/>
        </p:nvSpPr>
        <p:spPr>
          <a:xfrm>
            <a:off x="2455818" y="989570"/>
            <a:ext cx="8994061" cy="1198956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Прямая соед. линия 1 27"/>
          <p:cNvCxnSpPr/>
          <p:nvPr/>
        </p:nvCxnSpPr>
        <p:spPr bwMode="auto">
          <a:xfrm>
            <a:off x="6576475" y="1107877"/>
            <a:ext cx="0" cy="962341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auto">
          <a:xfrm>
            <a:off x="6663337" y="1056501"/>
            <a:ext cx="4479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Льготные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займы для высокотехнологичных инновационных субъектов МСП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Текст. поле 31"/>
          <p:cNvSpPr txBox="1"/>
          <p:nvPr/>
        </p:nvSpPr>
        <p:spPr bwMode="auto">
          <a:xfrm>
            <a:off x="2669507" y="1035985"/>
            <a:ext cx="3503276" cy="51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Льготное кредитование закупок 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приоритетной импортной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882278" y="3247316"/>
            <a:ext cx="1458669" cy="30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займа 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882278" y="4895932"/>
            <a:ext cx="631997" cy="30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82278" y="6006571"/>
            <a:ext cx="858123" cy="30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110993" y="2880581"/>
            <a:ext cx="1866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2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8477396" y="4801301"/>
            <a:ext cx="1134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8713882" y="5972908"/>
            <a:ext cx="661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cxnSp>
        <p:nvCxnSpPr>
          <p:cNvPr id="43" name="Прямая соед. линия 1 27"/>
          <p:cNvCxnSpPr/>
          <p:nvPr/>
        </p:nvCxnSpPr>
        <p:spPr>
          <a:xfrm>
            <a:off x="2667932" y="5687051"/>
            <a:ext cx="8697733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2677571" y="4435357"/>
            <a:ext cx="1794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Сырье и комплектующие</a:t>
            </a:r>
          </a:p>
          <a:p>
            <a:pPr>
              <a:buClr>
                <a:srgbClr val="264281"/>
              </a:buClr>
              <a:buSzPct val="150000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052559" y="5821905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5,25%</a:t>
            </a: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2678742" y="1560463"/>
            <a:ext cx="38842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18.05.2022  № 895</a:t>
            </a:r>
            <a:r>
              <a:rPr lang="en-US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изменениями Постановления Правительства РФ № 1781 от 07.10.2022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40674" y="1560463"/>
            <a:ext cx="48830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 18.03.2022 № </a:t>
            </a:r>
            <a:r>
              <a:rPr lang="ru-RU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535-р</a:t>
            </a:r>
            <a:br>
              <a:rPr lang="ru-RU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Распоряжение Правительства РФ от 25.03.2022 № 469-р</a:t>
            </a:r>
            <a:endParaRPr lang="ru-RU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30041" y="2269514"/>
            <a:ext cx="3483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10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не требует доп. согласования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30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 согласованию с Минпромторга РФ и Минэкономразвития РФ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 основании решения Правительства РФ</a:t>
            </a:r>
          </a:p>
        </p:txBody>
      </p:sp>
      <p:sp>
        <p:nvSpPr>
          <p:cNvPr id="77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10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79" name="Прямая соед. линия 1 27"/>
          <p:cNvCxnSpPr/>
          <p:nvPr/>
        </p:nvCxnSpPr>
        <p:spPr bwMode="auto">
          <a:xfrm flipH="1">
            <a:off x="882278" y="4244375"/>
            <a:ext cx="1458669" cy="0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. линия 1 27"/>
          <p:cNvCxnSpPr/>
          <p:nvPr/>
        </p:nvCxnSpPr>
        <p:spPr bwMode="auto">
          <a:xfrm flipH="1">
            <a:off x="882278" y="5687052"/>
            <a:ext cx="1458669" cy="0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. линия 1 27"/>
          <p:cNvCxnSpPr/>
          <p:nvPr/>
        </p:nvCxnSpPr>
        <p:spPr>
          <a:xfrm>
            <a:off x="2667932" y="4244375"/>
            <a:ext cx="8697733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319012" y="4433584"/>
            <a:ext cx="2237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и средства производства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09287" y="6191237"/>
            <a:ext cx="3763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% = 30% от ключевой ставки + 3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30040" y="5105355"/>
            <a:ext cx="1232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68359" y="5105355"/>
            <a:ext cx="1232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0295" y="3398498"/>
            <a:ext cx="4245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 инвестиционные цели и на пополнение оборотных средств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02;p6"/>
          <p:cNvSpPr txBox="1"/>
          <p:nvPr/>
        </p:nvSpPr>
        <p:spPr bwMode="auto">
          <a:xfrm>
            <a:off x="711991" y="505207"/>
            <a:ext cx="10009113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6. </a:t>
            </a:r>
            <a:r>
              <a:rPr lang="ru-RU" sz="2400" dirty="0" smtClean="0">
                <a:solidFill>
                  <a:srgbClr val="153F9B"/>
                </a:solidFill>
                <a:ea typeface="PT Sans"/>
              </a:rPr>
              <a:t>Льготные займы для </a:t>
            </a:r>
            <a:r>
              <a:rPr lang="ru-RU" sz="2400" dirty="0">
                <a:solidFill>
                  <a:srgbClr val="153F9B"/>
                </a:solidFill>
                <a:ea typeface="PT Sans"/>
              </a:rPr>
              <a:t>МСП  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153F9B"/>
                </a:solidFill>
                <a:ea typeface="PT Sans"/>
              </a:rPr>
              <a:t>    (консультирование – ФПП ЛО)</a:t>
            </a:r>
          </a:p>
          <a:p>
            <a:pPr>
              <a:lnSpc>
                <a:spcPct val="100000"/>
              </a:lnSpc>
            </a:pPr>
            <a:endParaRPr lang="ru-RU" sz="2400" dirty="0">
              <a:ea typeface="PT Sans"/>
            </a:endParaRPr>
          </a:p>
          <a:p>
            <a:pPr>
              <a:lnSpc>
                <a:spcPct val="100000"/>
              </a:lnSpc>
            </a:pPr>
            <a:r>
              <a:rPr lang="ru-RU" sz="2200" dirty="0">
                <a:solidFill>
                  <a:srgbClr val="039185"/>
                </a:solidFill>
              </a:rPr>
              <a:t>    </a:t>
            </a:r>
          </a:p>
        </p:txBody>
      </p:sp>
      <p:sp>
        <p:nvSpPr>
          <p:cNvPr id="8" name="Прямоугольник с двумя скругленными противолежащими углами 26"/>
          <p:cNvSpPr/>
          <p:nvPr/>
        </p:nvSpPr>
        <p:spPr bwMode="auto">
          <a:xfrm>
            <a:off x="813587" y="2133107"/>
            <a:ext cx="1688411" cy="4275857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ед. линия 1 27"/>
          <p:cNvCxnSpPr>
            <a:cxnSpLocks/>
          </p:cNvCxnSpPr>
          <p:nvPr/>
        </p:nvCxnSpPr>
        <p:spPr>
          <a:xfrm>
            <a:off x="6999028" y="2369124"/>
            <a:ext cx="0" cy="403984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с двумя скругленными противолежащими углами 26"/>
          <p:cNvSpPr/>
          <p:nvPr/>
        </p:nvSpPr>
        <p:spPr>
          <a:xfrm>
            <a:off x="2501998" y="1084251"/>
            <a:ext cx="8994061" cy="1048856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28458" y="3191897"/>
            <a:ext cx="1458669" cy="30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займа 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928458" y="4840513"/>
            <a:ext cx="631997" cy="30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928458" y="5951152"/>
            <a:ext cx="858123" cy="30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860950" y="2499929"/>
            <a:ext cx="35619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64281"/>
              </a:buClr>
              <a:buSzPct val="150000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sz="2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млн руб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buClr>
                <a:srgbClr val="264281"/>
              </a:buClr>
              <a:buSzPct val="150000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руб.</a:t>
            </a:r>
          </a:p>
          <a:p>
            <a:pPr algn="l">
              <a:buClr>
                <a:srgbClr val="264281"/>
              </a:buClr>
              <a:buSzPct val="150000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264281"/>
              </a:buClr>
              <a:buSzPct val="150000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Требуется наличие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менее одного действующего экспортного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контракта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194688" y="4746568"/>
            <a:ext cx="894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239649" y="5897439"/>
            <a:ext cx="80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  <p:cxnSp>
        <p:nvCxnSpPr>
          <p:cNvPr id="24" name="Прямая соед. линия 1 27"/>
          <p:cNvCxnSpPr/>
          <p:nvPr/>
        </p:nvCxnSpPr>
        <p:spPr>
          <a:xfrm flipV="1">
            <a:off x="2640224" y="5631632"/>
            <a:ext cx="8884014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 bwMode="auto">
          <a:xfrm>
            <a:off x="2559666" y="1189325"/>
            <a:ext cx="4439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Льготный кредит на осуществление экспортной деятельности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510346" y="1659722"/>
            <a:ext cx="44970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Наблюдательного совета ФПП от 25.02.2022 № 42</a:t>
            </a:r>
          </a:p>
        </p:txBody>
      </p:sp>
      <p:cxnSp>
        <p:nvCxnSpPr>
          <p:cNvPr id="34" name="Прямая соед. линия 1 27"/>
          <p:cNvCxnSpPr/>
          <p:nvPr/>
        </p:nvCxnSpPr>
        <p:spPr bwMode="auto">
          <a:xfrm flipH="1">
            <a:off x="928458" y="4188956"/>
            <a:ext cx="1458669" cy="0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. линия 1 27"/>
          <p:cNvCxnSpPr/>
          <p:nvPr/>
        </p:nvCxnSpPr>
        <p:spPr bwMode="auto">
          <a:xfrm flipH="1">
            <a:off x="928458" y="5631633"/>
            <a:ext cx="1458669" cy="0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. линия 1 27"/>
          <p:cNvCxnSpPr/>
          <p:nvPr/>
        </p:nvCxnSpPr>
        <p:spPr>
          <a:xfrm flipV="1">
            <a:off x="2640224" y="4188956"/>
            <a:ext cx="8884014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екст. поле 31"/>
          <p:cNvSpPr txBox="1"/>
          <p:nvPr/>
        </p:nvSpPr>
        <p:spPr bwMode="auto">
          <a:xfrm>
            <a:off x="7122360" y="1189325"/>
            <a:ext cx="4401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Лизинг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нового промышленного высокотехнологического оборудования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 низким ставкам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053377" y="4740432"/>
            <a:ext cx="783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853501" y="5951152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899663" y="2710778"/>
            <a:ext cx="30910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  <a:p>
            <a:pPr algn="ctr"/>
            <a:endParaRPr lang="ru-RU" sz="1200" b="1" dirty="0">
              <a:solidFill>
                <a:srgbClr val="03918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Авансовый платеж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0%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 участии ФПП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45" name="Прямая соед. линия 1 27"/>
          <p:cNvCxnSpPr/>
          <p:nvPr/>
        </p:nvCxnSpPr>
        <p:spPr bwMode="auto">
          <a:xfrm>
            <a:off x="6999028" y="1274389"/>
            <a:ext cx="0" cy="677774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 bwMode="auto">
          <a:xfrm>
            <a:off x="7027208" y="2238319"/>
            <a:ext cx="44970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Приостановлена до 01.11.2022</a:t>
            </a:r>
          </a:p>
        </p:txBody>
      </p:sp>
      <p:sp>
        <p:nvSpPr>
          <p:cNvPr id="26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7" name="Текст 3"/>
          <p:cNvSpPr>
            <a:spLocks noGrp="1" noEditPoints="1"/>
          </p:cNvSpPr>
          <p:nvPr>
            <p:ph type="body" idx="2"/>
          </p:nvPr>
        </p:nvSpPr>
        <p:spPr>
          <a:xfrm>
            <a:off x="10398178" y="6492875"/>
            <a:ext cx="1625373" cy="285750"/>
          </a:xfrm>
        </p:spPr>
        <p:txBody>
          <a:bodyPr/>
          <a:lstStyle/>
          <a:p>
            <a:r>
              <a:rPr lang="en-US" dirty="0"/>
              <a:t>lenoblinvest.ru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97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08456" y="2339536"/>
            <a:ext cx="2835291" cy="3120300"/>
          </a:xfrm>
          <a:prstGeom prst="rect">
            <a:avLst/>
          </a:prstGeom>
          <a:solidFill>
            <a:schemeClr val="bg1">
              <a:alpha val="100000"/>
            </a:schemeClr>
          </a:solidFill>
          <a:ln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22"/>
          <p:cNvSpPr/>
          <p:nvPr/>
        </p:nvSpPr>
        <p:spPr>
          <a:xfrm>
            <a:off x="4129580" y="2061462"/>
            <a:ext cx="7057090" cy="3398374"/>
          </a:xfrm>
          <a:prstGeom prst="rect">
            <a:avLst/>
          </a:prstGeom>
          <a:solidFill>
            <a:schemeClr val="bg1">
              <a:alpha val="100000"/>
            </a:schemeClr>
          </a:solidFill>
          <a:ln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08456" y="1799282"/>
            <a:ext cx="2835291" cy="813843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с двумя скругленными противолежащими углами 26"/>
          <p:cNvSpPr/>
          <p:nvPr/>
        </p:nvSpPr>
        <p:spPr>
          <a:xfrm>
            <a:off x="4129579" y="1768801"/>
            <a:ext cx="7057089" cy="813843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5"/>
          <p:cNvSpPr/>
          <p:nvPr/>
        </p:nvSpPr>
        <p:spPr bwMode="auto">
          <a:xfrm>
            <a:off x="4241340" y="1975668"/>
            <a:ext cx="5232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Условия получения гранта </a:t>
            </a:r>
          </a:p>
        </p:txBody>
      </p:sp>
      <p:sp>
        <p:nvSpPr>
          <p:cNvPr id="13" name="Текст. поле 31"/>
          <p:cNvSpPr txBox="1"/>
          <p:nvPr/>
        </p:nvSpPr>
        <p:spPr bwMode="auto">
          <a:xfrm>
            <a:off x="903184" y="1872877"/>
            <a:ext cx="262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Максимальный размер гранта</a:t>
            </a:r>
          </a:p>
        </p:txBody>
      </p:sp>
      <p:sp>
        <p:nvSpPr>
          <p:cNvPr id="17" name="Google Shape;402;p6"/>
          <p:cNvSpPr txBox="1"/>
          <p:nvPr/>
        </p:nvSpPr>
        <p:spPr bwMode="auto">
          <a:xfrm>
            <a:off x="724636" y="154322"/>
            <a:ext cx="10009113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7. </a:t>
            </a:r>
            <a:r>
              <a:rPr lang="ru-RU" sz="2400" dirty="0">
                <a:solidFill>
                  <a:srgbClr val="153F9B"/>
                </a:solidFill>
                <a:ea typeface="PT Sans"/>
              </a:rPr>
              <a:t>Программа возмещения расходов для МСП 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153F9B"/>
                </a:solidFill>
                <a:ea typeface="PT Sans"/>
              </a:rPr>
              <a:t>    (консультирование – ФПП ЛО)</a:t>
            </a:r>
            <a:r>
              <a:rPr lang="ru-RU" sz="2200" dirty="0">
                <a:solidFill>
                  <a:srgbClr val="153F9B"/>
                </a:solidFill>
              </a:rPr>
              <a:t>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06986" y="1027577"/>
            <a:ext cx="9571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ФПП ЛО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предоставляют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субъектам промышленности на возмещение расходов, связанных с уплатой процентов по кредитным договорам. </a:t>
            </a:r>
          </a:p>
        </p:txBody>
      </p:sp>
      <p:pic>
        <p:nvPicPr>
          <p:cNvPr id="19" name="Изображение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2093" y="964407"/>
            <a:ext cx="649559" cy="64955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960407" y="2972250"/>
            <a:ext cx="2730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млн руб.*</a:t>
            </a:r>
            <a:endParaRPr lang="ru-RU" sz="1200" b="1" dirty="0">
              <a:solidFill>
                <a:srgbClr val="0AA7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81878" y="3747003"/>
            <a:ext cx="28826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90%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понесенных расходов на уплату % по кредиту (не более размера ключевой ставки ЦБ Р)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устанавленной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дату уплаты % по кредитному договору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12458" y="2792439"/>
            <a:ext cx="6821155" cy="26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Clr>
                <a:srgbClr val="2642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кредитный договор и (или) ДС к кредитному договору об открытии кредитной линии заключён в рублях после 21.04.2022 </a:t>
            </a:r>
          </a:p>
          <a:p>
            <a:pPr marL="285750" indent="-285750">
              <a:spcAft>
                <a:spcPts val="400"/>
              </a:spcAft>
              <a:buClr>
                <a:srgbClr val="2642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 части затрат осуществляется в отношении %, начисленных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период с 21.04.2022 по 31.12.2022 и фактически уплаченных субъектом промышленности</a:t>
            </a:r>
          </a:p>
          <a:p>
            <a:pPr marL="285750" indent="-285750">
              <a:spcAft>
                <a:spcPts val="400"/>
              </a:spcAft>
              <a:buClr>
                <a:srgbClr val="2642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промышленности осуществляет деятельность в соответствии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кодами 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ОКВЭД 10, 11.06, 11.07, 13-33</a:t>
            </a:r>
          </a:p>
          <a:p>
            <a:pPr marL="285750" indent="-285750">
              <a:spcAft>
                <a:spcPts val="400"/>
              </a:spcAft>
              <a:buClr>
                <a:srgbClr val="2642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субъекту промышленности предоставляется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10 рабочих дней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даты обращения в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регфонд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развития промышленности (не чаще одного раза в месяц)</a:t>
            </a:r>
          </a:p>
          <a:p>
            <a:pPr marL="285750" indent="-285750">
              <a:spcAft>
                <a:spcPts val="400"/>
              </a:spcAft>
              <a:buClr>
                <a:srgbClr val="264281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12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40307751208\Downloads\мой бизнес Q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376" y="5504850"/>
            <a:ext cx="1322266" cy="132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154733" y="5855130"/>
            <a:ext cx="43193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заявки: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https://813.ru/podderzhka/finansovaya/granty-/proizvodstvennym-predpriyatiyam/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526;p6"/>
          <p:cNvSpPr>
            <a:spLocks noGrp="1" noEditPoints="1"/>
          </p:cNvSpPr>
          <p:nvPr>
            <p:ph type="body" idx="2"/>
          </p:nvPr>
        </p:nvSpPr>
        <p:spPr bwMode="auto">
          <a:xfrm>
            <a:off x="10440499" y="6520546"/>
            <a:ext cx="1625373" cy="2841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 panose="020B0604020202020204" pitchFamily="34" charset="0"/>
              <a:buNone/>
            </a:pPr>
            <a:r>
              <a:rPr lang="ru-RU" dirty="0"/>
              <a:t>lenoblinvest.ru</a:t>
            </a:r>
          </a:p>
          <a:p>
            <a:pPr marL="0" indent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06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2"/>
          <p:cNvSpPr/>
          <p:nvPr/>
        </p:nvSpPr>
        <p:spPr>
          <a:xfrm>
            <a:off x="6406494" y="1892264"/>
            <a:ext cx="4959170" cy="4270235"/>
          </a:xfrm>
          <a:prstGeom prst="rect">
            <a:avLst/>
          </a:prstGeom>
          <a:noFill/>
          <a:ln cap="sq">
            <a:solidFill>
              <a:srgbClr val="28437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22"/>
          <p:cNvSpPr/>
          <p:nvPr/>
        </p:nvSpPr>
        <p:spPr>
          <a:xfrm>
            <a:off x="810309" y="1892266"/>
            <a:ext cx="4959170" cy="4270234"/>
          </a:xfrm>
          <a:prstGeom prst="rect">
            <a:avLst/>
          </a:prstGeom>
          <a:noFill/>
          <a:ln cap="sq">
            <a:solidFill>
              <a:srgbClr val="28437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 с двумя скругленными противолежащими углами 26"/>
          <p:cNvSpPr/>
          <p:nvPr/>
        </p:nvSpPr>
        <p:spPr>
          <a:xfrm>
            <a:off x="810310" y="1273541"/>
            <a:ext cx="4959170" cy="1074728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lenoblinvest.ru</a:t>
            </a:r>
          </a:p>
          <a:p>
            <a:endParaRPr lang="ru-RU" dirty="0"/>
          </a:p>
        </p:txBody>
      </p:sp>
      <p:sp>
        <p:nvSpPr>
          <p:cNvPr id="7" name="Google Shape;402;p6"/>
          <p:cNvSpPr txBox="1"/>
          <p:nvPr/>
        </p:nvSpPr>
        <p:spPr bwMode="auto">
          <a:xfrm>
            <a:off x="702755" y="260648"/>
            <a:ext cx="10009113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8. </a:t>
            </a:r>
            <a:r>
              <a:rPr lang="ru-RU" sz="2400" b="1" dirty="0">
                <a:solidFill>
                  <a:srgbClr val="153F9B"/>
                </a:solidFill>
                <a:ea typeface="PT Sans"/>
              </a:rPr>
              <a:t>Меры поддержки по отраслям</a:t>
            </a:r>
          </a:p>
          <a:p>
            <a:pPr indent="54779">
              <a:lnSpc>
                <a:spcPct val="100000"/>
              </a:lnSpc>
            </a:pPr>
            <a:r>
              <a:rPr lang="ru-RU" sz="2200" dirty="0">
                <a:solidFill>
                  <a:srgbClr val="039185"/>
                </a:solidFill>
              </a:rPr>
              <a:t>      </a:t>
            </a:r>
            <a:r>
              <a:rPr lang="ru-RU" sz="2200" dirty="0">
                <a:solidFill>
                  <a:srgbClr val="0AA799"/>
                </a:solidFill>
              </a:rPr>
              <a:t>Туристическая отрасль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21929" y="4762538"/>
            <a:ext cx="46267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Гостиницы и другие объекты размещения (в том числе после реконструкции), согласно реестру Ростуризма, введённые в эксплуатацию после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января 2022 года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освобождены от налога на ближайшие пять лет. 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021930" y="2880461"/>
            <a:ext cx="4626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новых объектов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5 лет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момента ввода в эксплуатацию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существующих гостиниц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30 июня 2027 года</a:t>
            </a:r>
          </a:p>
        </p:txBody>
      </p:sp>
      <p:sp>
        <p:nvSpPr>
          <p:cNvPr id="16" name="Текст. поле 31"/>
          <p:cNvSpPr txBox="1"/>
          <p:nvPr/>
        </p:nvSpPr>
        <p:spPr>
          <a:xfrm>
            <a:off x="1062949" y="1584699"/>
            <a:ext cx="3934825" cy="392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Обнуление ставки НДС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021930" y="2408431"/>
            <a:ext cx="34191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26.03.2022 № 67-ФЗ 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021930" y="4214614"/>
            <a:ext cx="4626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01.07.2022 № 1181 </a:t>
            </a:r>
          </a:p>
        </p:txBody>
      </p:sp>
      <p:sp>
        <p:nvSpPr>
          <p:cNvPr id="22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26"/>
          <p:cNvSpPr/>
          <p:nvPr/>
        </p:nvSpPr>
        <p:spPr>
          <a:xfrm>
            <a:off x="6406494" y="1273541"/>
            <a:ext cx="4959170" cy="1074728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Текст. поле 31"/>
          <p:cNvSpPr txBox="1"/>
          <p:nvPr/>
        </p:nvSpPr>
        <p:spPr>
          <a:xfrm>
            <a:off x="6656236" y="1456962"/>
            <a:ext cx="393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Возмещение неполученных доходов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559130" y="2432071"/>
            <a:ext cx="4959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09.02.2021 г. № 141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59128" y="5416124"/>
            <a:ext cx="4626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 срок до </a:t>
            </a:r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по ставке </a:t>
            </a:r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3–5%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годовых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559129" y="2918994"/>
            <a:ext cx="4626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заемных средств на строительство или реконструкцию отелей: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559128" y="3847690"/>
            <a:ext cx="2769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28437F"/>
              </a:buClr>
              <a:buSzPct val="115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не менее 5 000 м²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559128" y="4217022"/>
            <a:ext cx="3135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28437F"/>
              </a:buClr>
              <a:buSzPct val="115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номерной фонд от 120 номеров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559128" y="4558479"/>
            <a:ext cx="1337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28437F"/>
              </a:buClr>
              <a:buSzPct val="115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санатории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559128" y="3478358"/>
            <a:ext cx="3321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28437F"/>
              </a:buClr>
              <a:buSzPct val="115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 не менее «три звезды»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59129" y="5000625"/>
            <a:ext cx="2791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 </a:t>
            </a:r>
            <a:r>
              <a:rPr lang="ru-RU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sz="14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 </a:t>
            </a:r>
          </a:p>
        </p:txBody>
      </p:sp>
    </p:spTree>
    <p:extLst>
      <p:ext uri="{BB962C8B-B14F-4D97-AF65-F5344CB8AC3E}">
        <p14:creationId xmlns:p14="http://schemas.microsoft.com/office/powerpoint/2010/main" val="292718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2"/>
          <p:cNvSpPr/>
          <p:nvPr/>
        </p:nvSpPr>
        <p:spPr>
          <a:xfrm>
            <a:off x="1596089" y="1002950"/>
            <a:ext cx="9984260" cy="5166939"/>
          </a:xfrm>
          <a:prstGeom prst="rect">
            <a:avLst/>
          </a:prstGeom>
          <a:noFill/>
          <a:ln cap="sq">
            <a:solidFill>
              <a:srgbClr val="28437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ед. линия 1 27"/>
          <p:cNvCxnSpPr>
            <a:cxnSpLocks/>
          </p:cNvCxnSpPr>
          <p:nvPr/>
        </p:nvCxnSpPr>
        <p:spPr>
          <a:xfrm>
            <a:off x="3852883" y="3302759"/>
            <a:ext cx="7562773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с двумя скругленными противолежащими углами 26"/>
          <p:cNvSpPr/>
          <p:nvPr/>
        </p:nvSpPr>
        <p:spPr>
          <a:xfrm>
            <a:off x="803179" y="1002949"/>
            <a:ext cx="2613780" cy="5166937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Прямая соед. линия 1 27"/>
          <p:cNvCxnSpPr/>
          <p:nvPr/>
        </p:nvCxnSpPr>
        <p:spPr>
          <a:xfrm flipV="1">
            <a:off x="946530" y="3302759"/>
            <a:ext cx="2003698" cy="0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. поле 31"/>
          <p:cNvSpPr txBox="1"/>
          <p:nvPr/>
        </p:nvSpPr>
        <p:spPr>
          <a:xfrm>
            <a:off x="1014001" y="1426803"/>
            <a:ext cx="2402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Сервис «Жалоба на решение контрольных органов»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Текст. поле 31"/>
          <p:cNvSpPr txBox="1"/>
          <p:nvPr/>
        </p:nvSpPr>
        <p:spPr>
          <a:xfrm>
            <a:off x="803176" y="4070871"/>
            <a:ext cx="282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«Горячая линия» для предпринимателей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50967" y="2313192"/>
            <a:ext cx="4757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выявления нарушения моратория проверки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будут отменены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402;p6"/>
          <p:cNvSpPr txBox="1"/>
          <p:nvPr/>
        </p:nvSpPr>
        <p:spPr bwMode="auto">
          <a:xfrm>
            <a:off x="711991" y="73888"/>
            <a:ext cx="10009113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9. </a:t>
            </a:r>
            <a:r>
              <a:rPr lang="ru-RU" sz="2400" dirty="0">
                <a:solidFill>
                  <a:srgbClr val="153F9B"/>
                </a:solidFill>
                <a:ea typeface="PT Sans"/>
              </a:rPr>
              <a:t>Сервис «Жалоба на решение контрольных органов» 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3825661" y="1302350"/>
            <a:ext cx="50014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264281"/>
              </a:buClr>
              <a:buAutoNum type="arabicPeriod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Введите номер проверки </a:t>
            </a:r>
          </a:p>
          <a:p>
            <a:pPr marL="342900" indent="-342900">
              <a:buClr>
                <a:srgbClr val="264281"/>
              </a:buClr>
              <a:buAutoNum type="arabicPeriod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дополнительные поля </a:t>
            </a:r>
          </a:p>
          <a:p>
            <a:pPr marL="342900" indent="-342900">
              <a:buClr>
                <a:srgbClr val="264281"/>
              </a:buClr>
              <a:buAutoNum type="arabicPeriod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Отправьте жалобу</a:t>
            </a:r>
          </a:p>
          <a:p>
            <a:pPr marL="342900" indent="-342900">
              <a:buClr>
                <a:srgbClr val="264281"/>
              </a:buClr>
              <a:buAutoNum type="arabicPeriod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рассмотрения жалобы – 1 рабочий день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825661" y="3360831"/>
            <a:ext cx="507680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264281"/>
              </a:buClr>
              <a:buSzPct val="120000"/>
            </a:pPr>
            <a:r>
              <a:rPr lang="ru-RU" sz="1600" b="1" dirty="0">
                <a:solidFill>
                  <a:srgbClr val="03918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Линия поддержки бизнеса</a:t>
            </a:r>
            <a:r>
              <a:rPr lang="ru-RU" sz="1800" b="1" dirty="0">
                <a:solidFill>
                  <a:srgbClr val="03918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«единое окно» по работе с обращениями бизнеса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825661" y="4148983"/>
            <a:ext cx="55996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3918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Кнопка 1.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Если вопрос связан с работой предприятий торговли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уровнем цен </a:t>
            </a:r>
          </a:p>
          <a:p>
            <a:r>
              <a:rPr lang="ru-RU" sz="1400" b="1" dirty="0">
                <a:solidFill>
                  <a:srgbClr val="03918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Кнопка 2.</a:t>
            </a:r>
            <a:r>
              <a:rPr lang="ru-RU" sz="1200" b="1" dirty="0">
                <a:solidFill>
                  <a:srgbClr val="03918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Если возникли проблемы с экспортом продукции или поставками импортного сырья </a:t>
            </a:r>
          </a:p>
          <a:p>
            <a:r>
              <a:rPr lang="ru-RU" sz="1400" b="1" dirty="0">
                <a:solidFill>
                  <a:srgbClr val="03918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Кнопка 3.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Если вопрос связан с получением субсидий</a:t>
            </a:r>
          </a:p>
          <a:p>
            <a:r>
              <a:rPr lang="ru-RU" sz="1400" b="1" dirty="0">
                <a:solidFill>
                  <a:srgbClr val="03918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Кнопка 4.</a:t>
            </a:r>
            <a:r>
              <a:rPr lang="ru-RU" sz="1400" dirty="0">
                <a:solidFill>
                  <a:srgbClr val="264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Если вопрос связан с кредитованием </a:t>
            </a:r>
          </a:p>
          <a:p>
            <a:r>
              <a:rPr lang="ru-RU" sz="1400" b="1" dirty="0">
                <a:solidFill>
                  <a:srgbClr val="03918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Кнопка 5.</a:t>
            </a:r>
            <a:r>
              <a:rPr lang="ru-RU" sz="1400" dirty="0">
                <a:solidFill>
                  <a:srgbClr val="264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Если вопрос с мобилизацией предпринимателя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или иные вопросы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4A837BA-0310-2709-5824-510A48F05595}"/>
              </a:ext>
            </a:extLst>
          </p:cNvPr>
          <p:cNvSpPr/>
          <p:nvPr/>
        </p:nvSpPr>
        <p:spPr bwMode="auto">
          <a:xfrm>
            <a:off x="5871390" y="5827816"/>
            <a:ext cx="55996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264281"/>
              </a:buClr>
            </a:pP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 о проблемах предприятий: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813.ru:443/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1923FB3-BE78-EB5F-9ACC-10AC9A90EDBB}"/>
              </a:ext>
            </a:extLst>
          </p:cNvPr>
          <p:cNvSpPr/>
          <p:nvPr/>
        </p:nvSpPr>
        <p:spPr bwMode="auto">
          <a:xfrm>
            <a:off x="4682836" y="2934056"/>
            <a:ext cx="677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264281"/>
              </a:buClr>
            </a:pP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Жалоба на решение контрольных органов: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https://knd.gosuslugi.ru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9" name="Google Shape;526;p6"/>
          <p:cNvSpPr>
            <a:spLocks noGrp="1" noEditPoints="1"/>
          </p:cNvSpPr>
          <p:nvPr>
            <p:ph type="body" idx="2"/>
          </p:nvPr>
        </p:nvSpPr>
        <p:spPr bwMode="auto">
          <a:xfrm>
            <a:off x="10440499" y="6520546"/>
            <a:ext cx="1625373" cy="2841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 panose="020B0604020202020204" pitchFamily="34" charset="0"/>
              <a:buNone/>
            </a:pPr>
            <a:r>
              <a:rPr lang="ru-RU" dirty="0"/>
              <a:t>lenoblinvest.ru</a:t>
            </a:r>
          </a:p>
          <a:p>
            <a:pPr marL="0" indent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72549DC-26A0-7026-5BF1-17181BD92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26" y="1102946"/>
            <a:ext cx="1831110" cy="18311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C92D0A9-0610-9542-4D3A-60B4C67E7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31" y="3921393"/>
            <a:ext cx="1759900" cy="17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77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6"/>
          <p:cNvSpPr txBox="1"/>
          <p:nvPr/>
        </p:nvSpPr>
        <p:spPr bwMode="auto">
          <a:xfrm>
            <a:off x="683555" y="335819"/>
            <a:ext cx="11098528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42925" indent="-542925"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10</a:t>
            </a:r>
            <a:r>
              <a:rPr lang="ru-RU" sz="2400" dirty="0" smtClean="0">
                <a:solidFill>
                  <a:srgbClr val="153F9B"/>
                </a:solidFill>
                <a:ea typeface="PT Sans"/>
              </a:rPr>
              <a:t>. </a:t>
            </a:r>
            <a:r>
              <a:rPr lang="ru-RU" sz="2400" dirty="0">
                <a:solidFill>
                  <a:srgbClr val="153F9B"/>
                </a:solidFill>
                <a:ea typeface="PT Sans"/>
              </a:rPr>
              <a:t>«Зеленый коридор» для инвестора </a:t>
            </a:r>
          </a:p>
          <a:p>
            <a:pPr marL="627063" indent="-627063">
              <a:lnSpc>
                <a:spcPct val="100000"/>
              </a:lnSpc>
            </a:pPr>
            <a:r>
              <a:rPr lang="ru-RU" sz="2400" dirty="0">
                <a:solidFill>
                  <a:srgbClr val="153F9B"/>
                </a:solidFill>
                <a:ea typeface="PT Sans"/>
              </a:rPr>
              <a:t>        Система поддержки бизнеса 360</a:t>
            </a:r>
            <a:r>
              <a:rPr lang="ru-RU" sz="2400" b="0" dirty="0">
                <a:solidFill>
                  <a:srgbClr val="153F9B"/>
                </a:solidFill>
              </a:rPr>
              <a:t>°</a:t>
            </a:r>
            <a:endParaRPr lang="ru-RU" sz="2400" b="1" dirty="0">
              <a:solidFill>
                <a:srgbClr val="153F9B"/>
              </a:solidFill>
              <a:ea typeface="PT Sans"/>
            </a:endParaRPr>
          </a:p>
          <a:p>
            <a:pPr>
              <a:lnSpc>
                <a:spcPct val="100000"/>
              </a:lnSpc>
            </a:pPr>
            <a:r>
              <a:rPr lang="ru-RU" sz="2200" dirty="0">
                <a:solidFill>
                  <a:srgbClr val="039185"/>
                </a:solidFill>
              </a:rPr>
              <a:t>      </a:t>
            </a:r>
          </a:p>
        </p:txBody>
      </p:sp>
      <p:sp>
        <p:nvSpPr>
          <p:cNvPr id="24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15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3" name="Текст. поле 7"/>
          <p:cNvSpPr txBox="1"/>
          <p:nvPr/>
        </p:nvSpPr>
        <p:spPr>
          <a:xfrm>
            <a:off x="2460859" y="5958854"/>
            <a:ext cx="430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Узнать больше о системе поддержки: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https://lenoblinvest.ru/investoru/green-corridor/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0A734C-B170-DD60-5254-B1D203AADA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0" y="4963531"/>
            <a:ext cx="1518543" cy="1518543"/>
          </a:xfrm>
          <a:prstGeom prst="rect">
            <a:avLst/>
          </a:prstGeom>
        </p:spPr>
      </p:pic>
      <p:sp>
        <p:nvSpPr>
          <p:cNvPr id="3" name="Скругленный прямоугольник 32">
            <a:extLst>
              <a:ext uri="{FF2B5EF4-FFF2-40B4-BE49-F238E27FC236}">
                <a16:creationId xmlns="" xmlns:a16="http://schemas.microsoft.com/office/drawing/2014/main" id="{C3E61908-3376-F745-DCCB-7DAD448BF95E}"/>
              </a:ext>
            </a:extLst>
          </p:cNvPr>
          <p:cNvSpPr/>
          <p:nvPr/>
        </p:nvSpPr>
        <p:spPr bwMode="auto">
          <a:xfrm>
            <a:off x="7025369" y="5294430"/>
            <a:ext cx="4612121" cy="381522"/>
          </a:xfrm>
          <a:prstGeom prst="roundRect">
            <a:avLst>
              <a:gd name="adj" fmla="val 16667"/>
            </a:avLst>
          </a:prstGeom>
          <a:solidFill>
            <a:srgbClr val="8C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31">
            <a:extLst>
              <a:ext uri="{FF2B5EF4-FFF2-40B4-BE49-F238E27FC236}">
                <a16:creationId xmlns="" xmlns:a16="http://schemas.microsoft.com/office/drawing/2014/main" id="{0DA8EF37-877E-D1EE-A015-BF9DBD7913E8}"/>
              </a:ext>
            </a:extLst>
          </p:cNvPr>
          <p:cNvSpPr/>
          <p:nvPr/>
        </p:nvSpPr>
        <p:spPr bwMode="auto">
          <a:xfrm>
            <a:off x="7035552" y="3695777"/>
            <a:ext cx="4612121" cy="381522"/>
          </a:xfrm>
          <a:prstGeom prst="roundRect">
            <a:avLst>
              <a:gd name="adj" fmla="val 16667"/>
            </a:avLst>
          </a:prstGeom>
          <a:solidFill>
            <a:srgbClr val="0A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="" xmlns:a16="http://schemas.microsoft.com/office/drawing/2014/main" id="{8B193C82-BBC3-FE8A-7C2E-551D8E2E63F4}"/>
              </a:ext>
            </a:extLst>
          </p:cNvPr>
          <p:cNvSpPr/>
          <p:nvPr/>
        </p:nvSpPr>
        <p:spPr bwMode="auto">
          <a:xfrm>
            <a:off x="7025370" y="1916647"/>
            <a:ext cx="4612121" cy="381522"/>
          </a:xfrm>
          <a:prstGeom prst="roundRect">
            <a:avLst>
              <a:gd name="adj" fmla="val 16667"/>
            </a:avLst>
          </a:prstGeom>
          <a:solidFill>
            <a:srgbClr val="3A4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0" name="Object6">
            <a:extLst>
              <a:ext uri="{FF2B5EF4-FFF2-40B4-BE49-F238E27FC236}">
                <a16:creationId xmlns="" xmlns:a16="http://schemas.microsoft.com/office/drawing/2014/main" id="{34AD333B-7483-0C0A-CA3B-67F3C478F26F}"/>
              </a:ext>
            </a:extLst>
          </p:cNvPr>
          <p:cNvSpPr/>
          <p:nvPr/>
        </p:nvSpPr>
        <p:spPr bwMode="auto">
          <a:xfrm>
            <a:off x="7130655" y="4203612"/>
            <a:ext cx="4062324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rgbClr val="0AA799"/>
              </a:buClr>
              <a:buSzPct val="150000"/>
              <a:buFont typeface="Arial"/>
              <a:buChar char="•"/>
              <a:defRPr/>
            </a:pPr>
            <a:r>
              <a:rPr lang="ru-RU" sz="1400" b="0" i="0">
                <a:solidFill>
                  <a:srgbClr val="696969"/>
                </a:solidFill>
                <a:latin typeface="Proxima Nova Regular"/>
                <a:ea typeface="Proxima Nova Regular"/>
                <a:cs typeface="Proxima Nova Regular"/>
              </a:rPr>
              <a:t>Получение прав на земельный участок</a:t>
            </a:r>
            <a:endParaRPr lang="ru-RU" sz="1400">
              <a:solidFill>
                <a:srgbClr val="696969"/>
              </a:solidFill>
              <a:latin typeface="Proxima Nova Regular"/>
              <a:ea typeface="Proxima Nova Regular"/>
              <a:cs typeface="Proxima Nova Regular"/>
            </a:endParaRPr>
          </a:p>
          <a:p>
            <a:pPr marL="285750" indent="-285750" algn="l">
              <a:buClr>
                <a:srgbClr val="0AA799"/>
              </a:buClr>
              <a:buSzPct val="150000"/>
              <a:buFont typeface="Arial"/>
              <a:buChar char="•"/>
              <a:defRPr/>
            </a:pPr>
            <a:r>
              <a:rPr lang="ru-RU" sz="1400" b="0" i="0">
                <a:solidFill>
                  <a:srgbClr val="696969"/>
                </a:solidFill>
                <a:latin typeface="Proxima Nova Regular"/>
                <a:ea typeface="Proxima Nova Regular"/>
                <a:cs typeface="Proxima Nova Regular"/>
              </a:rPr>
              <a:t>Обеспечение инженерной инфраструктурой </a:t>
            </a:r>
            <a:endParaRPr/>
          </a:p>
          <a:p>
            <a:pPr marL="285750" indent="-285750" algn="l">
              <a:buClr>
                <a:srgbClr val="0AA799"/>
              </a:buClr>
              <a:buSzPct val="150000"/>
              <a:buFont typeface="Arial"/>
              <a:buChar char="•"/>
              <a:defRPr/>
            </a:pPr>
            <a:r>
              <a:rPr lang="ru-RU" sz="1400" b="0" i="0">
                <a:solidFill>
                  <a:srgbClr val="696969"/>
                </a:solidFill>
                <a:latin typeface="Proxima Nova Regular"/>
                <a:ea typeface="Proxima Nova Regular"/>
                <a:cs typeface="Proxima Nova Regular"/>
              </a:rPr>
              <a:t>Проектирование и строительство</a:t>
            </a:r>
            <a:endParaRPr lang="en-US" sz="1400" b="0" i="0">
              <a:solidFill>
                <a:srgbClr val="696969"/>
              </a:solidFill>
              <a:latin typeface="Proxima Nova Regular"/>
              <a:ea typeface="Proxima Nova Regular"/>
              <a:cs typeface="Proxima Nova Regular"/>
            </a:endParaRPr>
          </a:p>
          <a:p>
            <a:pPr marL="285750" indent="-285750" algn="l">
              <a:buClr>
                <a:srgbClr val="0AA799"/>
              </a:buClr>
              <a:buSzPct val="150000"/>
              <a:buFont typeface="Arial"/>
              <a:buChar char="•"/>
              <a:defRPr/>
            </a:pPr>
            <a:r>
              <a:rPr lang="ru-RU" sz="1400">
                <a:solidFill>
                  <a:srgbClr val="696969"/>
                </a:solidFill>
                <a:latin typeface="Proxima Nova Regular"/>
                <a:ea typeface="Proxima Nova Regular"/>
                <a:cs typeface="Proxima Nova Regular"/>
              </a:rPr>
              <a:t>Перевод земельного участка в категорию</a:t>
            </a:r>
            <a:r>
              <a:rPr lang="ru-RU" sz="1400" b="0" i="0">
                <a:solidFill>
                  <a:srgbClr val="696969"/>
                </a:solidFill>
                <a:latin typeface="Proxima Nova Regular"/>
                <a:ea typeface="Proxima Nova Regular"/>
                <a:cs typeface="Proxima Nova Regular"/>
              </a:rPr>
              <a:t> </a:t>
            </a:r>
            <a:endParaRPr lang="en-US" sz="1400" b="0" i="0">
              <a:solidFill>
                <a:srgbClr val="696969"/>
              </a:solidFill>
              <a:latin typeface="Proxima Nova Regular"/>
              <a:ea typeface="Proxima Nova Regular"/>
              <a:cs typeface="Proxima Nova Regular"/>
            </a:endParaRPr>
          </a:p>
          <a:p>
            <a:pPr marL="285750" indent="-285750" algn="l">
              <a:buClr>
                <a:srgbClr val="0AA799"/>
              </a:buClr>
              <a:buSzPct val="150000"/>
              <a:buFont typeface="Arial"/>
              <a:buChar char="•"/>
              <a:defRPr/>
            </a:pPr>
            <a:endParaRPr lang="en-US" sz="1400"/>
          </a:p>
        </p:txBody>
      </p:sp>
      <p:sp>
        <p:nvSpPr>
          <p:cNvPr id="11" name="Object8">
            <a:extLst>
              <a:ext uri="{FF2B5EF4-FFF2-40B4-BE49-F238E27FC236}">
                <a16:creationId xmlns="" xmlns:a16="http://schemas.microsoft.com/office/drawing/2014/main" id="{B695423E-89DE-99C4-D46D-D264CB132FCE}"/>
              </a:ext>
            </a:extLst>
          </p:cNvPr>
          <p:cNvSpPr/>
          <p:nvPr/>
        </p:nvSpPr>
        <p:spPr bwMode="auto">
          <a:xfrm>
            <a:off x="7130655" y="5789503"/>
            <a:ext cx="4062324" cy="6802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rgbClr val="8C4F8F"/>
              </a:buClr>
              <a:buSzPct val="150000"/>
              <a:buFont typeface="Arial"/>
              <a:buChar char="•"/>
              <a:defRPr/>
            </a:pPr>
            <a:r>
              <a:rPr lang="ru-RU" sz="1400">
                <a:solidFill>
                  <a:srgbClr val="696969"/>
                </a:solidFill>
                <a:latin typeface="Proxima Nova Regular"/>
                <a:ea typeface="Proxima Nova Regular"/>
                <a:cs typeface="Proxima Nova Regular"/>
              </a:rPr>
              <a:t>Экспорт </a:t>
            </a:r>
            <a:endParaRPr/>
          </a:p>
          <a:p>
            <a:pPr marL="285750" indent="-285750" algn="l">
              <a:buClr>
                <a:srgbClr val="8C4F8F"/>
              </a:buClr>
              <a:buSzPct val="150000"/>
              <a:buFont typeface="Arial"/>
              <a:buChar char="•"/>
              <a:defRPr/>
            </a:pPr>
            <a:r>
              <a:rPr lang="ru-RU" sz="1400">
                <a:solidFill>
                  <a:srgbClr val="696969"/>
                </a:solidFill>
                <a:latin typeface="Proxima Nova Regular"/>
                <a:ea typeface="Proxima Nova Regular"/>
                <a:cs typeface="Proxima Nova Regular"/>
              </a:rPr>
              <a:t>Кластеры и кооперация </a:t>
            </a:r>
            <a:endParaRPr/>
          </a:p>
          <a:p>
            <a:pPr marL="285750" indent="-285750" algn="l">
              <a:buClr>
                <a:srgbClr val="8C4F8F"/>
              </a:buClr>
              <a:buSzPct val="150000"/>
              <a:buFont typeface="Arial"/>
              <a:buChar char="•"/>
              <a:defRPr/>
            </a:pPr>
            <a:r>
              <a:rPr lang="ru-RU" sz="1400">
                <a:solidFill>
                  <a:srgbClr val="696969"/>
                </a:solidFill>
                <a:latin typeface="Proxima Nova Regular"/>
                <a:ea typeface="Proxima Nova Regular"/>
                <a:cs typeface="Proxima Nova Regular"/>
              </a:rPr>
              <a:t>Производительность труда</a:t>
            </a:r>
            <a:endParaRPr lang="en-US" sz="1400">
              <a:solidFill>
                <a:srgbClr val="696969"/>
              </a:solidFill>
              <a:latin typeface="Proxima Nova Regular"/>
              <a:ea typeface="Proxima Nova Regular"/>
              <a:cs typeface="Proxima Nova Regular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C40D7CA-071D-BC6A-7EDA-B25919047E76}"/>
              </a:ext>
            </a:extLst>
          </p:cNvPr>
          <p:cNvSpPr/>
          <p:nvPr/>
        </p:nvSpPr>
        <p:spPr bwMode="auto">
          <a:xfrm>
            <a:off x="7047451" y="2407158"/>
            <a:ext cx="4145528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153F9B"/>
              </a:buClr>
              <a:buSzPct val="150000"/>
              <a:buFont typeface="Arial"/>
              <a:buChar char="•"/>
              <a:defRPr/>
            </a:pPr>
            <a:r>
              <a:rPr lang="ru-RU" sz="1400" dirty="0">
                <a:solidFill>
                  <a:srgbClr val="696969"/>
                </a:solidFill>
                <a:latin typeface="Proxima Nova Regular"/>
                <a:ea typeface="Proxima Nova Regular"/>
                <a:cs typeface="Proxima Nova Regular"/>
              </a:rPr>
              <a:t>Заявка на сопровождение и подбор площадки</a:t>
            </a:r>
            <a:endParaRPr dirty="0"/>
          </a:p>
          <a:p>
            <a:pPr marL="285750" indent="-285750">
              <a:buClr>
                <a:srgbClr val="153F9B"/>
              </a:buClr>
              <a:buSzPct val="150000"/>
              <a:buFont typeface="Arial"/>
              <a:buChar char="•"/>
              <a:defRPr/>
            </a:pPr>
            <a:r>
              <a:rPr lang="ru-RU" sz="1400" dirty="0">
                <a:solidFill>
                  <a:srgbClr val="696969"/>
                </a:solidFill>
                <a:latin typeface="Proxima Nova Regular"/>
                <a:ea typeface="Proxima Nova Regular"/>
                <a:cs typeface="Proxima Nova Regular"/>
              </a:rPr>
              <a:t>Оценка проекта на Экспертном совете </a:t>
            </a:r>
            <a:endParaRPr dirty="0"/>
          </a:p>
          <a:p>
            <a:pPr marL="285750" indent="-285750">
              <a:buClr>
                <a:srgbClr val="153F9B"/>
              </a:buClr>
              <a:buSzPct val="150000"/>
              <a:buFont typeface="Arial"/>
              <a:buChar char="•"/>
              <a:defRPr/>
            </a:pPr>
            <a:r>
              <a:rPr lang="ru-RU" sz="1400" dirty="0">
                <a:solidFill>
                  <a:srgbClr val="696969"/>
                </a:solidFill>
                <a:latin typeface="Proxima Nova Regular"/>
                <a:ea typeface="Proxima Nova Regular"/>
                <a:cs typeface="Proxima Nova Regular"/>
              </a:rPr>
              <a:t>Разработка бизнес-плана, ТЭО, финансирование проекта</a:t>
            </a:r>
            <a:endParaRPr dirty="0"/>
          </a:p>
        </p:txBody>
      </p:sp>
      <p:sp>
        <p:nvSpPr>
          <p:cNvPr id="13" name="Object3">
            <a:extLst>
              <a:ext uri="{FF2B5EF4-FFF2-40B4-BE49-F238E27FC236}">
                <a16:creationId xmlns="" xmlns:a16="http://schemas.microsoft.com/office/drawing/2014/main" id="{75DAFD42-AA0D-D2B5-05B0-61674A6528BA}"/>
              </a:ext>
            </a:extLst>
          </p:cNvPr>
          <p:cNvSpPr/>
          <p:nvPr/>
        </p:nvSpPr>
        <p:spPr bwMode="auto">
          <a:xfrm>
            <a:off x="7126307" y="1937011"/>
            <a:ext cx="2622492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25"/>
              </a:lnSpc>
              <a:defRPr/>
            </a:pPr>
            <a:r>
              <a:rPr lang="en-US" sz="1600" b="0" i="0" dirty="0">
                <a:solidFill>
                  <a:schemeClr val="bg1"/>
                </a:solidFill>
                <a:latin typeface="Proxima Nova Semibold"/>
                <a:ea typeface="Proxima Nova Semibold"/>
                <a:cs typeface="Proxima Nova Semibold"/>
              </a:rPr>
              <a:t>1. </a:t>
            </a:r>
            <a:r>
              <a:rPr lang="en-US" sz="1600" b="0" i="0" dirty="0" err="1">
                <a:solidFill>
                  <a:schemeClr val="bg1"/>
                </a:solidFill>
                <a:latin typeface="Proxima Nova Semibold"/>
                <a:ea typeface="Proxima Nova Semibold"/>
                <a:cs typeface="Proxima Nova Semibold"/>
              </a:rPr>
              <a:t>Прединвестиции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Object5">
            <a:extLst>
              <a:ext uri="{FF2B5EF4-FFF2-40B4-BE49-F238E27FC236}">
                <a16:creationId xmlns="" xmlns:a16="http://schemas.microsoft.com/office/drawing/2014/main" id="{9B664999-C2D0-D9EB-F577-18CA44DDD379}"/>
              </a:ext>
            </a:extLst>
          </p:cNvPr>
          <p:cNvSpPr/>
          <p:nvPr/>
        </p:nvSpPr>
        <p:spPr bwMode="auto">
          <a:xfrm>
            <a:off x="7126307" y="3689239"/>
            <a:ext cx="2622492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25"/>
              </a:lnSpc>
              <a:defRPr/>
            </a:pPr>
            <a:r>
              <a:rPr lang="en-US" sz="1600" b="0" i="0" dirty="0">
                <a:solidFill>
                  <a:schemeClr val="bg1"/>
                </a:solidFill>
                <a:latin typeface="Proxima Nova Semibold"/>
                <a:ea typeface="Proxima Nova Semibold"/>
                <a:cs typeface="Proxima Nova Semibold"/>
              </a:rPr>
              <a:t>2. </a:t>
            </a:r>
            <a:r>
              <a:rPr lang="en-US" sz="1600" b="0" i="0" dirty="0" err="1">
                <a:solidFill>
                  <a:schemeClr val="bg1"/>
                </a:solidFill>
                <a:latin typeface="Proxima Nova Semibold"/>
                <a:ea typeface="Proxima Nova Semibold"/>
                <a:cs typeface="Proxima Nova Semibold"/>
              </a:rPr>
              <a:t>Инвестиции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Object7">
            <a:extLst>
              <a:ext uri="{FF2B5EF4-FFF2-40B4-BE49-F238E27FC236}">
                <a16:creationId xmlns="" xmlns:a16="http://schemas.microsoft.com/office/drawing/2014/main" id="{282393A4-1F62-590A-7E1E-24A3B34414B9}"/>
              </a:ext>
            </a:extLst>
          </p:cNvPr>
          <p:cNvSpPr/>
          <p:nvPr/>
        </p:nvSpPr>
        <p:spPr bwMode="auto">
          <a:xfrm>
            <a:off x="7126307" y="5308978"/>
            <a:ext cx="2622492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25"/>
              </a:lnSpc>
              <a:defRPr/>
            </a:pPr>
            <a:r>
              <a:rPr lang="en-US" sz="1600" b="0" i="0" dirty="0">
                <a:solidFill>
                  <a:schemeClr val="bg1"/>
                </a:solidFill>
                <a:latin typeface="Proxima Nova Semibold"/>
                <a:ea typeface="Proxima Nova Semibold"/>
                <a:cs typeface="Proxima Nova Semibold"/>
              </a:rPr>
              <a:t>3. </a:t>
            </a:r>
            <a:r>
              <a:rPr lang="en-US" sz="1600" b="0" i="0" dirty="0" err="1">
                <a:solidFill>
                  <a:schemeClr val="bg1"/>
                </a:solidFill>
                <a:latin typeface="Proxima Nova Semibold"/>
                <a:ea typeface="Proxima Nova Semibold"/>
                <a:cs typeface="Proxima Nova Semibold"/>
              </a:rPr>
              <a:t>Эксплуатация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95FB1A6-B8C7-1259-5AC2-36A544167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64141" y="1300752"/>
            <a:ext cx="4382839" cy="4484551"/>
          </a:xfrm>
          <a:prstGeom prst="rect">
            <a:avLst/>
          </a:prstGeom>
        </p:spPr>
      </p:pic>
      <p:sp>
        <p:nvSpPr>
          <p:cNvPr id="21" name="Скругленный прямоугольник 19">
            <a:extLst>
              <a:ext uri="{FF2B5EF4-FFF2-40B4-BE49-F238E27FC236}">
                <a16:creationId xmlns="" xmlns:a16="http://schemas.microsoft.com/office/drawing/2014/main" id="{DFE63A05-E460-CF92-904B-FEB68068ACBD}"/>
              </a:ext>
            </a:extLst>
          </p:cNvPr>
          <p:cNvSpPr/>
          <p:nvPr/>
        </p:nvSpPr>
        <p:spPr bwMode="auto">
          <a:xfrm>
            <a:off x="7001435" y="1377664"/>
            <a:ext cx="4646238" cy="38152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Object3">
            <a:extLst>
              <a:ext uri="{FF2B5EF4-FFF2-40B4-BE49-F238E27FC236}">
                <a16:creationId xmlns="" xmlns:a16="http://schemas.microsoft.com/office/drawing/2014/main" id="{1C402337-BE5D-2C84-8361-D1EA7487CE07}"/>
              </a:ext>
            </a:extLst>
          </p:cNvPr>
          <p:cNvSpPr/>
          <p:nvPr/>
        </p:nvSpPr>
        <p:spPr bwMode="auto">
          <a:xfrm>
            <a:off x="7106722" y="1379053"/>
            <a:ext cx="4646238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25"/>
              </a:lnSpc>
              <a:defRPr/>
            </a:pPr>
            <a:r>
              <a:rPr lang="ru-RU" sz="1600" b="0" i="0" dirty="0">
                <a:solidFill>
                  <a:schemeClr val="bg1"/>
                </a:solidFill>
                <a:latin typeface="Proxima Nova Semibold"/>
                <a:ea typeface="Proxima Nova Semibold"/>
                <a:cs typeface="Proxima Nova Semibold"/>
              </a:rPr>
              <a:t>0</a:t>
            </a:r>
            <a:r>
              <a:rPr lang="en-US" sz="1600" b="0" i="0" dirty="0">
                <a:solidFill>
                  <a:schemeClr val="bg1"/>
                </a:solidFill>
                <a:latin typeface="Proxima Nova Semibold"/>
                <a:ea typeface="Proxima Nova Semibold"/>
                <a:cs typeface="Proxima Nova Semibold"/>
              </a:rPr>
              <a:t>. </a:t>
            </a:r>
            <a:r>
              <a:rPr lang="ru-RU" sz="1600" b="0" i="0" dirty="0">
                <a:solidFill>
                  <a:schemeClr val="bg1"/>
                </a:solidFill>
                <a:latin typeface="Proxima Nova Semibold"/>
                <a:ea typeface="Proxima Nova Semibold"/>
                <a:cs typeface="Proxima Nova Semibold"/>
              </a:rPr>
              <a:t>Регистрация в Личном кабинете инвестора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Текст 3"/>
          <p:cNvSpPr>
            <a:spLocks noGrp="1" noEditPoints="1"/>
          </p:cNvSpPr>
          <p:nvPr>
            <p:ph type="body" idx="2"/>
          </p:nvPr>
        </p:nvSpPr>
        <p:spPr>
          <a:xfrm>
            <a:off x="10398178" y="6492875"/>
            <a:ext cx="1625373" cy="285750"/>
          </a:xfrm>
        </p:spPr>
        <p:txBody>
          <a:bodyPr/>
          <a:lstStyle/>
          <a:p>
            <a:r>
              <a:rPr lang="en-US" dirty="0"/>
              <a:t>lenoblinvest.ru</a:t>
            </a:r>
          </a:p>
          <a:p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6883984" y="182452"/>
            <a:ext cx="4915256" cy="776883"/>
            <a:chOff x="392539" y="973951"/>
            <a:chExt cx="6129555" cy="96881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92539" y="973951"/>
              <a:ext cx="1004316" cy="96881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396855" y="999038"/>
              <a:ext cx="5125239" cy="743131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1420178" y="1606566"/>
              <a:ext cx="4989588" cy="336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6312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Прямоугольник со скругленными углами 1054"/>
          <p:cNvSpPr/>
          <p:nvPr/>
        </p:nvSpPr>
        <p:spPr>
          <a:xfrm>
            <a:off x="839788" y="943845"/>
            <a:ext cx="1358421" cy="545921"/>
          </a:xfrm>
          <a:prstGeom prst="roundRect">
            <a:avLst/>
          </a:prstGeom>
          <a:solidFill>
            <a:srgbClr val="0A9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Google Shape;381;g1020a19d4e6_0_0"/>
          <p:cNvSpPr>
            <a:spLocks noGrp="1" noEditPoints="1"/>
          </p:cNvSpPr>
          <p:nvPr>
            <p:ph type="sldNum" idx="12"/>
          </p:nvPr>
        </p:nvSpPr>
        <p:spPr>
          <a:xfrm>
            <a:off x="-15737" y="6408964"/>
            <a:ext cx="579369" cy="301967"/>
          </a:xfrm>
          <a:prstGeom prst="rect">
            <a:avLst/>
          </a:prstGeom>
        </p:spPr>
        <p:txBody>
          <a:bodyPr wrap="square" lIns="91425" tIns="45700" rIns="91425" bIns="45700" anchor="t">
            <a:noAutofit/>
          </a:bodyPr>
          <a:lstStyle/>
          <a:p>
            <a:pPr mar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Файл:Gazprom-Logo-rus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335" y="2125118"/>
            <a:ext cx="2245749" cy="910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исполнительной власти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2000" y="3595014"/>
            <a:ext cx="2626749" cy="636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 err="1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Ресурсоснабжающие</a:t>
            </a:r>
            <a:r>
              <a:rPr lang="ru-RU" sz="18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9600" y="5227519"/>
            <a:ext cx="2711484" cy="636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местного самоуправления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5599" y="992994"/>
            <a:ext cx="1066800" cy="45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96141" y="898561"/>
            <a:ext cx="8906818" cy="636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0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взаимодействия при работе </a:t>
            </a:r>
          </a:p>
          <a:p>
            <a:pPr algn="just"/>
            <a:r>
              <a:rPr lang="ru-RU" sz="1800" b="0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инвесторами между всеми </a:t>
            </a:r>
            <a:r>
              <a:rPr lang="ru-RU" sz="1800" b="0" dirty="0" smtClean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участниками</a:t>
            </a:r>
            <a:endParaRPr lang="ru-RU" sz="1800" b="0" dirty="0">
              <a:solidFill>
                <a:srgbClr val="28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292819" y="1219200"/>
            <a:ext cx="408711" cy="0"/>
          </a:xfrm>
          <a:prstGeom prst="straightConnector1">
            <a:avLst/>
          </a:prstGeom>
          <a:ln w="19050">
            <a:solidFill>
              <a:srgbClr val="2843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14367" y="1143000"/>
            <a:ext cx="2371713" cy="5181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279364" y="3429000"/>
            <a:ext cx="3525409" cy="118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ru-RU" sz="1800" b="1" dirty="0" err="1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предпринимательства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sz="1800" b="1" dirty="0" err="1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промышленности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sz="1800" b="1" dirty="0" err="1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82728" y="5246494"/>
            <a:ext cx="3525409" cy="91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развития промышленности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9364" y="2099499"/>
            <a:ext cx="3303036" cy="91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Агентство экономического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Ленинградской области</a:t>
            </a:r>
          </a:p>
        </p:txBody>
      </p:sp>
      <p:sp>
        <p:nvSpPr>
          <p:cNvPr id="1054" name="object 20"/>
          <p:cNvSpPr txBox="1"/>
          <p:nvPr/>
        </p:nvSpPr>
        <p:spPr>
          <a:xfrm>
            <a:off x="10750422" y="6480565"/>
            <a:ext cx="110871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254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lenoblinvest.ru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6" name="Стрелка влево и вправо 1055"/>
          <p:cNvSpPr/>
          <p:nvPr/>
        </p:nvSpPr>
        <p:spPr>
          <a:xfrm>
            <a:off x="3429000" y="2554903"/>
            <a:ext cx="1339711" cy="80993"/>
          </a:xfrm>
          <a:prstGeom prst="leftRightArrow">
            <a:avLst/>
          </a:prstGeom>
          <a:noFill/>
          <a:ln w="12700">
            <a:solidFill>
              <a:srgbClr val="0A9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Стрелка влево и вправо 1055"/>
          <p:cNvSpPr/>
          <p:nvPr/>
        </p:nvSpPr>
        <p:spPr>
          <a:xfrm>
            <a:off x="3429000" y="3901077"/>
            <a:ext cx="1339711" cy="80993"/>
          </a:xfrm>
          <a:prstGeom prst="leftRightArrow">
            <a:avLst/>
          </a:prstGeom>
          <a:noFill/>
          <a:ln w="12700">
            <a:solidFill>
              <a:srgbClr val="0A9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Стрелка влево и вправо 1055"/>
          <p:cNvSpPr/>
          <p:nvPr/>
        </p:nvSpPr>
        <p:spPr>
          <a:xfrm>
            <a:off x="3429000" y="5545764"/>
            <a:ext cx="1339711" cy="80993"/>
          </a:xfrm>
          <a:prstGeom prst="leftRightArrow">
            <a:avLst/>
          </a:prstGeom>
          <a:noFill/>
          <a:ln w="12700">
            <a:solidFill>
              <a:srgbClr val="0A9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Стрелка влево и вправо 1055"/>
          <p:cNvSpPr/>
          <p:nvPr/>
        </p:nvSpPr>
        <p:spPr>
          <a:xfrm>
            <a:off x="6705600" y="5545763"/>
            <a:ext cx="1339711" cy="80993"/>
          </a:xfrm>
          <a:prstGeom prst="leftRightArrow">
            <a:avLst/>
          </a:prstGeom>
          <a:noFill/>
          <a:ln w="12700">
            <a:solidFill>
              <a:srgbClr val="0A9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Стрелка влево и вправо 1055"/>
          <p:cNvSpPr/>
          <p:nvPr/>
        </p:nvSpPr>
        <p:spPr>
          <a:xfrm>
            <a:off x="6705600" y="3913258"/>
            <a:ext cx="1339711" cy="80993"/>
          </a:xfrm>
          <a:prstGeom prst="leftRightArrow">
            <a:avLst/>
          </a:prstGeom>
          <a:noFill/>
          <a:ln w="12700">
            <a:solidFill>
              <a:srgbClr val="0A9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Стрелка влево и вправо 1055"/>
          <p:cNvSpPr/>
          <p:nvPr/>
        </p:nvSpPr>
        <p:spPr>
          <a:xfrm>
            <a:off x="6705599" y="2554903"/>
            <a:ext cx="1339711" cy="80993"/>
          </a:xfrm>
          <a:prstGeom prst="leftRightArrow">
            <a:avLst/>
          </a:prstGeom>
          <a:noFill/>
          <a:ln w="12700">
            <a:solidFill>
              <a:srgbClr val="0A9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402;p6"/>
          <p:cNvSpPr txBox="1"/>
          <p:nvPr/>
        </p:nvSpPr>
        <p:spPr bwMode="auto">
          <a:xfrm>
            <a:off x="683555" y="335819"/>
            <a:ext cx="11098528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42925" indent="-542925"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10</a:t>
            </a:r>
            <a:r>
              <a:rPr lang="ru-RU" sz="2400" dirty="0" smtClean="0">
                <a:solidFill>
                  <a:srgbClr val="153F9B"/>
                </a:solidFill>
                <a:ea typeface="PT Sans"/>
              </a:rPr>
              <a:t>. </a:t>
            </a:r>
            <a:r>
              <a:rPr lang="ru-RU" sz="2400" dirty="0">
                <a:solidFill>
                  <a:srgbClr val="153F9B"/>
                </a:solidFill>
                <a:ea typeface="PT Sans"/>
              </a:rPr>
              <a:t>«Зеленый коридор» для инвестора </a:t>
            </a:r>
          </a:p>
          <a:p>
            <a:pPr marL="627063" indent="-627063">
              <a:lnSpc>
                <a:spcPct val="100000"/>
              </a:lnSpc>
            </a:pPr>
            <a:r>
              <a:rPr lang="ru-RU" sz="2400" dirty="0">
                <a:solidFill>
                  <a:srgbClr val="153F9B"/>
                </a:solidFill>
                <a:ea typeface="PT Sans"/>
              </a:rPr>
              <a:t>        Система поддержки бизнеса 360</a:t>
            </a:r>
            <a:r>
              <a:rPr lang="ru-RU" sz="2400" b="0" dirty="0">
                <a:solidFill>
                  <a:srgbClr val="153F9B"/>
                </a:solidFill>
              </a:rPr>
              <a:t>°</a:t>
            </a:r>
            <a:endParaRPr lang="ru-RU" sz="2400" b="1" dirty="0">
              <a:solidFill>
                <a:srgbClr val="153F9B"/>
              </a:solidFill>
              <a:ea typeface="PT Sans"/>
            </a:endParaRPr>
          </a:p>
          <a:p>
            <a:pPr>
              <a:lnSpc>
                <a:spcPct val="100000"/>
              </a:lnSpc>
            </a:pPr>
            <a:r>
              <a:rPr lang="ru-RU" sz="2200" dirty="0">
                <a:solidFill>
                  <a:srgbClr val="039185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551853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1158959"/>
            <a:ext cx="3232301" cy="5837523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557530" cy="6858634"/>
            <a:chOff x="0" y="0"/>
            <a:chExt cx="557530" cy="6858634"/>
          </a:xfrm>
        </p:grpSpPr>
        <p:sp>
          <p:nvSpPr>
            <p:cNvPr id="3" name="object 3"/>
            <p:cNvSpPr/>
            <p:nvPr/>
          </p:nvSpPr>
          <p:spPr>
            <a:xfrm>
              <a:off x="473214" y="0"/>
              <a:ext cx="84455" cy="1184275"/>
            </a:xfrm>
            <a:custGeom>
              <a:avLst/>
              <a:gdLst/>
              <a:ahLst/>
              <a:cxnLst/>
              <a:rect l="l" t="t" r="r" b="b"/>
              <a:pathLst>
                <a:path w="84454" h="1184275">
                  <a:moveTo>
                    <a:pt x="83927" y="0"/>
                  </a:moveTo>
                  <a:lnTo>
                    <a:pt x="0" y="0"/>
                  </a:lnTo>
                  <a:lnTo>
                    <a:pt x="0" y="1183817"/>
                  </a:lnTo>
                  <a:lnTo>
                    <a:pt x="83927" y="1183817"/>
                  </a:lnTo>
                  <a:lnTo>
                    <a:pt x="83927" y="0"/>
                  </a:lnTo>
                  <a:close/>
                </a:path>
              </a:pathLst>
            </a:custGeom>
            <a:solidFill>
              <a:srgbClr val="E8A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209" cy="6857998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2107418" y="0"/>
            <a:ext cx="84455" cy="6858000"/>
          </a:xfrm>
          <a:custGeom>
            <a:avLst/>
            <a:gdLst/>
            <a:ahLst/>
            <a:cxnLst/>
            <a:rect l="l" t="t" r="r" b="b"/>
            <a:pathLst>
              <a:path w="84454" h="6858000">
                <a:moveTo>
                  <a:pt x="83927" y="0"/>
                </a:moveTo>
                <a:lnTo>
                  <a:pt x="0" y="0"/>
                </a:lnTo>
                <a:lnTo>
                  <a:pt x="0" y="6858000"/>
                </a:lnTo>
                <a:lnTo>
                  <a:pt x="83927" y="6858000"/>
                </a:lnTo>
                <a:lnTo>
                  <a:pt x="83927" y="0"/>
                </a:lnTo>
                <a:close/>
              </a:path>
            </a:pathLst>
          </a:custGeom>
          <a:solidFill>
            <a:srgbClr val="039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84521" y="850528"/>
            <a:ext cx="10070797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0AA7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Преимущества системы «Зеленый </a:t>
            </a:r>
            <a:r>
              <a:rPr lang="ru-RU" sz="2000" b="1" dirty="0">
                <a:solidFill>
                  <a:srgbClr val="0AA7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b="1" dirty="0" smtClean="0">
                <a:solidFill>
                  <a:srgbClr val="0AA7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оридор» для инвестора</a:t>
            </a:r>
            <a:endParaRPr lang="ru-RU" sz="2000" b="1" dirty="0">
              <a:solidFill>
                <a:srgbClr val="0AA7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96610" y="5534659"/>
            <a:ext cx="24955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6605" y="6454368"/>
            <a:ext cx="248866" cy="20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ru-RU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90990" y="5544718"/>
            <a:ext cx="2616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399" y="5357598"/>
            <a:ext cx="5791200" cy="91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Единое цифровое окно – возможность отслеживать </a:t>
            </a:r>
          </a:p>
          <a:p>
            <a:pPr marL="0" indent="0">
              <a:buFontTx/>
              <a:buNone/>
            </a:pP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всю историю проекта в личном кабинете инвестора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ru-RU" sz="1800" b="1" dirty="0">
                <a:solidFill>
                  <a:srgbClr val="28437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lenoblinvest.ru</a:t>
            </a:r>
            <a:endParaRPr lang="ru-RU" b="1" dirty="0">
              <a:solidFill>
                <a:srgbClr val="28437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Текст. поле 22"/>
          <p:cNvSpPr txBox="1"/>
          <p:nvPr/>
        </p:nvSpPr>
        <p:spPr>
          <a:xfrm>
            <a:off x="4724399" y="1941603"/>
            <a:ext cx="5638800" cy="36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Понятный </a:t>
            </a: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алгоритм и прозрачность </a:t>
            </a:r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Текст. поле 23"/>
          <p:cNvSpPr txBox="1"/>
          <p:nvPr/>
        </p:nvSpPr>
        <p:spPr>
          <a:xfrm>
            <a:off x="4724398" y="4127493"/>
            <a:ext cx="4953000" cy="636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Сокращение сроков на типовое обращение </a:t>
            </a:r>
          </a:p>
          <a:p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 30  до 7 календарных </a:t>
            </a:r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дней</a:t>
            </a:r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Текст. поле 24"/>
          <p:cNvSpPr txBox="1"/>
          <p:nvPr/>
        </p:nvSpPr>
        <p:spPr>
          <a:xfrm>
            <a:off x="4724399" y="2897388"/>
            <a:ext cx="4724400" cy="636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Анализ возможности реализации проекта и уменьшение </a:t>
            </a:r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рисков</a:t>
            </a:r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1400" y="1779787"/>
            <a:ext cx="685800" cy="685800"/>
          </a:xfrm>
          <a:prstGeom prst="rect">
            <a:avLst/>
          </a:prstGeom>
        </p:spPr>
      </p:pic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1400" y="2872733"/>
            <a:ext cx="685800" cy="685800"/>
          </a:xfrm>
          <a:prstGeom prst="rect">
            <a:avLst/>
          </a:prstGeom>
        </p:spPr>
      </p:pic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1400" y="4102838"/>
            <a:ext cx="685800" cy="685800"/>
          </a:xfrm>
          <a:prstGeom prst="rect">
            <a:avLst/>
          </a:prstGeom>
        </p:spPr>
      </p:pic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5200" y="5259588"/>
            <a:ext cx="762000" cy="754794"/>
          </a:xfrm>
          <a:prstGeom prst="rect">
            <a:avLst/>
          </a:prstGeom>
        </p:spPr>
      </p:pic>
      <p:sp>
        <p:nvSpPr>
          <p:cNvPr id="30" name="Google Shape;585;p8"/>
          <p:cNvSpPr txBox="1"/>
          <p:nvPr/>
        </p:nvSpPr>
        <p:spPr>
          <a:xfrm>
            <a:off x="10464914" y="6425180"/>
            <a:ext cx="1625373" cy="285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>
            <a:lvl1pPr marL="457200" marR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 panose="020B0604020202020204" pitchFamily="34" charset="0"/>
              <a:buNone/>
              <a:defRPr sz="1200" b="1" i="0" u="none" strike="noStrike" cap="none">
                <a:solidFill>
                  <a:srgbClr val="26428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  <a:defRPr sz="16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  <a:defRPr sz="16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  <a:defRPr sz="16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  <a:defRPr sz="16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lenoblinvest.ru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402;p6"/>
          <p:cNvSpPr txBox="1"/>
          <p:nvPr/>
        </p:nvSpPr>
        <p:spPr bwMode="auto">
          <a:xfrm>
            <a:off x="683555" y="254905"/>
            <a:ext cx="11098528" cy="6744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42925" indent="-542925"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10</a:t>
            </a:r>
            <a:r>
              <a:rPr lang="ru-RU" sz="2400" dirty="0" smtClean="0">
                <a:solidFill>
                  <a:srgbClr val="153F9B"/>
                </a:solidFill>
                <a:ea typeface="PT Sans"/>
              </a:rPr>
              <a:t>. </a:t>
            </a:r>
            <a:r>
              <a:rPr lang="ru-RU" sz="2400" dirty="0">
                <a:solidFill>
                  <a:srgbClr val="153F9B"/>
                </a:solidFill>
                <a:ea typeface="PT Sans"/>
              </a:rPr>
              <a:t>«Зеленый коридор» для инвестора </a:t>
            </a:r>
          </a:p>
          <a:p>
            <a:pPr marL="627063" indent="-627063">
              <a:lnSpc>
                <a:spcPct val="100000"/>
              </a:lnSpc>
            </a:pPr>
            <a:r>
              <a:rPr lang="ru-RU" sz="2400" dirty="0">
                <a:solidFill>
                  <a:srgbClr val="153F9B"/>
                </a:solidFill>
                <a:ea typeface="PT Sans"/>
              </a:rPr>
              <a:t>        Система поддержки бизнеса 360</a:t>
            </a:r>
            <a:r>
              <a:rPr lang="ru-RU" sz="2400" b="0" dirty="0">
                <a:solidFill>
                  <a:srgbClr val="153F9B"/>
                </a:solidFill>
              </a:rPr>
              <a:t>°</a:t>
            </a:r>
            <a:endParaRPr lang="ru-RU" sz="2400" b="1" dirty="0">
              <a:solidFill>
                <a:srgbClr val="153F9B"/>
              </a:solidFill>
              <a:ea typeface="PT Sans"/>
            </a:endParaRPr>
          </a:p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ru-RU" sz="2200" dirty="0">
                <a:solidFill>
                  <a:srgbClr val="0AA799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249884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23"/>
          <a:stretch/>
        </p:blipFill>
        <p:spPr bwMode="auto">
          <a:xfrm>
            <a:off x="762000" y="1265135"/>
            <a:ext cx="8305801" cy="5071366"/>
          </a:xfrm>
          <a:prstGeom prst="roundRect">
            <a:avLst/>
          </a:prstGeom>
          <a:noFill/>
          <a:ln w="12700">
            <a:noFill/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31191">
            <a:off x="8164099" y="1981425"/>
            <a:ext cx="490637" cy="53339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9199" y="609600"/>
            <a:ext cx="2362200" cy="1311069"/>
          </a:xfrm>
          <a:prstGeom prst="roundRect">
            <a:avLst/>
          </a:prstGeom>
          <a:noFill/>
          <a:ln w="19050">
            <a:solidFill>
              <a:srgbClr val="FABF17"/>
            </a:solidFill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1" y="3754883"/>
            <a:ext cx="2514600" cy="2514599"/>
          </a:xfrm>
          <a:prstGeom prst="rect">
            <a:avLst/>
          </a:prstGeom>
        </p:spPr>
      </p:pic>
      <p:sp>
        <p:nvSpPr>
          <p:cNvPr id="8" name="Текст. поле 7"/>
          <p:cNvSpPr txBox="1"/>
          <p:nvPr/>
        </p:nvSpPr>
        <p:spPr>
          <a:xfrm>
            <a:off x="9144000" y="2971800"/>
            <a:ext cx="2514600" cy="636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Личный кабинет на сайте lenoblinvest.ru</a:t>
            </a:r>
            <a:endParaRPr lang="en-US" sz="1800" b="1" dirty="0">
              <a:solidFill>
                <a:srgbClr val="153F9B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381;g1020a19d4e6_0_0"/>
          <p:cNvSpPr>
            <a:spLocks noGrp="1" noEditPoints="1"/>
          </p:cNvSpPr>
          <p:nvPr>
            <p:ph type="sldNum" idx="12"/>
          </p:nvPr>
        </p:nvSpPr>
        <p:spPr>
          <a:xfrm>
            <a:off x="-89625" y="6408964"/>
            <a:ext cx="579369" cy="369661"/>
          </a:xfrm>
          <a:prstGeom prst="rect">
            <a:avLst/>
          </a:prstGeom>
        </p:spPr>
        <p:txBody>
          <a:bodyPr wrap="square" lIns="91425" tIns="45700" rIns="91425" bIns="45700" anchor="t">
            <a:noAutofit/>
          </a:bodyPr>
          <a:lstStyle/>
          <a:p>
            <a:pPr mar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Google Shape;585;p8"/>
          <p:cNvSpPr txBox="1"/>
          <p:nvPr/>
        </p:nvSpPr>
        <p:spPr>
          <a:xfrm>
            <a:off x="10464914" y="6425180"/>
            <a:ext cx="1625373" cy="285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>
            <a:lvl1pPr marL="457200" marR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 panose="020B0604020202020204" pitchFamily="34" charset="0"/>
              <a:buNone/>
              <a:defRPr sz="1200" b="1" i="0" u="none" strike="noStrike" cap="none">
                <a:solidFill>
                  <a:srgbClr val="26428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  <a:defRPr sz="16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  <a:defRPr sz="16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  <a:defRPr sz="16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  <a:defRPr sz="16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lenoblinvest.ru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402;p6"/>
          <p:cNvSpPr txBox="1"/>
          <p:nvPr/>
        </p:nvSpPr>
        <p:spPr bwMode="auto">
          <a:xfrm>
            <a:off x="683555" y="254905"/>
            <a:ext cx="11098528" cy="6744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42925" indent="-542925"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10</a:t>
            </a:r>
            <a:r>
              <a:rPr lang="ru-RU" sz="2400" dirty="0" smtClean="0">
                <a:solidFill>
                  <a:srgbClr val="153F9B"/>
                </a:solidFill>
                <a:ea typeface="PT Sans"/>
              </a:rPr>
              <a:t>. </a:t>
            </a:r>
            <a:r>
              <a:rPr lang="ru-RU" sz="2400" dirty="0">
                <a:solidFill>
                  <a:srgbClr val="153F9B"/>
                </a:solidFill>
                <a:ea typeface="PT Sans"/>
              </a:rPr>
              <a:t>«Зеленый коридор» для инвестора </a:t>
            </a:r>
          </a:p>
          <a:p>
            <a:pPr marL="627063" indent="-627063">
              <a:lnSpc>
                <a:spcPct val="100000"/>
              </a:lnSpc>
            </a:pPr>
            <a:r>
              <a:rPr lang="ru-RU" sz="2400" dirty="0">
                <a:solidFill>
                  <a:srgbClr val="153F9B"/>
                </a:solidFill>
                <a:ea typeface="PT Sans"/>
              </a:rPr>
              <a:t>        Система поддержки бизнеса 360</a:t>
            </a:r>
            <a:r>
              <a:rPr lang="ru-RU" sz="2400" b="0" dirty="0">
                <a:solidFill>
                  <a:srgbClr val="153F9B"/>
                </a:solidFill>
              </a:rPr>
              <a:t>°</a:t>
            </a:r>
            <a:endParaRPr lang="ru-RU" sz="2400" b="1" dirty="0">
              <a:solidFill>
                <a:srgbClr val="153F9B"/>
              </a:solidFill>
              <a:ea typeface="PT Sans"/>
            </a:endParaRPr>
          </a:p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ru-RU" sz="2200" dirty="0">
                <a:solidFill>
                  <a:srgbClr val="0AA799"/>
                </a:solidFill>
              </a:rPr>
              <a:t>      </a:t>
            </a:r>
          </a:p>
        </p:txBody>
      </p:sp>
      <p:sp>
        <p:nvSpPr>
          <p:cNvPr id="14" name="object 6"/>
          <p:cNvSpPr txBox="1"/>
          <p:nvPr/>
        </p:nvSpPr>
        <p:spPr>
          <a:xfrm>
            <a:off x="1405787" y="850528"/>
            <a:ext cx="10070797" cy="330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0AA7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Личный кабинет инвестора</a:t>
            </a:r>
            <a:endParaRPr lang="ru-RU" sz="2000" b="1" dirty="0">
              <a:solidFill>
                <a:srgbClr val="0AA79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9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6"/>
          <p:cNvSpPr txBox="1"/>
          <p:nvPr/>
        </p:nvSpPr>
        <p:spPr bwMode="auto">
          <a:xfrm>
            <a:off x="702755" y="260648"/>
            <a:ext cx="10009113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11</a:t>
            </a:r>
            <a:r>
              <a:rPr lang="ru-RU" sz="2400" dirty="0" smtClean="0">
                <a:solidFill>
                  <a:srgbClr val="153F9B"/>
                </a:solidFill>
                <a:ea typeface="PT Sans"/>
              </a:rPr>
              <a:t>. </a:t>
            </a:r>
            <a:r>
              <a:rPr lang="ru-RU" sz="2400" dirty="0">
                <a:solidFill>
                  <a:srgbClr val="153F9B"/>
                </a:solidFill>
                <a:ea typeface="PT Sans"/>
              </a:rPr>
              <a:t>Полезные контакты</a:t>
            </a:r>
            <a:endParaRPr lang="ru-RU" sz="2400" b="1" dirty="0">
              <a:solidFill>
                <a:srgbClr val="153F9B"/>
              </a:solidFill>
              <a:ea typeface="PT Sans"/>
            </a:endParaRPr>
          </a:p>
          <a:p>
            <a:pPr>
              <a:lnSpc>
                <a:spcPct val="100000"/>
              </a:lnSpc>
            </a:pPr>
            <a:r>
              <a:rPr lang="ru-RU" sz="2200" dirty="0">
                <a:solidFill>
                  <a:srgbClr val="039185"/>
                </a:solidFill>
              </a:rPr>
              <a:t>       </a:t>
            </a:r>
            <a:r>
              <a:rPr lang="ru-RU" sz="2200" dirty="0">
                <a:solidFill>
                  <a:srgbClr val="0AA799"/>
                </a:solidFill>
              </a:rPr>
              <a:t>Услуги по сопровождению проектов в Ленинградской области</a:t>
            </a:r>
          </a:p>
        </p:txBody>
      </p:sp>
      <p:sp>
        <p:nvSpPr>
          <p:cNvPr id="9" name="Прямоугольник 22"/>
          <p:cNvSpPr/>
          <p:nvPr/>
        </p:nvSpPr>
        <p:spPr>
          <a:xfrm>
            <a:off x="8137472" y="1650628"/>
            <a:ext cx="3368168" cy="4801824"/>
          </a:xfrm>
          <a:prstGeom prst="rect">
            <a:avLst/>
          </a:prstGeom>
          <a:solidFill>
            <a:schemeClr val="bg1">
              <a:alpha val="100000"/>
            </a:schemeClr>
          </a:solidFill>
          <a:ln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17692" y="1621993"/>
            <a:ext cx="3368168" cy="4801824"/>
          </a:xfrm>
          <a:prstGeom prst="rect">
            <a:avLst/>
          </a:prstGeom>
          <a:solidFill>
            <a:schemeClr val="bg1">
              <a:alpha val="100000"/>
            </a:schemeClr>
          </a:solidFill>
          <a:ln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+</a:t>
            </a:r>
            <a:endParaRPr lang="en-US" dirty="0"/>
          </a:p>
        </p:txBody>
      </p:sp>
      <p:sp>
        <p:nvSpPr>
          <p:cNvPr id="11" name="Прямоугольник 22"/>
          <p:cNvSpPr/>
          <p:nvPr/>
        </p:nvSpPr>
        <p:spPr>
          <a:xfrm>
            <a:off x="4477581" y="1650627"/>
            <a:ext cx="3368168" cy="4771849"/>
          </a:xfrm>
          <a:prstGeom prst="rect">
            <a:avLst/>
          </a:prstGeom>
          <a:solidFill>
            <a:schemeClr val="bg1">
              <a:alpha val="100000"/>
            </a:schemeClr>
          </a:solidFill>
          <a:ln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817692" y="1157595"/>
            <a:ext cx="3375109" cy="1873840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с двумя скругленными противолежащими углами 26"/>
          <p:cNvSpPr/>
          <p:nvPr/>
        </p:nvSpPr>
        <p:spPr>
          <a:xfrm>
            <a:off x="4477582" y="1157595"/>
            <a:ext cx="3368168" cy="1873840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с двумя скругленными противолежащими углами 26"/>
          <p:cNvSpPr/>
          <p:nvPr/>
        </p:nvSpPr>
        <p:spPr>
          <a:xfrm>
            <a:off x="8137472" y="1157595"/>
            <a:ext cx="3368168" cy="1873840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Текст. поле 31"/>
          <p:cNvSpPr txBox="1"/>
          <p:nvPr/>
        </p:nvSpPr>
        <p:spPr>
          <a:xfrm>
            <a:off x="8248598" y="1509739"/>
            <a:ext cx="3145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Центр развития промышленности Ленинградской области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19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Текст. поле 31"/>
          <p:cNvSpPr txBox="1"/>
          <p:nvPr/>
        </p:nvSpPr>
        <p:spPr>
          <a:xfrm>
            <a:off x="4588706" y="1541537"/>
            <a:ext cx="3145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Фонд поддержки предпринимательства Ленинградской области</a:t>
            </a:r>
          </a:p>
        </p:txBody>
      </p:sp>
      <p:sp>
        <p:nvSpPr>
          <p:cNvPr id="26" name="Текст. поле 31"/>
          <p:cNvSpPr txBox="1"/>
          <p:nvPr/>
        </p:nvSpPr>
        <p:spPr>
          <a:xfrm>
            <a:off x="932287" y="1509739"/>
            <a:ext cx="31459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Государственное казенное учреждение «Агентство экономического развития Ленинградской области»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44172" y="3255874"/>
            <a:ext cx="2650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 +7 (812)644-01-22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E-mail: info@crplo.ru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www.crplo.ru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6405" y="3238587"/>
            <a:ext cx="2650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 +7 (812)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309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46-88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E-mail: fpp@813.ru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www.813.ru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43447" y="3235405"/>
            <a:ext cx="298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 +7 (812)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644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01-23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E-mail: aerlo@leonoblivest.ru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www.lenoblinvest.ru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B310591-4560-0D2E-2AF1-39B5C805A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97" y="4484940"/>
            <a:ext cx="1937536" cy="1937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8294E43-7C1B-E567-2EC8-30D261C18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940785" y="3697070"/>
            <a:ext cx="265387" cy="2653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0795DD8-19C4-32BC-8B6D-8BF1A9A76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940784" y="3284767"/>
            <a:ext cx="265388" cy="2653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53A490-F119-4391-3843-990DACAE90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936177" y="4118799"/>
            <a:ext cx="265387" cy="2653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F8791CF-3BF9-EB62-A54E-891A63C8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657452" y="3700976"/>
            <a:ext cx="265387" cy="2653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7DA5472-1825-9595-AF32-A080379F3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4657451" y="3288673"/>
            <a:ext cx="265388" cy="2653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F6F2943-F1C2-E5F6-52B1-EE8F92E70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4652844" y="4122705"/>
            <a:ext cx="265387" cy="2653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7334D67-B849-6D42-414A-F42F3A12A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8253206" y="3697070"/>
            <a:ext cx="265387" cy="2653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084F6FB-4275-C0A0-EC40-82EC346FC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8253205" y="3284767"/>
            <a:ext cx="265388" cy="2653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EBB755A-A07C-21B0-423D-62F5BF21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8248598" y="4118799"/>
            <a:ext cx="265387" cy="26538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0A742E8-8A46-9D83-B386-47CF3E5FE6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10" y="4435734"/>
            <a:ext cx="1937536" cy="193753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101280B-2F82-E4A2-7466-DB5AD890D1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91" y="4484940"/>
            <a:ext cx="1937536" cy="1937536"/>
          </a:xfrm>
          <a:prstGeom prst="rect">
            <a:avLst/>
          </a:prstGeom>
        </p:spPr>
      </p:pic>
      <p:sp>
        <p:nvSpPr>
          <p:cNvPr id="30" name="Текст 3"/>
          <p:cNvSpPr>
            <a:spLocks noGrp="1" noEditPoints="1"/>
          </p:cNvSpPr>
          <p:nvPr>
            <p:ph type="body" idx="2"/>
          </p:nvPr>
        </p:nvSpPr>
        <p:spPr>
          <a:xfrm>
            <a:off x="10398178" y="6492875"/>
            <a:ext cx="1625373" cy="285750"/>
          </a:xfrm>
        </p:spPr>
        <p:txBody>
          <a:bodyPr/>
          <a:lstStyle/>
          <a:p>
            <a:r>
              <a:rPr lang="en-US" dirty="0"/>
              <a:t>lenoblinvest.ru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98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fld id="{00000000-1234-1234-1234-123412341234}" type="slidenum">
              <a:rPr lang="ru-RU">
                <a:solidFill>
                  <a:srgbClr val="FFFFFF"/>
                </a:solidFill>
              </a:rPr>
              <a:t>2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Google Shape;526;p6"/>
          <p:cNvSpPr>
            <a:spLocks noGrp="1" noEditPoints="1"/>
          </p:cNvSpPr>
          <p:nvPr>
            <p:ph type="body" idx="2"/>
          </p:nvPr>
        </p:nvSpPr>
        <p:spPr bwMode="auto">
          <a:xfrm>
            <a:off x="10440499" y="6520546"/>
            <a:ext cx="1625373" cy="2841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 panose="020B0604020202020204" pitchFamily="34" charset="0"/>
              <a:buNone/>
            </a:pPr>
            <a:r>
              <a:rPr lang="ru-RU" dirty="0"/>
              <a:t>lenoblinvest.ru</a:t>
            </a:r>
          </a:p>
          <a:p>
            <a:pPr marL="0" indent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Google Shape;402;p6"/>
          <p:cNvSpPr txBox="1"/>
          <p:nvPr/>
        </p:nvSpPr>
        <p:spPr bwMode="auto">
          <a:xfrm>
            <a:off x="748935" y="260648"/>
            <a:ext cx="10009113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153F9B"/>
                </a:solidFill>
                <a:ea typeface="PT Sans"/>
              </a:rPr>
              <a:t>СОДЕРЖАНИЕ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072545" y="1985960"/>
            <a:ext cx="3118155" cy="392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Текст</a:t>
            </a:r>
          </a:p>
        </p:txBody>
      </p:sp>
      <p:sp>
        <p:nvSpPr>
          <p:cNvPr id="30" name="Прямоугольник 15"/>
          <p:cNvSpPr/>
          <p:nvPr/>
        </p:nvSpPr>
        <p:spPr bwMode="auto">
          <a:xfrm>
            <a:off x="4732435" y="1985959"/>
            <a:ext cx="3118155" cy="392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Текст</a:t>
            </a:r>
          </a:p>
        </p:txBody>
      </p:sp>
      <p:sp>
        <p:nvSpPr>
          <p:cNvPr id="33" name="Текст. поле 32"/>
          <p:cNvSpPr txBox="1"/>
          <p:nvPr/>
        </p:nvSpPr>
        <p:spPr>
          <a:xfrm>
            <a:off x="823365" y="1475046"/>
            <a:ext cx="8654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Промышленная ипотека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</a:t>
            </a:r>
            <a:endParaRPr lang="en-US" b="1" dirty="0">
              <a:solidFill>
                <a:srgbClr val="264281"/>
              </a:solidFill>
            </a:endParaRPr>
          </a:p>
        </p:txBody>
      </p:sp>
      <p:sp>
        <p:nvSpPr>
          <p:cNvPr id="35" name="Текст. поле 34"/>
          <p:cNvSpPr txBox="1"/>
          <p:nvPr/>
        </p:nvSpPr>
        <p:spPr>
          <a:xfrm>
            <a:off x="823363" y="2367759"/>
            <a:ext cx="8765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4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Региональные меры поддержки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</a:t>
            </a:r>
            <a:endParaRPr lang="en-US" b="1" dirty="0">
              <a:solidFill>
                <a:srgbClr val="264281"/>
              </a:solidFill>
            </a:endParaRPr>
          </a:p>
        </p:txBody>
      </p:sp>
      <p:sp>
        <p:nvSpPr>
          <p:cNvPr id="36" name="Текст. поле 35"/>
          <p:cNvSpPr txBox="1"/>
          <p:nvPr/>
        </p:nvSpPr>
        <p:spPr>
          <a:xfrm>
            <a:off x="1072542" y="2617421"/>
            <a:ext cx="4719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171450">
              <a:buClr>
                <a:srgbClr val="153F9B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171450">
              <a:buClr>
                <a:srgbClr val="153F9B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Региональный инвестиционный проект (РИП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33400" indent="-171450">
              <a:buClr>
                <a:srgbClr val="28437F"/>
              </a:buClr>
              <a:buSzPct val="150000"/>
              <a:buFont typeface="Arial" panose="020B0604020202020204" pitchFamily="34" charset="0"/>
              <a:buChar char="•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Текст. поле 36"/>
          <p:cNvSpPr txBox="1"/>
          <p:nvPr/>
        </p:nvSpPr>
        <p:spPr>
          <a:xfrm>
            <a:off x="826248" y="3081244"/>
            <a:ext cx="8654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4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Льготные займы </a:t>
            </a:r>
            <a:r>
              <a:rPr lang="ru-RU" sz="14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для промышленных производств</a:t>
            </a:r>
            <a:r>
              <a:rPr lang="ru-RU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 ...................................................................</a:t>
            </a:r>
            <a:endParaRPr lang="en-US" b="1" dirty="0">
              <a:solidFill>
                <a:srgbClr val="264281"/>
              </a:solidFill>
            </a:endParaRPr>
          </a:p>
        </p:txBody>
      </p:sp>
      <p:sp>
        <p:nvSpPr>
          <p:cNvPr id="38" name="Текст. поле 37"/>
          <p:cNvSpPr txBox="1"/>
          <p:nvPr/>
        </p:nvSpPr>
        <p:spPr>
          <a:xfrm>
            <a:off x="826246" y="3362396"/>
            <a:ext cx="8843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6. Льготные займы для </a:t>
            </a:r>
            <a:r>
              <a:rPr lang="ru-RU" sz="14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МСП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 ....... ....... </a:t>
            </a:r>
            <a:r>
              <a:rPr lang="ru-RU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</a:t>
            </a:r>
            <a:endParaRPr lang="en-US" b="1" dirty="0">
              <a:solidFill>
                <a:srgbClr val="264281"/>
              </a:solidFill>
            </a:endParaRPr>
          </a:p>
        </p:txBody>
      </p:sp>
      <p:sp>
        <p:nvSpPr>
          <p:cNvPr id="39" name="Текст. поле 38"/>
          <p:cNvSpPr txBox="1"/>
          <p:nvPr/>
        </p:nvSpPr>
        <p:spPr>
          <a:xfrm>
            <a:off x="824127" y="3943975"/>
            <a:ext cx="8943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Меры поддержки по отраслям</a:t>
            </a:r>
            <a:r>
              <a:rPr lang="ru-RU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</a:t>
            </a:r>
            <a:endParaRPr lang="en-US" b="1" dirty="0">
              <a:solidFill>
                <a:srgbClr val="264281"/>
              </a:solidFill>
            </a:endParaRPr>
          </a:p>
        </p:txBody>
      </p:sp>
      <p:sp>
        <p:nvSpPr>
          <p:cNvPr id="40" name="Текст. поле 39"/>
          <p:cNvSpPr txBox="1"/>
          <p:nvPr/>
        </p:nvSpPr>
        <p:spPr>
          <a:xfrm>
            <a:off x="1083177" y="4227801"/>
            <a:ext cx="8303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171450">
              <a:buClr>
                <a:srgbClr val="153F9B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Туристическая отрасль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Текст. поле 40"/>
          <p:cNvSpPr txBox="1"/>
          <p:nvPr/>
        </p:nvSpPr>
        <p:spPr>
          <a:xfrm>
            <a:off x="824127" y="4468676"/>
            <a:ext cx="8654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4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Сервис «Жалоба на решение контрольных органов»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</a:t>
            </a:r>
            <a:endParaRPr lang="en-US" b="1" dirty="0">
              <a:solidFill>
                <a:srgbClr val="264281"/>
              </a:solidFill>
            </a:endParaRPr>
          </a:p>
        </p:txBody>
      </p:sp>
      <p:sp>
        <p:nvSpPr>
          <p:cNvPr id="18" name="Текст. поле 34"/>
          <p:cNvSpPr txBox="1"/>
          <p:nvPr/>
        </p:nvSpPr>
        <p:spPr>
          <a:xfrm>
            <a:off x="832599" y="1785801"/>
            <a:ext cx="10501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4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Программа льготного кредитования для МСП («Программа 1764»)</a:t>
            </a:r>
            <a:r>
              <a:rPr lang="ru-RU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.............................................</a:t>
            </a:r>
            <a:endParaRPr lang="en-US" b="1" dirty="0">
              <a:solidFill>
                <a:srgbClr val="264281"/>
              </a:solidFill>
            </a:endParaRPr>
          </a:p>
        </p:txBody>
      </p:sp>
      <p:sp>
        <p:nvSpPr>
          <p:cNvPr id="19" name="Текст. поле 34"/>
          <p:cNvSpPr txBox="1"/>
          <p:nvPr/>
        </p:nvSpPr>
        <p:spPr>
          <a:xfrm>
            <a:off x="820569" y="2075844"/>
            <a:ext cx="9323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4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Специальный инвестиционный контракт (СПИК 2.0)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</a:t>
            </a:r>
            <a:endParaRPr lang="en-US" b="1" dirty="0">
              <a:solidFill>
                <a:srgbClr val="264281"/>
              </a:solidFill>
            </a:endParaRPr>
          </a:p>
        </p:txBody>
      </p:sp>
      <p:sp>
        <p:nvSpPr>
          <p:cNvPr id="42" name="Текст. поле 41"/>
          <p:cNvSpPr txBox="1"/>
          <p:nvPr/>
        </p:nvSpPr>
        <p:spPr>
          <a:xfrm>
            <a:off x="9168238" y="144347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600" b="1" dirty="0">
              <a:solidFill>
                <a:srgbClr val="153F9B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Текст. поле 41"/>
          <p:cNvSpPr txBox="1"/>
          <p:nvPr/>
        </p:nvSpPr>
        <p:spPr>
          <a:xfrm>
            <a:off x="9166524" y="170185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b="1" dirty="0">
              <a:solidFill>
                <a:srgbClr val="153F9B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Текст. поле 41"/>
          <p:cNvSpPr txBox="1"/>
          <p:nvPr/>
        </p:nvSpPr>
        <p:spPr>
          <a:xfrm>
            <a:off x="9165444" y="20141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600" b="1" dirty="0">
              <a:solidFill>
                <a:srgbClr val="153F9B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Текст. поле 41"/>
          <p:cNvSpPr txBox="1"/>
          <p:nvPr/>
        </p:nvSpPr>
        <p:spPr>
          <a:xfrm>
            <a:off x="9101791" y="3913198"/>
            <a:ext cx="432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1600" b="1" dirty="0">
              <a:solidFill>
                <a:srgbClr val="153F9B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Текст. поле 41"/>
          <p:cNvSpPr txBox="1"/>
          <p:nvPr/>
        </p:nvSpPr>
        <p:spPr>
          <a:xfrm>
            <a:off x="9105830" y="43825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1600" b="1" dirty="0">
              <a:solidFill>
                <a:srgbClr val="153F9B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Текст. поле 41"/>
          <p:cNvSpPr txBox="1"/>
          <p:nvPr/>
        </p:nvSpPr>
        <p:spPr>
          <a:xfrm>
            <a:off x="9167627" y="233709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600" b="1" dirty="0">
              <a:solidFill>
                <a:srgbClr val="153F9B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Текст. поле 37"/>
          <p:cNvSpPr txBox="1"/>
          <p:nvPr/>
        </p:nvSpPr>
        <p:spPr>
          <a:xfrm>
            <a:off x="826246" y="3637782"/>
            <a:ext cx="867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Программа возмещения расходов для МСП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.............................. ....... …...........................................</a:t>
            </a:r>
            <a:endParaRPr lang="en-US" b="1" dirty="0">
              <a:solidFill>
                <a:srgbClr val="264281"/>
              </a:solidFill>
            </a:endParaRPr>
          </a:p>
        </p:txBody>
      </p:sp>
      <p:sp>
        <p:nvSpPr>
          <p:cNvPr id="57" name="Текст. поле 41"/>
          <p:cNvSpPr txBox="1"/>
          <p:nvPr/>
        </p:nvSpPr>
        <p:spPr>
          <a:xfrm>
            <a:off x="9102735" y="468636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1600" b="1" dirty="0">
              <a:solidFill>
                <a:srgbClr val="153F9B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Текст. поле 40"/>
          <p:cNvSpPr txBox="1"/>
          <p:nvPr/>
        </p:nvSpPr>
        <p:spPr>
          <a:xfrm>
            <a:off x="800130" y="5269129"/>
            <a:ext cx="8654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sz="14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Полезные контакты</a:t>
            </a:r>
            <a:r>
              <a:rPr lang="ru-RU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.............................................................................................................................</a:t>
            </a:r>
            <a:endParaRPr lang="en-US" b="1" dirty="0">
              <a:solidFill>
                <a:srgbClr val="26428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2227" y="4721056"/>
            <a:ext cx="85627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lnSpc>
                <a:spcPct val="100000"/>
              </a:lnSpc>
            </a:pPr>
            <a:r>
              <a:rPr lang="ru-RU" sz="14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14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«Зеленый коридор» для инвестора — система поддержки бизнеса 360</a:t>
            </a:r>
            <a:r>
              <a:rPr lang="ru-RU" sz="14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ru-RU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.................................</a:t>
            </a:r>
            <a:endParaRPr lang="ru-RU" sz="1400" b="1" dirty="0">
              <a:solidFill>
                <a:srgbClr val="26428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Текст. поле 41"/>
          <p:cNvSpPr txBox="1"/>
          <p:nvPr/>
        </p:nvSpPr>
        <p:spPr>
          <a:xfrm>
            <a:off x="9164497" y="299124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600" b="1" dirty="0">
              <a:solidFill>
                <a:srgbClr val="153F9B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Текст. поле 41"/>
          <p:cNvSpPr txBox="1"/>
          <p:nvPr/>
        </p:nvSpPr>
        <p:spPr>
          <a:xfrm>
            <a:off x="9101643" y="330594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600" b="1" dirty="0">
              <a:solidFill>
                <a:srgbClr val="153F9B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Текст. поле 41"/>
          <p:cNvSpPr txBox="1"/>
          <p:nvPr/>
        </p:nvSpPr>
        <p:spPr>
          <a:xfrm>
            <a:off x="9101643" y="357914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1600" b="1" dirty="0">
              <a:solidFill>
                <a:srgbClr val="153F9B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Текст. поле 41"/>
          <p:cNvSpPr txBox="1"/>
          <p:nvPr/>
        </p:nvSpPr>
        <p:spPr>
          <a:xfrm>
            <a:off x="9105830" y="52354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1600" b="1" dirty="0">
              <a:solidFill>
                <a:srgbClr val="153F9B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3178" y="5030237"/>
            <a:ext cx="25058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171450">
              <a:buClr>
                <a:srgbClr val="153F9B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Личный кабинет инвестора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50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6"/>
          <p:cNvSpPr txBox="1"/>
          <p:nvPr/>
        </p:nvSpPr>
        <p:spPr bwMode="auto">
          <a:xfrm>
            <a:off x="702755" y="260648"/>
            <a:ext cx="10009113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11</a:t>
            </a:r>
            <a:r>
              <a:rPr lang="ru-RU" sz="2400" dirty="0" smtClean="0">
                <a:solidFill>
                  <a:srgbClr val="153F9B"/>
                </a:solidFill>
                <a:ea typeface="PT Sans"/>
              </a:rPr>
              <a:t>. </a:t>
            </a:r>
            <a:r>
              <a:rPr lang="ru-RU" sz="2400" dirty="0">
                <a:solidFill>
                  <a:srgbClr val="153F9B"/>
                </a:solidFill>
                <a:ea typeface="PT Sans"/>
              </a:rPr>
              <a:t>Полезные контакты</a:t>
            </a:r>
            <a:endParaRPr lang="ru-RU" sz="2400" b="1" dirty="0">
              <a:solidFill>
                <a:srgbClr val="153F9B"/>
              </a:solidFill>
              <a:ea typeface="PT Sans"/>
            </a:endParaRPr>
          </a:p>
          <a:p>
            <a:pPr>
              <a:lnSpc>
                <a:spcPct val="100000"/>
              </a:lnSpc>
            </a:pPr>
            <a:r>
              <a:rPr lang="ru-RU" sz="2200" dirty="0">
                <a:solidFill>
                  <a:srgbClr val="039185"/>
                </a:solidFill>
              </a:rPr>
              <a:t>       </a:t>
            </a:r>
            <a:r>
              <a:rPr lang="ru-RU" sz="2200" dirty="0">
                <a:solidFill>
                  <a:srgbClr val="0AA799"/>
                </a:solidFill>
              </a:rPr>
              <a:t>Федеральные антикризисные меры поддержки</a:t>
            </a:r>
          </a:p>
        </p:txBody>
      </p:sp>
      <p:sp>
        <p:nvSpPr>
          <p:cNvPr id="9" name="Прямоугольник 22"/>
          <p:cNvSpPr/>
          <p:nvPr/>
        </p:nvSpPr>
        <p:spPr>
          <a:xfrm>
            <a:off x="8137472" y="1650628"/>
            <a:ext cx="3368168" cy="4587210"/>
          </a:xfrm>
          <a:prstGeom prst="rect">
            <a:avLst/>
          </a:prstGeom>
          <a:solidFill>
            <a:schemeClr val="bg1">
              <a:alpha val="100000"/>
            </a:schemeClr>
          </a:solidFill>
          <a:ln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17692" y="1621993"/>
            <a:ext cx="3368168" cy="4587210"/>
          </a:xfrm>
          <a:prstGeom prst="rect">
            <a:avLst/>
          </a:prstGeom>
          <a:solidFill>
            <a:schemeClr val="bg1">
              <a:alpha val="100000"/>
            </a:schemeClr>
          </a:solidFill>
          <a:ln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22"/>
          <p:cNvSpPr/>
          <p:nvPr/>
        </p:nvSpPr>
        <p:spPr>
          <a:xfrm>
            <a:off x="4477581" y="1650627"/>
            <a:ext cx="3368168" cy="4558575"/>
          </a:xfrm>
          <a:prstGeom prst="rect">
            <a:avLst/>
          </a:prstGeom>
          <a:solidFill>
            <a:schemeClr val="bg1">
              <a:alpha val="100000"/>
            </a:schemeClr>
          </a:solidFill>
          <a:ln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817692" y="1157595"/>
            <a:ext cx="3375109" cy="1873840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с двумя скругленными противолежащими углами 26"/>
          <p:cNvSpPr/>
          <p:nvPr/>
        </p:nvSpPr>
        <p:spPr>
          <a:xfrm>
            <a:off x="4477582" y="1157595"/>
            <a:ext cx="3368168" cy="1873840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с двумя скругленными противолежащими углами 26"/>
          <p:cNvSpPr/>
          <p:nvPr/>
        </p:nvSpPr>
        <p:spPr>
          <a:xfrm>
            <a:off x="8137472" y="1157595"/>
            <a:ext cx="3368168" cy="1873840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Текст. поле 31"/>
          <p:cNvSpPr txBox="1"/>
          <p:nvPr/>
        </p:nvSpPr>
        <p:spPr>
          <a:xfrm>
            <a:off x="928817" y="1509739"/>
            <a:ext cx="31459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Информация о мерах Правительства по повышению устойчивости экономики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 поддержке граждан в условиях санкций</a:t>
            </a:r>
          </a:p>
        </p:txBody>
      </p:sp>
      <p:sp>
        <p:nvSpPr>
          <p:cNvPr id="16" name="Текст. поле 31"/>
          <p:cNvSpPr txBox="1"/>
          <p:nvPr/>
        </p:nvSpPr>
        <p:spPr>
          <a:xfrm>
            <a:off x="4588707" y="1509739"/>
            <a:ext cx="3145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Навигатор, который поможет сориентироваться в мерах поддержки граждан в условиях санкций</a:t>
            </a:r>
          </a:p>
        </p:txBody>
      </p:sp>
      <p:sp>
        <p:nvSpPr>
          <p:cNvPr id="17" name="Текст. поле 31"/>
          <p:cNvSpPr txBox="1"/>
          <p:nvPr/>
        </p:nvSpPr>
        <p:spPr>
          <a:xfrm>
            <a:off x="8248597" y="1221508"/>
            <a:ext cx="31459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Ссылка на «Сервис импортозамещения»: поиск рынков сбыта, аналогов продукции, поставщиков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Минпромторг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РФ, ГИСП, Электронная торговая площадка Группа Газпромбанка</a:t>
            </a:r>
          </a:p>
        </p:txBody>
      </p:sp>
      <p:pic>
        <p:nvPicPr>
          <p:cNvPr id="18" name="Picture 2" descr="C:\Users\40307751208\Downloads\куар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5197" y="3195385"/>
            <a:ext cx="2132718" cy="2132718"/>
          </a:xfrm>
          <a:prstGeom prst="rect">
            <a:avLst/>
          </a:prstGeom>
          <a:noFill/>
        </p:spPr>
      </p:pic>
      <p:pic>
        <p:nvPicPr>
          <p:cNvPr id="19" name="Picture 3" descr="C:\Users\40307751208\Downloads\кюар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1448" y="3195385"/>
            <a:ext cx="2132718" cy="2132718"/>
          </a:xfrm>
          <a:prstGeom prst="rect">
            <a:avLst/>
          </a:prstGeom>
          <a:noFill/>
        </p:spPr>
      </p:pic>
      <p:pic>
        <p:nvPicPr>
          <p:cNvPr id="20" name="Picture 4" descr="C:\Users\40307751208\Downloads\кюар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307" y="3195385"/>
            <a:ext cx="2132718" cy="213271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864858" y="5457765"/>
            <a:ext cx="3994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4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Ссылка: </a:t>
            </a:r>
            <a:r>
              <a:rPr lang="en-US" sz="1400" dirty="0"/>
              <a:t>http://government.ru/sanctions_measures/</a:t>
            </a:r>
            <a:endParaRPr lang="ru-RU" sz="1400" dirty="0">
              <a:solidFill>
                <a:srgbClr val="264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548882" y="5435678"/>
            <a:ext cx="3257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4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Ссылка: </a:t>
            </a:r>
            <a:r>
              <a:rPr lang="en-US" sz="1400" dirty="0"/>
              <a:t>http://government.ru/sanctions_measures/wizard/</a:t>
            </a:r>
          </a:p>
          <a:p>
            <a:endParaRPr lang="en-US" sz="1400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8248598" y="5411249"/>
            <a:ext cx="32570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4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Ссылка: </a:t>
            </a:r>
            <a:r>
              <a:rPr lang="en-US" sz="1400" dirty="0"/>
              <a:t>https://etpgpb.ru/portal/import-substitution/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24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20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Текст 3"/>
          <p:cNvSpPr>
            <a:spLocks noGrp="1" noEditPoints="1"/>
          </p:cNvSpPr>
          <p:nvPr>
            <p:ph type="body" idx="2"/>
          </p:nvPr>
        </p:nvSpPr>
        <p:spPr>
          <a:xfrm>
            <a:off x="10398178" y="6492875"/>
            <a:ext cx="1625373" cy="285750"/>
          </a:xfrm>
        </p:spPr>
        <p:txBody>
          <a:bodyPr/>
          <a:lstStyle/>
          <a:p>
            <a:r>
              <a:rPr lang="en-US" dirty="0"/>
              <a:t>lenoblinvest.ru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184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02;p6"/>
          <p:cNvSpPr txBox="1"/>
          <p:nvPr/>
        </p:nvSpPr>
        <p:spPr bwMode="auto">
          <a:xfrm>
            <a:off x="702754" y="102239"/>
            <a:ext cx="10009113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11</a:t>
            </a:r>
            <a:r>
              <a:rPr lang="ru-RU" sz="2400" dirty="0" smtClean="0">
                <a:solidFill>
                  <a:srgbClr val="153F9B"/>
                </a:solidFill>
                <a:ea typeface="PT Sans"/>
              </a:rPr>
              <a:t>. </a:t>
            </a:r>
            <a:r>
              <a:rPr lang="ru-RU" sz="2400" dirty="0">
                <a:solidFill>
                  <a:srgbClr val="153F9B"/>
                </a:solidFill>
                <a:ea typeface="PT Sans"/>
              </a:rPr>
              <a:t>Полезные контакты</a:t>
            </a:r>
            <a:endParaRPr lang="ru-RU" sz="2400" b="1" dirty="0">
              <a:solidFill>
                <a:srgbClr val="153F9B"/>
              </a:solidFill>
              <a:ea typeface="PT Sans"/>
            </a:endParaRPr>
          </a:p>
          <a:p>
            <a:pPr>
              <a:lnSpc>
                <a:spcPct val="100000"/>
              </a:lnSpc>
            </a:pPr>
            <a:r>
              <a:rPr lang="ru-RU" sz="2200" dirty="0">
                <a:solidFill>
                  <a:srgbClr val="039185"/>
                </a:solidFill>
              </a:rPr>
              <a:t>      </a:t>
            </a:r>
            <a:r>
              <a:rPr lang="ru-RU" sz="2200" dirty="0">
                <a:solidFill>
                  <a:srgbClr val="0AA799"/>
                </a:solidFill>
              </a:rPr>
              <a:t>«Горячие линии» Минпромторга</a:t>
            </a:r>
          </a:p>
        </p:txBody>
      </p:sp>
      <p:cxnSp>
        <p:nvCxnSpPr>
          <p:cNvPr id="8" name="Прямая соед. линия 1 27"/>
          <p:cNvCxnSpPr/>
          <p:nvPr/>
        </p:nvCxnSpPr>
        <p:spPr>
          <a:xfrm>
            <a:off x="5839873" y="1632931"/>
            <a:ext cx="0" cy="5009319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. линия 1 29"/>
          <p:cNvCxnSpPr/>
          <p:nvPr/>
        </p:nvCxnSpPr>
        <p:spPr>
          <a:xfrm>
            <a:off x="811397" y="2305615"/>
            <a:ext cx="10455965" cy="3273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с двумя скругленными противолежащими углами 26"/>
          <p:cNvSpPr/>
          <p:nvPr/>
        </p:nvSpPr>
        <p:spPr>
          <a:xfrm>
            <a:off x="811397" y="947131"/>
            <a:ext cx="10555355" cy="685800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ямая соед. линия 1 29"/>
          <p:cNvCxnSpPr/>
          <p:nvPr/>
        </p:nvCxnSpPr>
        <p:spPr>
          <a:xfrm>
            <a:off x="811397" y="2956425"/>
            <a:ext cx="10455965" cy="3273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. линия 1 29"/>
          <p:cNvCxnSpPr/>
          <p:nvPr/>
        </p:nvCxnSpPr>
        <p:spPr>
          <a:xfrm>
            <a:off x="811394" y="3611559"/>
            <a:ext cx="10455965" cy="3273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. линия 1 29"/>
          <p:cNvCxnSpPr/>
          <p:nvPr/>
        </p:nvCxnSpPr>
        <p:spPr>
          <a:xfrm>
            <a:off x="811397" y="4265229"/>
            <a:ext cx="10455965" cy="3273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. линия 1 27"/>
          <p:cNvCxnSpPr/>
          <p:nvPr/>
        </p:nvCxnSpPr>
        <p:spPr bwMode="auto">
          <a:xfrm>
            <a:off x="5839873" y="1040857"/>
            <a:ext cx="0" cy="522500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. поле 31"/>
          <p:cNvSpPr txBox="1"/>
          <p:nvPr/>
        </p:nvSpPr>
        <p:spPr bwMode="auto">
          <a:xfrm>
            <a:off x="1159807" y="1083389"/>
            <a:ext cx="277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«Горячая линия»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Текст. поле 31"/>
          <p:cNvSpPr txBox="1"/>
          <p:nvPr/>
        </p:nvSpPr>
        <p:spPr bwMode="auto">
          <a:xfrm>
            <a:off x="5982037" y="1062123"/>
            <a:ext cx="313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824693" y="1700554"/>
            <a:ext cx="3994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53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 предприятий промышленности 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982037" y="1661391"/>
            <a:ext cx="3013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Сайт: https://minpromtorg.gov.ru/merpod/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Тел.: </a:t>
            </a:r>
            <a:r>
              <a:rPr lang="ru-RU" sz="1200" dirty="0"/>
              <a:t> 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(495) 870-29-21 (доб. 21476)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811394" y="2376296"/>
            <a:ext cx="3994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53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«Горячая линия» по вопросам внешнеторговых операций 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982037" y="2342448"/>
            <a:ext cx="3138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+7 (903) 199-53-48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E-mail: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export@minprom.gov.ru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1394" y="303532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153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«Горячая линия» Минтранса РФ </a:t>
            </a:r>
          </a:p>
          <a:p>
            <a:r>
              <a:rPr lang="ru-RU" sz="1400" dirty="0">
                <a:solidFill>
                  <a:srgbClr val="153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проблем с логистикой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82037" y="2992243"/>
            <a:ext cx="4500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Тел.: +7 (499) 495-00-11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gruz@sicmt.ru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11393" y="3687981"/>
            <a:ext cx="3289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53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«Горячая линия» Российского экспортного центра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82037" y="3648240"/>
            <a:ext cx="5046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Сайт: https://www.exportcenter.ru/interviews/detail.php?VOTE_ID=43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Тел.: +7 (800) 550-01-88  </a:t>
            </a:r>
          </a:p>
        </p:txBody>
      </p:sp>
      <p:cxnSp>
        <p:nvCxnSpPr>
          <p:cNvPr id="25" name="Прямая соед. линия 1 29"/>
          <p:cNvCxnSpPr/>
          <p:nvPr/>
        </p:nvCxnSpPr>
        <p:spPr>
          <a:xfrm>
            <a:off x="824693" y="4970708"/>
            <a:ext cx="10455965" cy="3273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11392" y="4339284"/>
            <a:ext cx="3438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53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ПП РФ от 09.03.2022 г. № 311, 312 и 313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982037" y="4318747"/>
            <a:ext cx="4636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Тел.: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870-29-21 (доб. 28743)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GerasimovaAV@minprom.gov.ru</a:t>
            </a:r>
          </a:p>
        </p:txBody>
      </p:sp>
      <p:cxnSp>
        <p:nvCxnSpPr>
          <p:cNvPr id="28" name="Прямая соед. линия 1 29"/>
          <p:cNvCxnSpPr/>
          <p:nvPr/>
        </p:nvCxnSpPr>
        <p:spPr>
          <a:xfrm>
            <a:off x="824692" y="5606512"/>
            <a:ext cx="10455965" cy="3273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11392" y="5045103"/>
            <a:ext cx="3717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53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Онлайн-сервис «Производственная кооперация и сбыт»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982037" y="5158978"/>
            <a:ext cx="2549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Тел: +7 (812) 309-46-88 (доб.147)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1392" y="5681916"/>
            <a:ext cx="47895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53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вопросам работы государственной информационной системы «Внешнеторговая информация» (АИС ВТД)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982037" y="5718847"/>
            <a:ext cx="410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Тел.: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870-29-21 (доб. 21861)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vtd.support@minprom.gov.ru</a:t>
            </a:r>
          </a:p>
        </p:txBody>
      </p:sp>
      <p:sp>
        <p:nvSpPr>
          <p:cNvPr id="33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21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4" name="Текст 3"/>
          <p:cNvSpPr>
            <a:spLocks noGrp="1" noEditPoints="1"/>
          </p:cNvSpPr>
          <p:nvPr>
            <p:ph type="body" idx="2"/>
          </p:nvPr>
        </p:nvSpPr>
        <p:spPr>
          <a:xfrm>
            <a:off x="10398178" y="6492875"/>
            <a:ext cx="1625373" cy="285750"/>
          </a:xfrm>
        </p:spPr>
        <p:txBody>
          <a:bodyPr/>
          <a:lstStyle/>
          <a:p>
            <a:r>
              <a:rPr lang="en-US" dirty="0"/>
              <a:t>lenoblinvest.ru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6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0" y="1143000"/>
            <a:ext cx="1363807" cy="57149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rcRect l="3594" t="17778" r="61324" b="66250"/>
          <a:stretch/>
        </p:blipFill>
        <p:spPr>
          <a:xfrm>
            <a:off x="379227" y="282945"/>
            <a:ext cx="3929135" cy="1006348"/>
          </a:xfrm>
          <a:prstGeom prst="rect">
            <a:avLst/>
          </a:prstGeom>
        </p:spPr>
      </p:pic>
      <p:sp>
        <p:nvSpPr>
          <p:cNvPr id="16" name="Текст 15"/>
          <p:cNvSpPr txBox="1"/>
          <p:nvPr/>
        </p:nvSpPr>
        <p:spPr>
          <a:xfrm>
            <a:off x="379227" y="1859687"/>
            <a:ext cx="4267201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200" b="1" dirty="0">
                <a:solidFill>
                  <a:srgbClr val="0A9993"/>
                </a:solidFill>
              </a:rPr>
              <a:t>СПАСИБО </a:t>
            </a:r>
          </a:p>
          <a:p>
            <a:pPr>
              <a:lnSpc>
                <a:spcPct val="90000"/>
              </a:lnSpc>
            </a:pPr>
            <a:r>
              <a:rPr lang="ru-RU" sz="3200" b="1" dirty="0">
                <a:solidFill>
                  <a:srgbClr val="0A9993"/>
                </a:solidFill>
              </a:rPr>
              <a:t>ЗА ВНИМАНИЕ!</a:t>
            </a:r>
            <a:endParaRPr lang="ru-RU" sz="3200" dirty="0">
              <a:solidFill>
                <a:srgbClr val="0A9993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/>
          <a:stretch/>
        </p:blipFill>
        <p:spPr>
          <a:xfrm>
            <a:off x="339536" y="3056555"/>
            <a:ext cx="2196846" cy="651775"/>
          </a:xfrm>
          <a:prstGeom prst="rect">
            <a:avLst/>
          </a:prstGeom>
        </p:spPr>
      </p:pic>
      <p:sp>
        <p:nvSpPr>
          <p:cNvPr id="18" name="Текст. поле 23"/>
          <p:cNvSpPr txBox="1"/>
          <p:nvPr/>
        </p:nvSpPr>
        <p:spPr>
          <a:xfrm>
            <a:off x="0" y="4905880"/>
            <a:ext cx="36240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28437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Актуальная презентация по </a:t>
            </a:r>
            <a:r>
              <a:rPr lang="ru-RU" sz="1400" b="1" dirty="0" err="1" smtClean="0">
                <a:solidFill>
                  <a:srgbClr val="28437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антисанкционным</a:t>
            </a:r>
            <a:r>
              <a:rPr lang="ru-RU" sz="1400" b="1" dirty="0" smtClean="0">
                <a:solidFill>
                  <a:srgbClr val="28437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мерам поддержки :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https://lenoblinvest.ru/wa-data/public/site/Antisankcionnie_mery_podderzshky_05_09_.pdf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2512827" y="3067191"/>
            <a:ext cx="2196846" cy="651775"/>
          </a:xfrm>
          <a:prstGeom prst="rect">
            <a:avLst/>
          </a:prstGeom>
        </p:spPr>
      </p:pic>
      <p:pic>
        <p:nvPicPr>
          <p:cNvPr id="2050" name="Picture 2" descr="C:\Users\40307751208\Downloads\INVESTMENT POTENTI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59" y="4521232"/>
            <a:ext cx="1660525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fld id="{00000000-1234-1234-1234-123412341234}" type="slidenum">
              <a:rPr lang="ru-RU">
                <a:solidFill>
                  <a:srgbClr val="FFFFFF"/>
                </a:solidFill>
              </a:rPr>
              <a:t>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Google Shape;526;p6"/>
          <p:cNvSpPr>
            <a:spLocks noGrp="1" noEditPoints="1"/>
          </p:cNvSpPr>
          <p:nvPr>
            <p:ph type="body" idx="2"/>
          </p:nvPr>
        </p:nvSpPr>
        <p:spPr bwMode="auto">
          <a:xfrm>
            <a:off x="10395881" y="6573835"/>
            <a:ext cx="1625373" cy="2841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 panose="020B0604020202020204" pitchFamily="34" charset="0"/>
              <a:buNone/>
            </a:pPr>
            <a:r>
              <a:rPr lang="ru-RU" dirty="0"/>
              <a:t>lenoblinvest.ru</a:t>
            </a:r>
            <a:endParaRPr dirty="0"/>
          </a:p>
          <a:p>
            <a:pPr marL="0" indent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 panose="020B0604020202020204" pitchFamily="34" charset="0"/>
              <a:buNone/>
            </a:pPr>
            <a:endParaRPr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39793" y="1150497"/>
            <a:ext cx="9729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Промышленная ипотека – это льготный кредит для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покупки, строительства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модернизации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реконструкции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капитального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производственных площадей для быстрого запуска или расширения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6253" y="615559"/>
            <a:ext cx="111703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06.09.2022 №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1570</a:t>
            </a:r>
          </a:p>
        </p:txBody>
      </p:sp>
      <p:sp>
        <p:nvSpPr>
          <p:cNvPr id="22" name="Прямоугольник 22"/>
          <p:cNvSpPr/>
          <p:nvPr/>
        </p:nvSpPr>
        <p:spPr>
          <a:xfrm>
            <a:off x="1596089" y="1988023"/>
            <a:ext cx="9984260" cy="4534697"/>
          </a:xfrm>
          <a:prstGeom prst="rect">
            <a:avLst/>
          </a:prstGeom>
          <a:noFill/>
          <a:ln cap="sq">
            <a:solidFill>
              <a:srgbClr val="28437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Прямая соед. линия 1 27"/>
          <p:cNvCxnSpPr/>
          <p:nvPr/>
        </p:nvCxnSpPr>
        <p:spPr>
          <a:xfrm flipV="1">
            <a:off x="3346538" y="3613526"/>
            <a:ext cx="7720206" cy="3273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. поле 31"/>
          <p:cNvSpPr txBox="1"/>
          <p:nvPr/>
        </p:nvSpPr>
        <p:spPr>
          <a:xfrm>
            <a:off x="7792467" y="2575506"/>
            <a:ext cx="958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с двумя скругленными противолежащими углами 26"/>
          <p:cNvSpPr/>
          <p:nvPr/>
        </p:nvSpPr>
        <p:spPr>
          <a:xfrm>
            <a:off x="803178" y="1988024"/>
            <a:ext cx="2338577" cy="4534695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Прямая соед. линия 1 27"/>
          <p:cNvCxnSpPr/>
          <p:nvPr/>
        </p:nvCxnSpPr>
        <p:spPr>
          <a:xfrm flipV="1">
            <a:off x="932326" y="3616799"/>
            <a:ext cx="2003698" cy="0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. поле 31"/>
          <p:cNvSpPr txBox="1"/>
          <p:nvPr/>
        </p:nvSpPr>
        <p:spPr>
          <a:xfrm>
            <a:off x="946530" y="2421618"/>
            <a:ext cx="129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Общие сведения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Текст. поле 31"/>
          <p:cNvSpPr txBox="1"/>
          <p:nvPr/>
        </p:nvSpPr>
        <p:spPr>
          <a:xfrm>
            <a:off x="925941" y="3899772"/>
            <a:ext cx="162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Условия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получения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. линия 1 27"/>
          <p:cNvCxnSpPr>
            <a:cxnSpLocks/>
          </p:cNvCxnSpPr>
          <p:nvPr/>
        </p:nvCxnSpPr>
        <p:spPr bwMode="auto">
          <a:xfrm>
            <a:off x="6955381" y="2052284"/>
            <a:ext cx="0" cy="1393604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. линия 1 27"/>
          <p:cNvCxnSpPr>
            <a:cxnSpLocks/>
          </p:cNvCxnSpPr>
          <p:nvPr/>
        </p:nvCxnSpPr>
        <p:spPr bwMode="auto">
          <a:xfrm>
            <a:off x="4725895" y="2069723"/>
            <a:ext cx="0" cy="1393336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4886970" y="2868786"/>
            <a:ext cx="30247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AA7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 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333280" y="3729528"/>
            <a:ext cx="82470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153F9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– последующий залог приобретаемой недвижимости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153F9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ОКВЭД раздела С (за исключением сфер нефти, газа, жидкого топлива, табачных изделий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алкогольной продукции) –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как основным, так и </a:t>
            </a:r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дополнительным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153F9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обязательство по использованию не менее 50 % площади объекта недвижимого имущества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промышленного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153F9B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одного кредитного договора (соглашения) по льготной процентной ставке</a:t>
            </a:r>
          </a:p>
        </p:txBody>
      </p:sp>
      <p:sp>
        <p:nvSpPr>
          <p:cNvPr id="45" name="Google Shape;402;p6"/>
          <p:cNvSpPr txBox="1"/>
          <p:nvPr/>
        </p:nvSpPr>
        <p:spPr bwMode="auto">
          <a:xfrm>
            <a:off x="706253" y="-27384"/>
            <a:ext cx="10009113" cy="905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dirty="0">
                <a:solidFill>
                  <a:srgbClr val="153F9B"/>
                </a:solidFill>
              </a:rPr>
              <a:t>1. Промышленная ипотека</a:t>
            </a:r>
          </a:p>
        </p:txBody>
      </p:sp>
      <p:pic>
        <p:nvPicPr>
          <p:cNvPr id="47" name="Изображение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1751" y="1012283"/>
            <a:ext cx="799649" cy="7996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46538" y="2513949"/>
            <a:ext cx="136088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. линия 1 27"/>
          <p:cNvCxnSpPr/>
          <p:nvPr/>
        </p:nvCxnSpPr>
        <p:spPr>
          <a:xfrm>
            <a:off x="7135634" y="3046683"/>
            <a:ext cx="2119542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. линия 1 27"/>
          <p:cNvCxnSpPr/>
          <p:nvPr/>
        </p:nvCxnSpPr>
        <p:spPr>
          <a:xfrm>
            <a:off x="4852331" y="3049157"/>
            <a:ext cx="2005205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319386" y="3129502"/>
            <a:ext cx="1786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500 млн руб</a:t>
            </a:r>
            <a:r>
              <a:rPr lang="ru-RU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Текст. поле 31"/>
          <p:cNvSpPr txBox="1"/>
          <p:nvPr/>
        </p:nvSpPr>
        <p:spPr>
          <a:xfrm>
            <a:off x="5062963" y="2579809"/>
            <a:ext cx="1583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b="1" dirty="0" smtClean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400" b="1" dirty="0" smtClean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06641" y="2162057"/>
            <a:ext cx="19775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Покупка недвижимости</a:t>
            </a:r>
            <a:endParaRPr lang="ru-RU" sz="12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852331" y="2005925"/>
            <a:ext cx="2533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Модернизация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реконструкция, ремонт</a:t>
            </a:r>
            <a:endParaRPr lang="ru-RU" sz="1200" b="1" dirty="0"/>
          </a:p>
        </p:txBody>
      </p:sp>
      <p:sp>
        <p:nvSpPr>
          <p:cNvPr id="34" name="Текст. поле 31"/>
          <p:cNvSpPr txBox="1"/>
          <p:nvPr/>
        </p:nvSpPr>
        <p:spPr>
          <a:xfrm>
            <a:off x="9842073" y="2591705"/>
            <a:ext cx="1746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b="1" dirty="0" smtClean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400" b="1" dirty="0" smtClean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400" b="1" dirty="0">
              <a:solidFill>
                <a:srgbClr val="0AA7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. линия 1 27"/>
          <p:cNvCxnSpPr/>
          <p:nvPr/>
        </p:nvCxnSpPr>
        <p:spPr>
          <a:xfrm>
            <a:off x="9770667" y="3046683"/>
            <a:ext cx="1296077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9581266" y="3129502"/>
            <a:ext cx="168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 млрд руб</a:t>
            </a:r>
            <a:r>
              <a:rPr lang="ru-RU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15926" y="2052284"/>
            <a:ext cx="14695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Строительство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недвижимости</a:t>
            </a:r>
            <a:endParaRPr lang="ru-RU" sz="1200" b="1" dirty="0"/>
          </a:p>
        </p:txBody>
      </p:sp>
      <p:cxnSp>
        <p:nvCxnSpPr>
          <p:cNvPr id="42" name="Прямая соед. линия 1 27"/>
          <p:cNvCxnSpPr>
            <a:cxnSpLocks/>
          </p:cNvCxnSpPr>
          <p:nvPr/>
        </p:nvCxnSpPr>
        <p:spPr bwMode="auto">
          <a:xfrm>
            <a:off x="9510785" y="2052284"/>
            <a:ext cx="0" cy="141739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174384" y="6081236"/>
            <a:ext cx="2304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стадии утверждения</a:t>
            </a:r>
          </a:p>
        </p:txBody>
      </p:sp>
    </p:spTree>
    <p:extLst>
      <p:ext uri="{BB962C8B-B14F-4D97-AF65-F5344CB8AC3E}">
        <p14:creationId xmlns:p14="http://schemas.microsoft.com/office/powerpoint/2010/main" val="235193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 noEditPoints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lenoblinvest.ru</a:t>
            </a:r>
          </a:p>
          <a:p>
            <a:endParaRPr lang="ru-RU" dirty="0"/>
          </a:p>
        </p:txBody>
      </p:sp>
      <p:sp>
        <p:nvSpPr>
          <p:cNvPr id="8" name="Google Shape;402;p6"/>
          <p:cNvSpPr txBox="1"/>
          <p:nvPr/>
        </p:nvSpPr>
        <p:spPr bwMode="auto">
          <a:xfrm>
            <a:off x="721227" y="499079"/>
            <a:ext cx="10009113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2. </a:t>
            </a:r>
            <a:r>
              <a:rPr lang="ru-RU" sz="2400" dirty="0" smtClean="0">
                <a:solidFill>
                  <a:srgbClr val="153F9B"/>
                </a:solidFill>
                <a:ea typeface="PT Sans"/>
              </a:rPr>
              <a:t>Программа </a:t>
            </a:r>
            <a:r>
              <a:rPr lang="ru-RU" sz="2400" dirty="0">
                <a:solidFill>
                  <a:srgbClr val="153F9B"/>
                </a:solidFill>
                <a:ea typeface="PT Sans"/>
              </a:rPr>
              <a:t>льготного кредитования для МСП 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153F9B"/>
                </a:solidFill>
                <a:ea typeface="PT Sans"/>
              </a:rPr>
              <a:t>    (консультирование – ФПП ЛО)</a:t>
            </a:r>
          </a:p>
          <a:p>
            <a:pPr>
              <a:lnSpc>
                <a:spcPct val="100000"/>
              </a:lnSpc>
            </a:pPr>
            <a:endParaRPr lang="ru-RU" sz="2400" dirty="0">
              <a:ea typeface="PT Sans"/>
            </a:endParaRPr>
          </a:p>
          <a:p>
            <a:pPr>
              <a:lnSpc>
                <a:spcPct val="100000"/>
              </a:lnSpc>
            </a:pPr>
            <a:r>
              <a:rPr lang="ru-RU" sz="2200" dirty="0">
                <a:solidFill>
                  <a:srgbClr val="039185"/>
                </a:solidFill>
              </a:rPr>
              <a:t>    </a:t>
            </a:r>
          </a:p>
        </p:txBody>
      </p:sp>
      <p:sp>
        <p:nvSpPr>
          <p:cNvPr id="14" name="Прямоугольник с двумя скругленными противолежащими углами 26"/>
          <p:cNvSpPr/>
          <p:nvPr/>
        </p:nvSpPr>
        <p:spPr>
          <a:xfrm>
            <a:off x="2501998" y="1007772"/>
            <a:ext cx="8972304" cy="1153044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629893" y="4885321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малого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бизнеса: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264281"/>
              </a:buClr>
              <a:buSzPct val="150000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= ключевая ставка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+ 2,75%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8753299" y="3786504"/>
            <a:ext cx="1035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0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cxnSp>
        <p:nvCxnSpPr>
          <p:cNvPr id="39" name="Прямая соед. линия 1 27"/>
          <p:cNvCxnSpPr/>
          <p:nvPr/>
        </p:nvCxnSpPr>
        <p:spPr>
          <a:xfrm flipV="1">
            <a:off x="2681598" y="3664213"/>
            <a:ext cx="8654160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. линия 1 27"/>
          <p:cNvCxnSpPr/>
          <p:nvPr/>
        </p:nvCxnSpPr>
        <p:spPr bwMode="auto">
          <a:xfrm>
            <a:off x="7430689" y="1168534"/>
            <a:ext cx="0" cy="801579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72126" y="1404656"/>
            <a:ext cx="4928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«Программа  1764»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7560065" y="1330820"/>
            <a:ext cx="3869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«Программа ПСК» совместно с «Программой 1764»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9893" y="2344080"/>
            <a:ext cx="44861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400" b="1" dirty="0" smtClean="0">
                <a:solidFill>
                  <a:srgbClr val="03918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ru-RU" sz="1400" b="1" dirty="0">
                <a:solidFill>
                  <a:srgbClr val="03918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 до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1400" b="1" dirty="0">
                <a:solidFill>
                  <a:srgbClr val="03918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 -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 пополнение оборотных средств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400" b="1" dirty="0" smtClean="0">
                <a:solidFill>
                  <a:srgbClr val="03918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0,5 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 до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 руб.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на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инвестиционные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цели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 развитие предпринимательской деятельности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9892" y="3962710"/>
            <a:ext cx="5029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инвестиционные цели:</a:t>
            </a:r>
            <a:r>
              <a:rPr lang="ru-RU" sz="1800" dirty="0"/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развитие предпринимательской деятельности:</a:t>
            </a:r>
            <a:r>
              <a:rPr lang="ru-RU" sz="1400" b="1" dirty="0">
                <a:solidFill>
                  <a:srgbClr val="039185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endParaRPr lang="ru-RU" sz="1200" b="1" dirty="0">
              <a:solidFill>
                <a:srgbClr val="03918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9891" y="3690537"/>
            <a:ext cx="4837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пополнение оборотных средств: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49675" y="4253547"/>
            <a:ext cx="18183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Льготный период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7598144" y="4810599"/>
            <a:ext cx="3585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малого бизнеса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микропредприятий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7598144" y="5149153"/>
            <a:ext cx="35214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2,5%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средних предприятий</a:t>
            </a:r>
          </a:p>
        </p:txBody>
      </p:sp>
      <p:sp>
        <p:nvSpPr>
          <p:cNvPr id="46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600817" y="2251875"/>
            <a:ext cx="400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микропредприятия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малые предприятия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средние предприятия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629890" y="5842930"/>
            <a:ext cx="1611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с двумя скругленными противолежащими углами 26"/>
          <p:cNvSpPr/>
          <p:nvPr/>
        </p:nvSpPr>
        <p:spPr bwMode="auto">
          <a:xfrm>
            <a:off x="813587" y="2160816"/>
            <a:ext cx="1688411" cy="4234351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рямоугольник 17"/>
          <p:cNvSpPr/>
          <p:nvPr/>
        </p:nvSpPr>
        <p:spPr bwMode="auto">
          <a:xfrm>
            <a:off x="928458" y="2413985"/>
            <a:ext cx="1458669" cy="30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займа </a:t>
            </a:r>
          </a:p>
        </p:txBody>
      </p:sp>
      <p:sp>
        <p:nvSpPr>
          <p:cNvPr id="73" name="Прямоугольник 18"/>
          <p:cNvSpPr/>
          <p:nvPr/>
        </p:nvSpPr>
        <p:spPr bwMode="auto">
          <a:xfrm>
            <a:off x="928458" y="3986559"/>
            <a:ext cx="631997" cy="30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74" name="Прямоугольник 19"/>
          <p:cNvSpPr/>
          <p:nvPr/>
        </p:nvSpPr>
        <p:spPr bwMode="auto">
          <a:xfrm>
            <a:off x="928458" y="4939149"/>
            <a:ext cx="858123" cy="30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</a:p>
        </p:txBody>
      </p:sp>
      <p:cxnSp>
        <p:nvCxnSpPr>
          <p:cNvPr id="75" name="Прямая соед. линия 1 27"/>
          <p:cNvCxnSpPr/>
          <p:nvPr/>
        </p:nvCxnSpPr>
        <p:spPr bwMode="auto">
          <a:xfrm flipH="1">
            <a:off x="928458" y="3599561"/>
            <a:ext cx="1458669" cy="0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. линия 1 27"/>
          <p:cNvCxnSpPr/>
          <p:nvPr/>
        </p:nvCxnSpPr>
        <p:spPr bwMode="auto">
          <a:xfrm flipH="1">
            <a:off x="928458" y="4721299"/>
            <a:ext cx="1458669" cy="0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. линия 1 27"/>
          <p:cNvCxnSpPr>
            <a:cxnSpLocks/>
          </p:cNvCxnSpPr>
          <p:nvPr/>
        </p:nvCxnSpPr>
        <p:spPr>
          <a:xfrm>
            <a:off x="7430689" y="2344080"/>
            <a:ext cx="0" cy="3259278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. линия 1 27"/>
          <p:cNvCxnSpPr/>
          <p:nvPr/>
        </p:nvCxnSpPr>
        <p:spPr>
          <a:xfrm flipV="1">
            <a:off x="2820141" y="4721300"/>
            <a:ext cx="8654160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 bwMode="auto">
          <a:xfrm>
            <a:off x="5224356" y="4885612"/>
            <a:ext cx="22433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микробизнеса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264281"/>
              </a:buClr>
              <a:buSzPct val="150000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= ключевая ставка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62739" y="3105105"/>
            <a:ext cx="4496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 покупку оборудования, запуск новых производств, ремонт помещения</a:t>
            </a:r>
          </a:p>
        </p:txBody>
      </p:sp>
      <p:cxnSp>
        <p:nvCxnSpPr>
          <p:cNvPr id="32" name="Прямая соед. линия 1 27"/>
          <p:cNvCxnSpPr/>
          <p:nvPr/>
        </p:nvCxnSpPr>
        <p:spPr>
          <a:xfrm flipV="1">
            <a:off x="2775108" y="5745569"/>
            <a:ext cx="8654160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887193" y="5873707"/>
            <a:ext cx="3028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35213" y="5873707"/>
            <a:ext cx="27671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транспортировка и хранение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494666" y="5873707"/>
            <a:ext cx="2038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гостиничный бизнес</a:t>
            </a:r>
          </a:p>
        </p:txBody>
      </p:sp>
    </p:spTree>
    <p:extLst>
      <p:ext uri="{BB962C8B-B14F-4D97-AF65-F5344CB8AC3E}">
        <p14:creationId xmlns:p14="http://schemas.microsoft.com/office/powerpoint/2010/main" val="21465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 noEditPoints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lenoblinvest.ru</a:t>
            </a:r>
          </a:p>
          <a:p>
            <a:endParaRPr lang="ru-RU" dirty="0"/>
          </a:p>
        </p:txBody>
      </p:sp>
      <p:sp>
        <p:nvSpPr>
          <p:cNvPr id="7" name="Google Shape;402;p6"/>
          <p:cNvSpPr txBox="1"/>
          <p:nvPr/>
        </p:nvSpPr>
        <p:spPr bwMode="auto">
          <a:xfrm>
            <a:off x="724725" y="-27384"/>
            <a:ext cx="10009113" cy="905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dirty="0" smtClean="0">
                <a:solidFill>
                  <a:srgbClr val="153F9B"/>
                </a:solidFill>
              </a:rPr>
              <a:t>3. </a:t>
            </a:r>
            <a:r>
              <a:rPr lang="ru-RU" sz="2400" dirty="0">
                <a:solidFill>
                  <a:srgbClr val="153F9B"/>
                </a:solidFill>
              </a:rPr>
              <a:t>Специальный инвестиционный контракт (СПИК 2.0)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5490" y="849007"/>
            <a:ext cx="4768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Ленинградской области от 12.04.2021 № 44-оз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72889" y="1387195"/>
            <a:ext cx="9440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—  реализация промышленных проектов на территории РФ, которые предусматривают внедрение современных технологий, позволяющих производить конкурентоспособную на мировом уровне продукцию</a:t>
            </a:r>
          </a:p>
        </p:txBody>
      </p:sp>
      <p:sp>
        <p:nvSpPr>
          <p:cNvPr id="12" name="Прямоугольник 22"/>
          <p:cNvSpPr/>
          <p:nvPr/>
        </p:nvSpPr>
        <p:spPr bwMode="auto">
          <a:xfrm>
            <a:off x="1596089" y="2365834"/>
            <a:ext cx="9792733" cy="3737254"/>
          </a:xfrm>
          <a:prstGeom prst="rect">
            <a:avLst/>
          </a:prstGeom>
          <a:noFill/>
          <a:ln cap="sq">
            <a:solidFill>
              <a:srgbClr val="28437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Прямая соед. линия 1 27"/>
          <p:cNvCxnSpPr/>
          <p:nvPr/>
        </p:nvCxnSpPr>
        <p:spPr bwMode="auto">
          <a:xfrm flipV="1">
            <a:off x="3365713" y="3936421"/>
            <a:ext cx="7720206" cy="3273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с двумя скругленными противолежащими углами 26"/>
          <p:cNvSpPr/>
          <p:nvPr/>
        </p:nvSpPr>
        <p:spPr bwMode="auto">
          <a:xfrm>
            <a:off x="803178" y="2365836"/>
            <a:ext cx="2338577" cy="3737252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Прямая соед. линия 1 27"/>
          <p:cNvCxnSpPr/>
          <p:nvPr/>
        </p:nvCxnSpPr>
        <p:spPr bwMode="auto">
          <a:xfrm flipV="1">
            <a:off x="1007561" y="3936421"/>
            <a:ext cx="2003698" cy="0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. поле 31"/>
          <p:cNvSpPr txBox="1"/>
          <p:nvPr/>
        </p:nvSpPr>
        <p:spPr bwMode="auto">
          <a:xfrm>
            <a:off x="946530" y="2799430"/>
            <a:ext cx="2003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Общие сведения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Текст. поле 31"/>
          <p:cNvSpPr txBox="1"/>
          <p:nvPr/>
        </p:nvSpPr>
        <p:spPr bwMode="auto">
          <a:xfrm>
            <a:off x="946530" y="4186059"/>
            <a:ext cx="187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Форма поддержки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365498" y="2477986"/>
            <a:ext cx="25920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налога</a:t>
            </a:r>
          </a:p>
          <a:p>
            <a:endParaRPr lang="ru-RU" sz="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прибыль</a:t>
            </a:r>
          </a:p>
          <a:p>
            <a:r>
              <a:rPr lang="ru-RU" sz="12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5%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региональной части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0%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федеральной части</a:t>
            </a:r>
          </a:p>
          <a:p>
            <a:endParaRPr lang="ru-RU" sz="1200" b="1" dirty="0">
              <a:solidFill>
                <a:srgbClr val="0AA7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365713" y="3343242"/>
            <a:ext cx="2760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имущество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0%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56989" y="3171320"/>
            <a:ext cx="2723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15 лет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(инвестиции ≤ 50 млрд руб.)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56989" y="2474565"/>
            <a:ext cx="267519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  <a:p>
            <a:endParaRPr lang="ru-RU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лет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(инвестиции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млрд руб.)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168640" y="2294790"/>
            <a:ext cx="32201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Минимальный объем инвестиций </a:t>
            </a:r>
            <a:r>
              <a:rPr lang="ru-RU" sz="12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</a:t>
            </a:r>
          </a:p>
          <a:p>
            <a:endParaRPr lang="ru-RU" sz="1200" b="1" dirty="0">
              <a:solidFill>
                <a:srgbClr val="0AA7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Льготы прекращают предоставляться, если совокупный объем бюджетных расходов и недополученных доходов превысит </a:t>
            </a:r>
            <a:r>
              <a:rPr lang="ru-RU" sz="10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от общего объема капитальных вложений инвестора</a:t>
            </a:r>
          </a:p>
        </p:txBody>
      </p:sp>
      <p:cxnSp>
        <p:nvCxnSpPr>
          <p:cNvPr id="31" name="Прямая соед. линия 1 27"/>
          <p:cNvCxnSpPr>
            <a:cxnSpLocks/>
          </p:cNvCxnSpPr>
          <p:nvPr/>
        </p:nvCxnSpPr>
        <p:spPr bwMode="auto">
          <a:xfrm>
            <a:off x="8044184" y="2477986"/>
            <a:ext cx="0" cy="1294581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. линия 1 27"/>
          <p:cNvCxnSpPr>
            <a:cxnSpLocks/>
          </p:cNvCxnSpPr>
          <p:nvPr/>
        </p:nvCxnSpPr>
        <p:spPr bwMode="auto">
          <a:xfrm>
            <a:off x="5632452" y="2477986"/>
            <a:ext cx="0" cy="1294581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Изображение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6462" y="1276485"/>
            <a:ext cx="769255" cy="769255"/>
          </a:xfrm>
          <a:prstGeom prst="rect">
            <a:avLst/>
          </a:prstGeom>
        </p:spPr>
      </p:pic>
      <p:sp>
        <p:nvSpPr>
          <p:cNvPr id="30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5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06440" y="4189490"/>
            <a:ext cx="81759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стабильность условия ведения хозяйственной деятельности для инвестора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статуса «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in Russia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продукцию с отлагательным условием по локализации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получения статуса единственного поставщика по закупкам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создания субъектами РФ объектов инфраструктуры, особые условия аренды земельных участков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 noEditPoints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lenoblinvest.ru</a:t>
            </a:r>
          </a:p>
          <a:p>
            <a:endParaRPr lang="ru-RU" dirty="0"/>
          </a:p>
        </p:txBody>
      </p:sp>
      <p:sp>
        <p:nvSpPr>
          <p:cNvPr id="8" name="Прямоугольник 22"/>
          <p:cNvSpPr/>
          <p:nvPr/>
        </p:nvSpPr>
        <p:spPr>
          <a:xfrm>
            <a:off x="808954" y="1096397"/>
            <a:ext cx="10515215" cy="5168347"/>
          </a:xfrm>
          <a:prstGeom prst="rect">
            <a:avLst/>
          </a:prstGeom>
          <a:noFill/>
          <a:ln cap="sq">
            <a:solidFill>
              <a:srgbClr val="28437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ед. линия 1 27"/>
          <p:cNvCxnSpPr/>
          <p:nvPr/>
        </p:nvCxnSpPr>
        <p:spPr>
          <a:xfrm flipV="1">
            <a:off x="3731450" y="3484318"/>
            <a:ext cx="7164691" cy="3272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. линия 1 27"/>
          <p:cNvCxnSpPr/>
          <p:nvPr/>
        </p:nvCxnSpPr>
        <p:spPr>
          <a:xfrm flipV="1">
            <a:off x="1066911" y="3487590"/>
            <a:ext cx="1878491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. поле 31"/>
          <p:cNvSpPr txBox="1"/>
          <p:nvPr/>
        </p:nvSpPr>
        <p:spPr>
          <a:xfrm>
            <a:off x="1016958" y="2073122"/>
            <a:ext cx="239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Сокращение сроков заключения СПИК 2.0</a:t>
            </a:r>
          </a:p>
        </p:txBody>
      </p:sp>
      <p:sp>
        <p:nvSpPr>
          <p:cNvPr id="14" name="Текст. поле 31"/>
          <p:cNvSpPr txBox="1"/>
          <p:nvPr/>
        </p:nvSpPr>
        <p:spPr>
          <a:xfrm>
            <a:off x="1016958" y="3939540"/>
            <a:ext cx="2342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Расширение перечня современных технологий для заключения контракта</a:t>
            </a:r>
            <a:endParaRPr lang="en-US" sz="1400" b="1" dirty="0">
              <a:solidFill>
                <a:srgbClr val="153F9B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. линия 1 27"/>
          <p:cNvCxnSpPr/>
          <p:nvPr/>
        </p:nvCxnSpPr>
        <p:spPr>
          <a:xfrm>
            <a:off x="3459807" y="1354814"/>
            <a:ext cx="0" cy="4661448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 bwMode="auto">
          <a:xfrm>
            <a:off x="3607798" y="1216314"/>
            <a:ext cx="4413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26.04.2022 № 753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607797" y="1529428"/>
            <a:ext cx="74268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264281"/>
              </a:buClr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Минпромторг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дает </a:t>
            </a:r>
            <a:r>
              <a:rPr lang="ru-RU" sz="12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 инвестору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заключении СПИК 2.0 в течение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рабочих дней</a:t>
            </a:r>
          </a:p>
          <a:p>
            <a:pPr marL="285750" indent="-285750">
              <a:spcBef>
                <a:spcPts val="600"/>
              </a:spcBef>
              <a:buClr>
                <a:srgbClr val="264281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разработки документации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проведении конкурса - </a:t>
            </a:r>
            <a:r>
              <a:rPr lang="ru-RU" sz="12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календарных дней</a:t>
            </a:r>
          </a:p>
          <a:p>
            <a:pPr marL="285750" indent="-285750">
              <a:spcBef>
                <a:spcPts val="600"/>
              </a:spcBef>
              <a:buClr>
                <a:srgbClr val="264281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 проведении конкурса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размещается через </a:t>
            </a:r>
            <a:r>
              <a:rPr lang="ru-RU" sz="12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календарных дней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принятия решения о его проведении</a:t>
            </a:r>
          </a:p>
          <a:p>
            <a:pPr marL="285750" indent="-285750">
              <a:spcBef>
                <a:spcPts val="600"/>
              </a:spcBef>
              <a:buClr>
                <a:srgbClr val="26428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компания-инвестор может подать заявку на участие в конкурсе после размещения извещения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его проведении</a:t>
            </a:r>
          </a:p>
          <a:p>
            <a:pPr marL="285750" indent="-285750">
              <a:spcBef>
                <a:spcPts val="600"/>
              </a:spcBef>
              <a:buClr>
                <a:srgbClr val="264281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подачи заявок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участия в конкурсе в 2022 году </a:t>
            </a:r>
            <a:r>
              <a:rPr lang="ru-RU" sz="12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 10 календарных дней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3607797" y="3969479"/>
            <a:ext cx="74268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264281"/>
              </a:buClr>
            </a:pPr>
            <a:r>
              <a:rPr lang="ru-RU" sz="12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перечень вошли технологии производств: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анодных и катодных материалов литий-ионных аккумуляторов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катализаторов гидроочистки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изделий из нитрильного хлоропренового и натурального латекса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листового стекла толщиной от 1,6 мм с повышенной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светопропускаемостью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607798" y="3662541"/>
            <a:ext cx="48504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РФ от 15.06.2022 № 1569-р</a:t>
            </a:r>
          </a:p>
        </p:txBody>
      </p:sp>
      <p:sp>
        <p:nvSpPr>
          <p:cNvPr id="16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6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7" name="Google Shape;402;p6"/>
          <p:cNvSpPr txBox="1"/>
          <p:nvPr/>
        </p:nvSpPr>
        <p:spPr bwMode="auto">
          <a:xfrm>
            <a:off x="721227" y="260648"/>
            <a:ext cx="10009113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3. </a:t>
            </a:r>
            <a:r>
              <a:rPr lang="ru-RU" sz="2400" b="1" dirty="0">
                <a:solidFill>
                  <a:srgbClr val="153F9B"/>
                </a:solidFill>
                <a:ea typeface="PT Sans"/>
              </a:rPr>
              <a:t>Специальный инвестиционный контракт (СПИК 2.0)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solidFill>
                  <a:srgbClr val="039185"/>
                </a:solidFill>
              </a:rPr>
              <a:t>    </a:t>
            </a:r>
            <a:r>
              <a:rPr lang="ru-RU" sz="2200" dirty="0">
                <a:solidFill>
                  <a:srgbClr val="0AA799"/>
                </a:solidFill>
              </a:rPr>
              <a:t>Изменения в порядок заключения контракта</a:t>
            </a:r>
          </a:p>
        </p:txBody>
      </p:sp>
      <p:sp>
        <p:nvSpPr>
          <p:cNvPr id="19" name="Текст. поле 31"/>
          <p:cNvSpPr txBox="1"/>
          <p:nvPr/>
        </p:nvSpPr>
        <p:spPr>
          <a:xfrm>
            <a:off x="1022699" y="5402612"/>
            <a:ext cx="25908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Возобновление возможности </a:t>
            </a:r>
            <a:br>
              <a:rPr lang="ru-RU" sz="14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153F9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заключения СПИК 1.0</a:t>
            </a:r>
          </a:p>
        </p:txBody>
      </p:sp>
      <p:cxnSp>
        <p:nvCxnSpPr>
          <p:cNvPr id="20" name="Прямая соед. линия 1 27"/>
          <p:cNvCxnSpPr/>
          <p:nvPr/>
        </p:nvCxnSpPr>
        <p:spPr>
          <a:xfrm flipV="1">
            <a:off x="3709392" y="5382184"/>
            <a:ext cx="7164691" cy="3272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. линия 1 27"/>
          <p:cNvCxnSpPr/>
          <p:nvPr/>
        </p:nvCxnSpPr>
        <p:spPr>
          <a:xfrm flipV="1">
            <a:off x="1072967" y="5385456"/>
            <a:ext cx="1878491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auto">
          <a:xfrm>
            <a:off x="3607798" y="5493356"/>
            <a:ext cx="48504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14.03.2022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57-ФЗ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607796" y="5747666"/>
            <a:ext cx="76393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264281"/>
              </a:buClr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СПИК 1.0 проводится на условиях Постановления Правительства РФ от 16.07.2015 № 708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 noEditPoints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lenoblinvest.ru</a:t>
            </a:r>
          </a:p>
          <a:p>
            <a:endParaRPr lang="ru-RU" dirty="0"/>
          </a:p>
        </p:txBody>
      </p:sp>
      <p:sp>
        <p:nvSpPr>
          <p:cNvPr id="7" name="Google Shape;402;p6"/>
          <p:cNvSpPr txBox="1"/>
          <p:nvPr/>
        </p:nvSpPr>
        <p:spPr bwMode="auto">
          <a:xfrm>
            <a:off x="711991" y="260648"/>
            <a:ext cx="10009113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4. </a:t>
            </a:r>
            <a:r>
              <a:rPr lang="ru-RU" sz="2400" b="1" dirty="0">
                <a:solidFill>
                  <a:srgbClr val="153F9B"/>
                </a:solidFill>
                <a:ea typeface="PT Sans"/>
              </a:rPr>
              <a:t>Региональные меры поддержки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solidFill>
                  <a:srgbClr val="039185"/>
                </a:solidFill>
              </a:rPr>
              <a:t>    </a:t>
            </a:r>
            <a:r>
              <a:rPr lang="ru-RU" sz="2200" dirty="0">
                <a:solidFill>
                  <a:srgbClr val="0AA799"/>
                </a:solidFill>
              </a:rPr>
              <a:t>Инвестиционный налоговый вычет (ИНВ)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046535" y="1009027"/>
            <a:ext cx="5742834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Закон Ленинградской области от 06.04.2022 № 36-оз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8456" y="2128580"/>
            <a:ext cx="3639256" cy="3160661"/>
          </a:xfrm>
          <a:prstGeom prst="rect">
            <a:avLst/>
          </a:prstGeom>
          <a:solidFill>
            <a:schemeClr val="bg1">
              <a:alpha val="100000"/>
            </a:schemeClr>
          </a:solidFill>
          <a:ln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22"/>
          <p:cNvSpPr/>
          <p:nvPr/>
        </p:nvSpPr>
        <p:spPr>
          <a:xfrm>
            <a:off x="4850296" y="1870827"/>
            <a:ext cx="6585754" cy="3418414"/>
          </a:xfrm>
          <a:prstGeom prst="rect">
            <a:avLst/>
          </a:prstGeom>
          <a:solidFill>
            <a:schemeClr val="bg1">
              <a:alpha val="100000"/>
            </a:schemeClr>
          </a:solidFill>
          <a:ln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08456" y="1578168"/>
            <a:ext cx="3639257" cy="813843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с двумя скругленными противолежащими углами 26"/>
          <p:cNvSpPr/>
          <p:nvPr/>
        </p:nvSpPr>
        <p:spPr>
          <a:xfrm>
            <a:off x="4850296" y="1583305"/>
            <a:ext cx="6585754" cy="813843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5"/>
          <p:cNvSpPr/>
          <p:nvPr/>
        </p:nvSpPr>
        <p:spPr bwMode="auto">
          <a:xfrm>
            <a:off x="4995987" y="1759249"/>
            <a:ext cx="6334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Налогоплательщики с правом применения ИНВ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95986" y="2397148"/>
            <a:ext cx="6440063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по перечню ОКВЭД в п. 1 ст. 3 № 36-оз (≥70% дохода – от деятельности по этим кодам, налоговый учет в Ленинградской области)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организации-участники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промышленного кластера (в ЛО – кластер ЛПК)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на территории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Бокситогорского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Лодейнопольского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Подпорожского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районов или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монопрофильного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муниципального образования Ленинградской области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национального проекта «Производительность труда»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МСП, продукция которых включена в планы по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импортозамещению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утвержденных приказами Минпромторга России, или отраслевые перечни</a:t>
            </a:r>
          </a:p>
          <a:p>
            <a:pPr>
              <a:buClr>
                <a:schemeClr val="tx1"/>
              </a:buClr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применение ИНВ не предоставляется тем, кто находится на других видах поддержки инвесторов в регионе</a:t>
            </a:r>
          </a:p>
          <a:p>
            <a:pPr>
              <a:buClr>
                <a:schemeClr val="tx1"/>
              </a:buClr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. поле 31"/>
          <p:cNvSpPr txBox="1"/>
          <p:nvPr/>
        </p:nvSpPr>
        <p:spPr bwMode="auto">
          <a:xfrm>
            <a:off x="808455" y="1649233"/>
            <a:ext cx="370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Ставка налога на прибыль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 расходам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831587" y="2477803"/>
            <a:ext cx="359299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приобретение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изготовление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модернизацию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реконструкцию 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средств подраздела «Машины и оборудование» третьей-десятой амортизационных групп и сооружений связи</a:t>
            </a: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264281"/>
              </a:solidFill>
            </a:endParaRPr>
          </a:p>
        </p:txBody>
      </p:sp>
      <p:sp>
        <p:nvSpPr>
          <p:cNvPr id="17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7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1395" y="5777742"/>
            <a:ext cx="55047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Ленинградской области от 06.04.2022 № 36-оз: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http://publication.pravo.gov.ru/Document/View/4700202004060013</a:t>
            </a:r>
          </a:p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(перечень ОКВЭД в 1 п. ст. 3)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FFFF9B8-A0CD-1C7F-2AAF-A5CD2E07D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030" y="5323393"/>
            <a:ext cx="1364453" cy="13644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2"/>
          <p:cNvSpPr/>
          <p:nvPr/>
        </p:nvSpPr>
        <p:spPr bwMode="auto">
          <a:xfrm>
            <a:off x="1596089" y="2015040"/>
            <a:ext cx="9792733" cy="4173128"/>
          </a:xfrm>
          <a:prstGeom prst="rect">
            <a:avLst/>
          </a:prstGeom>
          <a:noFill/>
          <a:ln cap="sq">
            <a:solidFill>
              <a:srgbClr val="28437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ед. линия 1 27"/>
          <p:cNvCxnSpPr/>
          <p:nvPr/>
        </p:nvCxnSpPr>
        <p:spPr bwMode="auto">
          <a:xfrm flipV="1">
            <a:off x="3333282" y="3156136"/>
            <a:ext cx="7720206" cy="3273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с двумя скругленными противолежащими углами 26"/>
          <p:cNvSpPr/>
          <p:nvPr/>
        </p:nvSpPr>
        <p:spPr bwMode="auto">
          <a:xfrm>
            <a:off x="803178" y="2015041"/>
            <a:ext cx="2338577" cy="4173127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Прямая соед. линия 1 27"/>
          <p:cNvCxnSpPr/>
          <p:nvPr/>
        </p:nvCxnSpPr>
        <p:spPr bwMode="auto">
          <a:xfrm flipV="1">
            <a:off x="946530" y="3159409"/>
            <a:ext cx="2003698" cy="0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. поле 31"/>
          <p:cNvSpPr txBox="1"/>
          <p:nvPr/>
        </p:nvSpPr>
        <p:spPr bwMode="auto">
          <a:xfrm>
            <a:off x="946530" y="2294746"/>
            <a:ext cx="2003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Общие сведения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. поле 31"/>
          <p:cNvSpPr txBox="1"/>
          <p:nvPr/>
        </p:nvSpPr>
        <p:spPr bwMode="auto">
          <a:xfrm>
            <a:off x="946530" y="3455273"/>
            <a:ext cx="2003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Требования к организации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65496" y="3237894"/>
            <a:ext cx="7752901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не является резидентом ОЭЗ любого типа или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ТОСЭР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400"/>
              </a:spcAft>
              <a:buClr>
                <a:srgbClr val="214F93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зарегистрирована на территории Ленинградской области и не имеет обособленных подразделений за пределами региона</a:t>
            </a:r>
          </a:p>
          <a:p>
            <a:pPr marL="285750" indent="-285750">
              <a:spcAft>
                <a:spcPts val="400"/>
              </a:spcAft>
              <a:buClr>
                <a:srgbClr val="214F93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не применяет специального налогового режима</a:t>
            </a:r>
          </a:p>
          <a:p>
            <a:pPr marL="285750" indent="-285750">
              <a:spcAft>
                <a:spcPts val="400"/>
              </a:spcAft>
              <a:buClr>
                <a:srgbClr val="214F93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400"/>
              </a:spcAft>
              <a:buClr>
                <a:srgbClr val="214F93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. линия 1 27"/>
          <p:cNvCxnSpPr/>
          <p:nvPr/>
        </p:nvCxnSpPr>
        <p:spPr bwMode="auto">
          <a:xfrm>
            <a:off x="5732639" y="2184577"/>
            <a:ext cx="0" cy="82033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402;p6"/>
          <p:cNvSpPr txBox="1"/>
          <p:nvPr/>
        </p:nvSpPr>
        <p:spPr bwMode="auto">
          <a:xfrm>
            <a:off x="702755" y="260648"/>
            <a:ext cx="10009113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4. </a:t>
            </a:r>
            <a:r>
              <a:rPr lang="ru-RU" sz="2400" b="1" dirty="0">
                <a:solidFill>
                  <a:srgbClr val="153F9B"/>
                </a:solidFill>
                <a:ea typeface="PT Sans"/>
              </a:rPr>
              <a:t>Региональные меры поддержки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solidFill>
                  <a:srgbClr val="0AA799"/>
                </a:solidFill>
              </a:rPr>
              <a:t>    </a:t>
            </a:r>
            <a:r>
              <a:rPr lang="ru-RU" sz="2200" dirty="0" smtClean="0">
                <a:solidFill>
                  <a:srgbClr val="0AA799"/>
                </a:solidFill>
              </a:rPr>
              <a:t>Региональный инвестиционный проект </a:t>
            </a:r>
            <a:r>
              <a:rPr lang="ru-RU" sz="2200" dirty="0">
                <a:solidFill>
                  <a:srgbClr val="0AA799"/>
                </a:solidFill>
              </a:rPr>
              <a:t>(РИП)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94756" y="1243353"/>
            <a:ext cx="8794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инвестиционный проект - инвестиционный проект, целью которого является производство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</a:t>
            </a:r>
          </a:p>
        </p:txBody>
      </p:sp>
      <p:pic>
        <p:nvPicPr>
          <p:cNvPr id="21" name="Изображение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4811" y="1056909"/>
            <a:ext cx="893380" cy="89338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989835" y="2083548"/>
            <a:ext cx="28679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льготы и величина вложений</a:t>
            </a:r>
            <a:endParaRPr lang="ru-RU" sz="1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141672" y="2083549"/>
            <a:ext cx="34468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налога</a:t>
            </a:r>
            <a:endParaRPr lang="ru-RU" sz="1200" b="1" dirty="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365496" y="2392352"/>
            <a:ext cx="33085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прибыль 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10%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имущество </a:t>
            </a: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0%</a:t>
            </a:r>
            <a:r>
              <a:rPr lang="ru-RU" sz="16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rgbClr val="264281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5865087" y="2392352"/>
            <a:ext cx="297104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4 лет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объеме капитальных вложений от 50 до 500 млн руб. в течение 3 лет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579954" y="2392352"/>
            <a:ext cx="28088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 лет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объеме капитальных вложений свыше 500 млн руб. в течение 5 лет</a:t>
            </a:r>
          </a:p>
        </p:txBody>
      </p:sp>
      <p:cxnSp>
        <p:nvCxnSpPr>
          <p:cNvPr id="29" name="Прямая соед. линия 1 27"/>
          <p:cNvCxnSpPr/>
          <p:nvPr/>
        </p:nvCxnSpPr>
        <p:spPr bwMode="auto">
          <a:xfrm flipV="1">
            <a:off x="946530" y="4630247"/>
            <a:ext cx="2003698" cy="0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Текст. поле 31"/>
          <p:cNvSpPr txBox="1"/>
          <p:nvPr/>
        </p:nvSpPr>
        <p:spPr bwMode="auto">
          <a:xfrm>
            <a:off x="946529" y="4872574"/>
            <a:ext cx="219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Условия предоставления</a:t>
            </a:r>
          </a:p>
        </p:txBody>
      </p:sp>
      <p:cxnSp>
        <p:nvCxnSpPr>
          <p:cNvPr id="31" name="Прямая соед. линия 1 27"/>
          <p:cNvCxnSpPr/>
          <p:nvPr/>
        </p:nvCxnSpPr>
        <p:spPr bwMode="auto">
          <a:xfrm flipV="1">
            <a:off x="3333282" y="4626974"/>
            <a:ext cx="7720206" cy="3273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365496" y="4683412"/>
            <a:ext cx="775290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С ОКВЭД 10-33, проект по производству новых товаров/существенному увеличению действующего производства, независимо от отрасли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доходов от реализации РИП – не менее 90% (или ведение раздельного учета)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подавать заявление на включение в реестр РИП до начала капитальных вложений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ранее организация не была участником РИП</a:t>
            </a:r>
          </a:p>
          <a:p>
            <a:pPr marL="285750" indent="-285750">
              <a:buClr>
                <a:srgbClr val="214F93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14F93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8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4" name="Текст 3"/>
          <p:cNvSpPr>
            <a:spLocks noGrp="1" noEditPoints="1"/>
          </p:cNvSpPr>
          <p:nvPr>
            <p:ph type="body" idx="2"/>
          </p:nvPr>
        </p:nvSpPr>
        <p:spPr>
          <a:xfrm>
            <a:off x="10398178" y="6492875"/>
            <a:ext cx="1625373" cy="285750"/>
          </a:xfrm>
        </p:spPr>
        <p:txBody>
          <a:bodyPr/>
          <a:lstStyle/>
          <a:p>
            <a:r>
              <a:rPr lang="en-US" dirty="0"/>
              <a:t>lenoblinvest.ru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02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с двумя скругленными противолежащими углами 26"/>
          <p:cNvSpPr/>
          <p:nvPr/>
        </p:nvSpPr>
        <p:spPr bwMode="auto">
          <a:xfrm>
            <a:off x="794865" y="1678892"/>
            <a:ext cx="2895841" cy="4758114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Прямая соед. линия 1 27"/>
          <p:cNvCxnSpPr/>
          <p:nvPr/>
        </p:nvCxnSpPr>
        <p:spPr bwMode="auto">
          <a:xfrm>
            <a:off x="794865" y="3095647"/>
            <a:ext cx="2504689" cy="0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. поле 31"/>
          <p:cNvSpPr txBox="1"/>
          <p:nvPr/>
        </p:nvSpPr>
        <p:spPr bwMode="auto">
          <a:xfrm>
            <a:off x="1045276" y="2349614"/>
            <a:ext cx="1761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Сумма займа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Текст. поле 31"/>
          <p:cNvSpPr txBox="1"/>
          <p:nvPr/>
        </p:nvSpPr>
        <p:spPr bwMode="auto">
          <a:xfrm>
            <a:off x="1045278" y="3429000"/>
            <a:ext cx="162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. линия 1 27"/>
          <p:cNvCxnSpPr/>
          <p:nvPr/>
        </p:nvCxnSpPr>
        <p:spPr bwMode="auto">
          <a:xfrm>
            <a:off x="794865" y="4039459"/>
            <a:ext cx="2504689" cy="0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Текст. поле 31"/>
          <p:cNvSpPr txBox="1"/>
          <p:nvPr/>
        </p:nvSpPr>
        <p:spPr bwMode="auto">
          <a:xfrm>
            <a:off x="1045276" y="4322843"/>
            <a:ext cx="25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Ставка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lenoblinvest.ru</a:t>
            </a:r>
          </a:p>
          <a:p>
            <a:endParaRPr lang="ru-RU" dirty="0"/>
          </a:p>
        </p:txBody>
      </p:sp>
      <p:sp>
        <p:nvSpPr>
          <p:cNvPr id="8" name="Google Shape;402;p6"/>
          <p:cNvSpPr txBox="1"/>
          <p:nvPr/>
        </p:nvSpPr>
        <p:spPr bwMode="auto">
          <a:xfrm>
            <a:off x="721227" y="133057"/>
            <a:ext cx="10009113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153F9B"/>
                </a:solidFill>
                <a:ea typeface="PT Sans"/>
              </a:rPr>
              <a:t>5. </a:t>
            </a:r>
            <a:r>
              <a:rPr lang="ru-RU" sz="2400" dirty="0">
                <a:solidFill>
                  <a:srgbClr val="153F9B"/>
                </a:solidFill>
                <a:ea typeface="PT Sans"/>
              </a:rPr>
              <a:t>Льготные </a:t>
            </a:r>
            <a:r>
              <a:rPr lang="ru-RU" sz="2400" dirty="0" smtClean="0">
                <a:solidFill>
                  <a:srgbClr val="153F9B"/>
                </a:solidFill>
                <a:ea typeface="PT Sans"/>
              </a:rPr>
              <a:t>займы для промышленных производств</a:t>
            </a:r>
            <a:br>
              <a:rPr lang="ru-RU" sz="2400" dirty="0" smtClean="0">
                <a:solidFill>
                  <a:srgbClr val="153F9B"/>
                </a:solidFill>
                <a:ea typeface="PT Sans"/>
              </a:rPr>
            </a:br>
            <a:r>
              <a:rPr lang="ru-RU" sz="2400" dirty="0" smtClean="0">
                <a:solidFill>
                  <a:srgbClr val="153F9B"/>
                </a:solidFill>
                <a:ea typeface="PT Sans"/>
              </a:rPr>
              <a:t>    </a:t>
            </a:r>
            <a:r>
              <a:rPr lang="ru-RU" sz="2400" dirty="0">
                <a:solidFill>
                  <a:srgbClr val="153F9B"/>
                </a:solidFill>
                <a:ea typeface="PT Sans"/>
              </a:rPr>
              <a:t>(консультирование - ФРП и ФПП ЛО)</a:t>
            </a:r>
            <a:endParaRPr lang="ru-RU" sz="2200" dirty="0">
              <a:solidFill>
                <a:srgbClr val="153F9B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26"/>
          <p:cNvSpPr/>
          <p:nvPr/>
        </p:nvSpPr>
        <p:spPr>
          <a:xfrm>
            <a:off x="3690707" y="884165"/>
            <a:ext cx="7900414" cy="794726"/>
          </a:xfrm>
          <a:prstGeom prst="round2DiagRect">
            <a:avLst/>
          </a:prstGeom>
          <a:gradFill rotWithShape="1">
            <a:gsLst>
              <a:gs pos="0">
                <a:srgbClr val="0A9993"/>
              </a:gs>
              <a:gs pos="100000">
                <a:srgbClr val="153F9B"/>
              </a:gs>
            </a:gsLst>
            <a:lin ang="20400000" scaled="0"/>
          </a:gradFill>
          <a:ln>
            <a:gradFill>
              <a:gsLst>
                <a:gs pos="0">
                  <a:srgbClr val="0A9993"/>
                </a:gs>
                <a:gs pos="100000">
                  <a:srgbClr val="153F9B"/>
                </a:gs>
              </a:gsLst>
              <a:lin ang="20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Прямая соед. линия 1 27"/>
          <p:cNvCxnSpPr/>
          <p:nvPr/>
        </p:nvCxnSpPr>
        <p:spPr bwMode="auto">
          <a:xfrm>
            <a:off x="6215526" y="1014090"/>
            <a:ext cx="0" cy="596777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auto">
          <a:xfrm>
            <a:off x="9420354" y="1121935"/>
            <a:ext cx="1884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ФПП ЛО и ФРП</a:t>
            </a:r>
          </a:p>
        </p:txBody>
      </p:sp>
      <p:sp>
        <p:nvSpPr>
          <p:cNvPr id="17" name="Текст. поле 31"/>
          <p:cNvSpPr txBox="1"/>
          <p:nvPr/>
        </p:nvSpPr>
        <p:spPr bwMode="auto">
          <a:xfrm>
            <a:off x="3725253" y="1131204"/>
            <a:ext cx="2477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ФПП ЛО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360000" y="2655246"/>
            <a:ext cx="25054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для субъектов промышленности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725253" y="2655246"/>
            <a:ext cx="26868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для субъектов промышленности на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цифровизацию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/импортозамещение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948019" y="2033404"/>
            <a:ext cx="2085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264281"/>
              </a:buClr>
              <a:buSzPct val="150000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20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2000" b="1" dirty="0">
                <a:solidFill>
                  <a:srgbClr val="0AA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815942" y="3321278"/>
            <a:ext cx="2439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  <a:p>
            <a:pPr>
              <a:buClr>
                <a:srgbClr val="264281"/>
              </a:buClr>
              <a:buSzPct val="150000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Грейс период до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3841846" y="4159160"/>
            <a:ext cx="2323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264281"/>
              </a:buClr>
              <a:buSzPct val="1500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импортозамещение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209323" y="6067674"/>
            <a:ext cx="1562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4250555" y="5202605"/>
            <a:ext cx="1570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64281"/>
              </a:buClr>
              <a:buSzPct val="1500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12,5</a:t>
            </a:r>
            <a:r>
              <a:rPr lang="ru-RU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8841172" y="2503502"/>
            <a:ext cx="30429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на производство комплектующих изделий, проекты развития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лесной промышленности, повышение производительности труда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9285108" y="2044832"/>
            <a:ext cx="2203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264281"/>
              </a:buClr>
              <a:buSzPct val="150000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 руб.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9723610" y="5202605"/>
            <a:ext cx="1414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9964838" y="3387460"/>
            <a:ext cx="759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</a:p>
        </p:txBody>
      </p:sp>
      <p:cxnSp>
        <p:nvCxnSpPr>
          <p:cNvPr id="38" name="Прямая соед. линия 1 27"/>
          <p:cNvCxnSpPr/>
          <p:nvPr/>
        </p:nvCxnSpPr>
        <p:spPr>
          <a:xfrm>
            <a:off x="8865498" y="2017921"/>
            <a:ext cx="0" cy="4609844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. линия 1 27"/>
          <p:cNvCxnSpPr/>
          <p:nvPr/>
        </p:nvCxnSpPr>
        <p:spPr>
          <a:xfrm>
            <a:off x="3812160" y="3101059"/>
            <a:ext cx="7778960" cy="1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. линия 1 27"/>
          <p:cNvCxnSpPr/>
          <p:nvPr/>
        </p:nvCxnSpPr>
        <p:spPr>
          <a:xfrm>
            <a:off x="3812160" y="4039459"/>
            <a:ext cx="7778960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511710" y="2064182"/>
            <a:ext cx="2202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264281"/>
              </a:buClr>
              <a:buSzPct val="150000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5 000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886782" y="3429000"/>
            <a:ext cx="973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156969" y="4322843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1-3%</a:t>
            </a:r>
          </a:p>
        </p:txBody>
      </p:sp>
      <p:sp>
        <p:nvSpPr>
          <p:cNvPr id="67" name="Google Shape;403;p6"/>
          <p:cNvSpPr>
            <a:spLocks noGrp="1" noEditPoints="1"/>
          </p:cNvSpPr>
          <p:nvPr>
            <p:ph type="sldNum" idx="12"/>
          </p:nvPr>
        </p:nvSpPr>
        <p:spPr bwMode="auto">
          <a:xfrm>
            <a:off x="-96688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9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65" name="Прямая соед. линия 1 27"/>
          <p:cNvCxnSpPr/>
          <p:nvPr/>
        </p:nvCxnSpPr>
        <p:spPr bwMode="auto">
          <a:xfrm>
            <a:off x="794865" y="4940009"/>
            <a:ext cx="2504689" cy="0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Текст. поле 31"/>
          <p:cNvSpPr txBox="1"/>
          <p:nvPr/>
        </p:nvSpPr>
        <p:spPr bwMode="auto">
          <a:xfrm>
            <a:off x="1045276" y="5125661"/>
            <a:ext cx="2504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Минимальная стоимость проекта </a:t>
            </a:r>
          </a:p>
        </p:txBody>
      </p:sp>
      <p:cxnSp>
        <p:nvCxnSpPr>
          <p:cNvPr id="68" name="Прямая соед. линия 1 27"/>
          <p:cNvCxnSpPr/>
          <p:nvPr/>
        </p:nvCxnSpPr>
        <p:spPr bwMode="auto">
          <a:xfrm>
            <a:off x="794865" y="5856519"/>
            <a:ext cx="2504689" cy="0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Текст. поле 31"/>
          <p:cNvSpPr txBox="1"/>
          <p:nvPr/>
        </p:nvSpPr>
        <p:spPr bwMode="auto">
          <a:xfrm>
            <a:off x="1045277" y="6039632"/>
            <a:ext cx="25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. линия 1 27"/>
          <p:cNvCxnSpPr/>
          <p:nvPr/>
        </p:nvCxnSpPr>
        <p:spPr>
          <a:xfrm>
            <a:off x="6215526" y="2017921"/>
            <a:ext cx="0" cy="4609844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. линия 1 27"/>
          <p:cNvCxnSpPr/>
          <p:nvPr/>
        </p:nvCxnSpPr>
        <p:spPr>
          <a:xfrm>
            <a:off x="3812162" y="4940009"/>
            <a:ext cx="7778960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. линия 1 27"/>
          <p:cNvCxnSpPr/>
          <p:nvPr/>
        </p:nvCxnSpPr>
        <p:spPr>
          <a:xfrm>
            <a:off x="3812158" y="5856519"/>
            <a:ext cx="7778960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29"/>
          <p:cNvSpPr/>
          <p:nvPr/>
        </p:nvSpPr>
        <p:spPr bwMode="auto">
          <a:xfrm>
            <a:off x="6382015" y="6098451"/>
            <a:ext cx="2433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64281"/>
              </a:buClr>
              <a:buSzPct val="150000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зависимости от продукта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Прямая соед. линия 1 27"/>
          <p:cNvCxnSpPr/>
          <p:nvPr/>
        </p:nvCxnSpPr>
        <p:spPr bwMode="auto">
          <a:xfrm>
            <a:off x="8865498" y="970836"/>
            <a:ext cx="0" cy="683284"/>
          </a:xfrm>
          <a:prstGeom prst="straightConnector1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 bwMode="auto">
          <a:xfrm>
            <a:off x="6793493" y="5202605"/>
            <a:ext cx="1570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64281"/>
              </a:buClr>
              <a:buSzPct val="150000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ru-RU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339747" y="4159160"/>
            <a:ext cx="2045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64281"/>
              </a:buClr>
              <a:buSzPct val="150000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1%</a:t>
            </a:r>
          </a:p>
          <a:p>
            <a:pPr>
              <a:buClr>
                <a:srgbClr val="264281"/>
              </a:buClr>
              <a:buSzPct val="150000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2" name="Прямоугольник 29"/>
          <p:cNvSpPr/>
          <p:nvPr/>
        </p:nvSpPr>
        <p:spPr bwMode="auto">
          <a:xfrm>
            <a:off x="9581337" y="6067674"/>
            <a:ext cx="1562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264281"/>
              </a:buClr>
              <a:buSzPct val="150000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7074840" y="1131204"/>
            <a:ext cx="950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ФРП</a:t>
            </a:r>
          </a:p>
        </p:txBody>
      </p:sp>
    </p:spTree>
    <p:extLst>
      <p:ext uri="{BB962C8B-B14F-4D97-AF65-F5344CB8AC3E}">
        <p14:creationId xmlns:p14="http://schemas.microsoft.com/office/powerpoint/2010/main" val="1255453856"/>
      </p:ext>
    </p:extLst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2236</Words>
  <Application>Microsoft Office PowerPoint</Application>
  <PresentationFormat>Произвольный</PresentationFormat>
  <Paragraphs>463</Paragraphs>
  <Slides>22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 умолчанию</vt:lpstr>
      <vt:lpstr>КЛЮЧЕВЫЕ АНТИСАНКЦИОННЫЕ МЕРЫ ПОДДЕРЖКИ УСТОЙЧИВОГО РАЗВИТИЯ ЭКОНОМИКИ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Мария Кузеванова</dc:creator>
  <cp:lastModifiedBy>Морозова Ольга Андреевна</cp:lastModifiedBy>
  <cp:revision>400</cp:revision>
  <cp:lastPrinted>2022-10-26T15:30:52Z</cp:lastPrinted>
  <dcterms:created xsi:type="dcterms:W3CDTF">2022-10-04T07:10:48Z</dcterms:created>
  <dcterms:modified xsi:type="dcterms:W3CDTF">2022-11-02T13:40:47Z</dcterms:modified>
</cp:coreProperties>
</file>