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423" r:id="rId2"/>
    <p:sldId id="401" r:id="rId3"/>
    <p:sldId id="404" r:id="rId4"/>
    <p:sldId id="413" r:id="rId5"/>
    <p:sldId id="426" r:id="rId6"/>
    <p:sldId id="427" r:id="rId7"/>
    <p:sldId id="428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AA2"/>
    <a:srgbClr val="DBD6BF"/>
    <a:srgbClr val="44A9C4"/>
    <a:srgbClr val="6ABAD0"/>
    <a:srgbClr val="666633"/>
    <a:srgbClr val="ABC3DF"/>
    <a:srgbClr val="95B3D7"/>
    <a:srgbClr val="FFFFCC"/>
    <a:srgbClr val="9FD1D3"/>
    <a:srgbClr val="EEE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8" autoAdjust="0"/>
    <p:restoredTop sz="94606" autoAdjust="0"/>
  </p:normalViewPr>
  <p:slideViewPr>
    <p:cSldViewPr>
      <p:cViewPr varScale="1">
        <p:scale>
          <a:sx n="106" d="100"/>
          <a:sy n="106" d="100"/>
        </p:scale>
        <p:origin x="195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5870" cy="496017"/>
          </a:xfrm>
          <a:prstGeom prst="rect">
            <a:avLst/>
          </a:prstGeom>
        </p:spPr>
        <p:txBody>
          <a:bodyPr vert="horz" lIns="91094" tIns="45548" rIns="91094" bIns="4554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224" y="1"/>
            <a:ext cx="2945870" cy="496017"/>
          </a:xfrm>
          <a:prstGeom prst="rect">
            <a:avLst/>
          </a:prstGeom>
        </p:spPr>
        <p:txBody>
          <a:bodyPr vert="horz" lIns="91094" tIns="45548" rIns="91094" bIns="45548" rtlCol="0"/>
          <a:lstStyle>
            <a:lvl1pPr algn="r">
              <a:defRPr sz="1200"/>
            </a:lvl1pPr>
          </a:lstStyle>
          <a:p>
            <a:fld id="{AEE1F424-9BBA-40D2-8024-C9BED2974EEA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30631"/>
            <a:ext cx="2945870" cy="496016"/>
          </a:xfrm>
          <a:prstGeom prst="rect">
            <a:avLst/>
          </a:prstGeom>
        </p:spPr>
        <p:txBody>
          <a:bodyPr vert="horz" lIns="91094" tIns="45548" rIns="91094" bIns="4554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224" y="9430631"/>
            <a:ext cx="2945870" cy="496016"/>
          </a:xfrm>
          <a:prstGeom prst="rect">
            <a:avLst/>
          </a:prstGeom>
        </p:spPr>
        <p:txBody>
          <a:bodyPr vert="horz" lIns="91094" tIns="45548" rIns="91094" bIns="45548" rtlCol="0" anchor="b"/>
          <a:lstStyle>
            <a:lvl1pPr algn="r">
              <a:defRPr sz="1200"/>
            </a:lvl1pPr>
          </a:lstStyle>
          <a:p>
            <a:fld id="{574BB70C-0ABF-42BE-B2E6-1CABBC0D3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2945659" cy="496411"/>
          </a:xfrm>
          <a:prstGeom prst="rect">
            <a:avLst/>
          </a:prstGeom>
        </p:spPr>
        <p:txBody>
          <a:bodyPr vert="horz" lIns="91074" tIns="45540" rIns="91074" bIns="4554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6"/>
            <a:ext cx="2945659" cy="496411"/>
          </a:xfrm>
          <a:prstGeom prst="rect">
            <a:avLst/>
          </a:prstGeom>
        </p:spPr>
        <p:txBody>
          <a:bodyPr vert="horz" lIns="91074" tIns="45540" rIns="91074" bIns="45540" rtlCol="0"/>
          <a:lstStyle>
            <a:lvl1pPr algn="r">
              <a:defRPr sz="1200"/>
            </a:lvl1pPr>
          </a:lstStyle>
          <a:p>
            <a:fld id="{E943632B-ED4D-4F0E-BFB4-747E1F13F264}" type="datetimeFigureOut">
              <a:rPr lang="ru-RU" smtClean="0"/>
              <a:pPr/>
              <a:t>07.07.2025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40" rIns="91074" bIns="4554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2"/>
          </a:xfrm>
          <a:prstGeom prst="rect">
            <a:avLst/>
          </a:prstGeom>
        </p:spPr>
        <p:txBody>
          <a:bodyPr vert="horz" lIns="91074" tIns="45540" rIns="91074" bIns="4554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5"/>
            <a:ext cx="2945659" cy="496411"/>
          </a:xfrm>
          <a:prstGeom prst="rect">
            <a:avLst/>
          </a:prstGeom>
        </p:spPr>
        <p:txBody>
          <a:bodyPr vert="horz" lIns="91074" tIns="45540" rIns="91074" bIns="4554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5"/>
            <a:ext cx="2945659" cy="496411"/>
          </a:xfrm>
          <a:prstGeom prst="rect">
            <a:avLst/>
          </a:prstGeom>
        </p:spPr>
        <p:txBody>
          <a:bodyPr vert="horz" lIns="91074" tIns="45540" rIns="91074" bIns="45540" rtlCol="0" anchor="b"/>
          <a:lstStyle>
            <a:lvl1pPr algn="r">
              <a:defRPr sz="1200"/>
            </a:lvl1pPr>
          </a:lstStyle>
          <a:p>
            <a:fld id="{6E489C79-826F-42AB-A2F6-AF258AC525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489C79-826F-42AB-A2F6-AF258AC5250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54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89C79-826F-42AB-A2F6-AF258AC5250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25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89C79-826F-42AB-A2F6-AF258AC5250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554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89C79-826F-42AB-A2F6-AF258AC5250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161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89C79-826F-42AB-A2F6-AF258AC5250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768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89C79-826F-42AB-A2F6-AF258AC5250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12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0858E-F0F0-4D22-A480-505C406C1A28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74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6FF6-FA35-416D-A765-67038B8227E9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80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CE885-1527-4C73-B351-58C265AC8309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25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1DFA-A733-4305-AA7C-4B6E7B1FBDA9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09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450A-E93A-43B8-B5B5-6907A75764F7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9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C3E7-51BB-4857-9E31-248511EBEB61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01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5BE2-A8BC-480D-8998-E6C352A91E1F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40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9CC98-5045-426F-846B-BEF44A01FC69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46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B1C2-DDE2-4245-8217-622B5348670B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52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DB7B-D709-4BCB-9182-2565E7A708D8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83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B05B-0BCD-4425-8B6C-74BC10106F03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11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B2860-E7D6-4A99-9585-D038E529EF20}" type="datetime1">
              <a:rPr lang="ru-RU" smtClean="0"/>
              <a:pPr/>
              <a:t>07.07.2025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D020E-DEE0-42A1-A10C-5266A8EE8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90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chemeClr val="accent1">
                <a:lumMod val="5000"/>
                <a:lumOff val="95000"/>
              </a:schemeClr>
            </a:gs>
            <a:gs pos="62000">
              <a:srgbClr val="9FD1D3"/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4189" y="476672"/>
            <a:ext cx="77356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юджета Гатчинского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округа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2025 года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429000"/>
            <a:ext cx="6767736" cy="337712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78" y="-36214"/>
            <a:ext cx="1033613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6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067128" cy="882336"/>
          </a:xfrm>
        </p:spPr>
        <p:txBody>
          <a:bodyPr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параметры исполнения бюджета </a:t>
            </a:r>
            <a:b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Гатчинского муниципального округа </a:t>
            </a:r>
            <a:b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1 полугодие 2025 года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727573"/>
              </p:ext>
            </p:extLst>
          </p:nvPr>
        </p:nvGraphicFramePr>
        <p:xfrm>
          <a:off x="504194" y="1471108"/>
          <a:ext cx="8307158" cy="529290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155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6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546">
                  <a:extLst>
                    <a:ext uri="{9D8B030D-6E8A-4147-A177-3AD203B41FA5}">
                      <a16:colId xmlns:a16="http://schemas.microsoft.com/office/drawing/2014/main" val="2057512448"/>
                    </a:ext>
                  </a:extLst>
                </a:gridCol>
                <a:gridCol w="13375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6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47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показателей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u="none" strike="noStrik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полугодие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года (справочно: консолидированный бюджет ГМР)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2025</a:t>
                      </a:r>
                      <a:r>
                        <a:rPr lang="ru-RU" sz="14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u="none" strike="noStrik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полугодие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плану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полугодия 2025 года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0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Доходы: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7 854,7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19 626,6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8 945,6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8 046,5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89,9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0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3 547,7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9 987,9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4 426,9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3 320,2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75,0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0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609,8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1 112,1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566,3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416,9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73,6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82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3 697,2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8 526,6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3 952,4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4 309,4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109,0</a:t>
                      </a:r>
                      <a:endParaRPr lang="ru-RU" sz="16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24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6 537,3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22 617,6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10 229,7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8 403,6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82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Дефицит/Профицит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+ 1 317,4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- 2 991,0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- 1 284,1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- 357,1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68344" y="1124744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78" y="-36214"/>
            <a:ext cx="1033613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92626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113727"/>
              </p:ext>
            </p:extLst>
          </p:nvPr>
        </p:nvGraphicFramePr>
        <p:xfrm>
          <a:off x="251521" y="1206953"/>
          <a:ext cx="8640959" cy="539040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616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95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endParaRPr lang="ru-RU" sz="120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полугодие  2024 года (справочно: консолидированный бюджет ГМР)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2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1 полугодие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</a:t>
                      </a:r>
                      <a:endParaRPr lang="ru-RU" sz="12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плану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4 157,6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11 100,0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3 737,1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8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доходы, в т. ч. 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3 547,7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9 987,9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3 320,2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2 270,0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7 235,0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1 802,0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1 118,2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2 050,0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1 240,4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87,5</a:t>
                      </a:r>
                      <a:endParaRPr lang="ru-RU" sz="14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495,0</a:t>
                      </a:r>
                      <a:endParaRPr lang="ru-RU" sz="14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161,9</a:t>
                      </a:r>
                      <a:endParaRPr lang="ru-RU" sz="140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2239722"/>
                  </a:ext>
                </a:extLst>
              </a:tr>
              <a:tr h="23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доходы, в т.ч. 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609,9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1 112,1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416,9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земельных участков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115,4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261,0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133,4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1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268,1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505,0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152,9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41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6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поступления, в т.ч. 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3 697,2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8 526,6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4 309,4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924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на выравнивание бюджетной обеспеченности</a:t>
                      </a:r>
                      <a:endParaRPr lang="ru-RU" sz="10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360,5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1 255,1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753,1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509,8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2 035,4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325,8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339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400" b="0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2 820,1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5 230,1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3 222,9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339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 </a:t>
                      </a:r>
                      <a:endParaRPr lang="ru-RU" sz="1400" b="1" i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7 854,7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19 626,6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8 046,5</a:t>
                      </a:r>
                      <a:endParaRPr lang="ru-RU" sz="14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571604" y="142853"/>
            <a:ext cx="6456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Гатчинского муниципального округа за 1 полугодие 2025 года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29586" y="771604"/>
            <a:ext cx="12144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32440" y="1703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98" y="-58265"/>
            <a:ext cx="1033613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7368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261576"/>
              </p:ext>
            </p:extLst>
          </p:nvPr>
        </p:nvGraphicFramePr>
        <p:xfrm>
          <a:off x="179512" y="1188231"/>
          <a:ext cx="8677627" cy="555923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637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716019552"/>
                    </a:ext>
                  </a:extLst>
                </a:gridCol>
              </a:tblGrid>
              <a:tr h="8169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2025</a:t>
                      </a:r>
                      <a:r>
                        <a:rPr lang="ru-RU" sz="12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полугодие 2025</a:t>
                      </a:r>
                      <a:r>
                        <a:rPr lang="ru-RU" sz="12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2025 года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плану 1 полугодия 2025 года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7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Стимулирование экономической активности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225,2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76,9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70,3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91,4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1770844"/>
                  </a:ext>
                </a:extLst>
              </a:tr>
              <a:tr h="2608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Устойчивое общественное развитие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382,7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231,0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206,3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89,3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8557375"/>
                  </a:ext>
                </a:extLst>
              </a:tr>
              <a:tr h="298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Современное образование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8 899,5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4 824,5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4 291,6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89,0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1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2 062,3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929,5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812,8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87,4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296116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спорта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810,0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345,6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275,5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79,7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9922769"/>
                  </a:ext>
                </a:extLst>
              </a:tr>
              <a:tr h="2771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Благоустройство и охрана окружающей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среды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2 636,3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1 151,4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882,1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76,6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157045"/>
                  </a:ext>
                </a:extLst>
              </a:tr>
              <a:tr h="2771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доступным жильем и жилищно – коммунальными услугами жителей округа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550,6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255,4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186,0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72,8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9897977"/>
                  </a:ext>
                </a:extLst>
              </a:tr>
              <a:tr h="27718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комплексной безопасности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9927549"/>
                  </a:ext>
                </a:extLst>
              </a:tr>
              <a:tr h="2771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транспортной системы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3 241,2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789,2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482,7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61,2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устойчивого функционирования коммунальной, инженерной и транспортной инфраструктуры и повышение энергоэффективности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1 169,6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307,4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151,0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2260499"/>
                  </a:ext>
                </a:extLst>
              </a:tr>
              <a:tr h="280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57,7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14,0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37,9</a:t>
                      </a:r>
                      <a:endParaRPr lang="ru-RU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36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Программные расходы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20 208,9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8 987,4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7 402,8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82,4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107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2 408,7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1 242,3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1 000,8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80,6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22 617,6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10 229,7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8 403,6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82,1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3914424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571604" y="1"/>
            <a:ext cx="68888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Гатчинского муниципального округа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муниципальных программ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2025 года    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84369" y="870145"/>
            <a:ext cx="10324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98" y="-58265"/>
            <a:ext cx="1033613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6316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616776"/>
              </p:ext>
            </p:extLst>
          </p:nvPr>
        </p:nvGraphicFramePr>
        <p:xfrm>
          <a:off x="179512" y="1268759"/>
          <a:ext cx="8737293" cy="55540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995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467">
                  <a:extLst>
                    <a:ext uri="{9D8B030D-6E8A-4147-A177-3AD203B41FA5}">
                      <a16:colId xmlns:a16="http://schemas.microsoft.com/office/drawing/2014/main" val="1341129603"/>
                    </a:ext>
                  </a:extLst>
                </a:gridCol>
                <a:gridCol w="11665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853">
                  <a:extLst>
                    <a:ext uri="{9D8B030D-6E8A-4147-A177-3AD203B41FA5}">
                      <a16:colId xmlns:a16="http://schemas.microsoft.com/office/drawing/2014/main" val="1716019552"/>
                    </a:ext>
                  </a:extLst>
                </a:gridCol>
                <a:gridCol w="947853">
                  <a:extLst>
                    <a:ext uri="{9D8B030D-6E8A-4147-A177-3AD203B41FA5}">
                      <a16:colId xmlns:a16="http://schemas.microsoft.com/office/drawing/2014/main" val="1906228352"/>
                    </a:ext>
                  </a:extLst>
                </a:gridCol>
              </a:tblGrid>
              <a:tr h="15746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разделов бюджетов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1 полугодие 2024 года (справочно: консолидированный бюджет ГМР)</a:t>
                      </a:r>
                      <a:endParaRPr lang="ru-RU" sz="12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2025</a:t>
                      </a:r>
                      <a:r>
                        <a:rPr lang="ru-RU" sz="12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полугодие 2025</a:t>
                      </a:r>
                      <a:r>
                        <a:rPr lang="ru-RU" sz="12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2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2025 года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плану за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</a:t>
                      </a:r>
                      <a:r>
                        <a:rPr lang="ru-RU" sz="12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расходов 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928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6 537,3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22 617,6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10 229,7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8 403,6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8725344"/>
                  </a:ext>
                </a:extLst>
              </a:tr>
              <a:tr h="325928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них: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4281181"/>
                  </a:ext>
                </a:extLst>
              </a:tr>
              <a:tr h="304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3 757,1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8 724,2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4 736,7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4 201,8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4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757,5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4 070,5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1 537,0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1 081,5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468,7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2 057,9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782,7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411,5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1 701,2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711,2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580,3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7849061"/>
                  </a:ext>
                </a:extLst>
              </a:tr>
              <a:tr h="282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315,4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1 047,6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559,6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1762754"/>
                  </a:ext>
                </a:extLst>
              </a:tr>
              <a:tr h="282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397,1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3 426,6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528,8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0438033"/>
                  </a:ext>
                </a:extLst>
              </a:tr>
              <a:tr h="282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4946396"/>
                  </a:ext>
                </a:extLst>
              </a:tr>
              <a:tr h="28586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400" b="0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5082277"/>
                  </a:ext>
                </a:extLst>
              </a:tr>
              <a:tr h="4872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400" b="0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882093"/>
                  </a:ext>
                </a:extLst>
              </a:tr>
              <a:tr h="282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3563889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403648" y="1"/>
            <a:ext cx="6768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Гатчинского муниципального округа по функциональной структуре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2025 года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84368" y="836711"/>
            <a:ext cx="10324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410"/>
            <a:ext cx="1033613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56743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403648" y="1"/>
            <a:ext cx="6768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Гатчинского муниципального округа по главным распорядителям бюджетных средств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2025 года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84368" y="836711"/>
            <a:ext cx="10324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410"/>
            <a:ext cx="1033613" cy="1224136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113977"/>
              </p:ext>
            </p:extLst>
          </p:nvPr>
        </p:nvGraphicFramePr>
        <p:xfrm>
          <a:off x="107504" y="1224136"/>
          <a:ext cx="8928993" cy="551723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398501127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7898687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693297710"/>
                    </a:ext>
                  </a:extLst>
                </a:gridCol>
                <a:gridCol w="1222732">
                  <a:extLst>
                    <a:ext uri="{9D8B030D-6E8A-4147-A177-3AD203B41FA5}">
                      <a16:colId xmlns:a16="http://schemas.microsoft.com/office/drawing/2014/main" val="1391438375"/>
                    </a:ext>
                  </a:extLst>
                </a:gridCol>
                <a:gridCol w="1009517">
                  <a:extLst>
                    <a:ext uri="{9D8B030D-6E8A-4147-A177-3AD203B41FA5}">
                      <a16:colId xmlns:a16="http://schemas.microsoft.com/office/drawing/2014/main" val="3729252614"/>
                    </a:ext>
                  </a:extLst>
                </a:gridCol>
              </a:tblGrid>
              <a:tr h="12007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ГРБС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2025</a:t>
                      </a:r>
                      <a:r>
                        <a:rPr lang="ru-RU" sz="1200" b="1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полугодие 2025</a:t>
                      </a:r>
                      <a:r>
                        <a:rPr lang="ru-RU" sz="1200" b="1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2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2025 года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плану за 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</a:t>
                      </a:r>
                      <a:r>
                        <a:rPr lang="ru-RU" sz="1200" b="1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</a:t>
                      </a:r>
                      <a:endParaRPr lang="ru-RU" sz="12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1336119821"/>
                  </a:ext>
                </a:extLst>
              </a:tr>
              <a:tr h="3365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культуре и туризму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1 702,4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26803"/>
                  </a:ext>
                </a:extLst>
              </a:tr>
              <a:tr h="268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образования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7 758,4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4 096,3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1558902642"/>
                  </a:ext>
                </a:extLst>
              </a:tr>
              <a:tr h="3579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финансов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31379"/>
                  </a:ext>
                </a:extLst>
              </a:tr>
              <a:tr h="3917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Елизаветинское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1072188621"/>
                  </a:ext>
                </a:extLst>
              </a:tr>
              <a:tr h="3134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 – счетная палата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18545"/>
                  </a:ext>
                </a:extLst>
              </a:tr>
              <a:tr h="315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управлению имуществом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1006393493"/>
                  </a:ext>
                </a:extLst>
              </a:tr>
              <a:tr h="310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Территориальное управление город Коммунар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012801"/>
                  </a:ext>
                </a:extLst>
              </a:tr>
              <a:tr h="4710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физической культуре, спорту и молодежной политике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3786255577"/>
                  </a:ext>
                </a:extLst>
              </a:tr>
              <a:tr h="3124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 депутатов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424254"/>
                  </a:ext>
                </a:extLst>
              </a:tr>
              <a:tr h="3134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Веревское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2337789017"/>
                  </a:ext>
                </a:extLst>
              </a:tr>
              <a:tr h="2787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Сяськелевское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78590"/>
                  </a:ext>
                </a:extLst>
              </a:tr>
              <a:tr h="28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Таицкое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3287436545"/>
                  </a:ext>
                </a:extLst>
              </a:tr>
              <a:tr h="3574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Пудомягское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85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63635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403648" y="1"/>
            <a:ext cx="6768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Гатчинского муниципального округа по главным распорядителям бюджетных средств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2025 года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84368" y="836711"/>
            <a:ext cx="10324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410"/>
            <a:ext cx="1033613" cy="1224136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198282"/>
              </p:ext>
            </p:extLst>
          </p:nvPr>
        </p:nvGraphicFramePr>
        <p:xfrm>
          <a:off x="107504" y="1224139"/>
          <a:ext cx="8928993" cy="537321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398501127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7898687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693297710"/>
                    </a:ext>
                  </a:extLst>
                </a:gridCol>
                <a:gridCol w="1222732">
                  <a:extLst>
                    <a:ext uri="{9D8B030D-6E8A-4147-A177-3AD203B41FA5}">
                      <a16:colId xmlns:a16="http://schemas.microsoft.com/office/drawing/2014/main" val="1391438375"/>
                    </a:ext>
                  </a:extLst>
                </a:gridCol>
                <a:gridCol w="1009517">
                  <a:extLst>
                    <a:ext uri="{9D8B030D-6E8A-4147-A177-3AD203B41FA5}">
                      <a16:colId xmlns:a16="http://schemas.microsoft.com/office/drawing/2014/main" val="3729252614"/>
                    </a:ext>
                  </a:extLst>
                </a:gridCol>
              </a:tblGrid>
              <a:tr h="1502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ГРБС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2025</a:t>
                      </a:r>
                      <a:r>
                        <a:rPr lang="ru-RU" sz="1400" b="1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полугодие 2025</a:t>
                      </a:r>
                      <a:r>
                        <a:rPr lang="ru-RU" sz="1400" b="1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2025 года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плану за </a:t>
                      </a:r>
                    </a:p>
                    <a:p>
                      <a:pPr algn="ctr" fontAlgn="ctr"/>
                      <a:r>
                        <a:rPr lang="ru-RU" sz="1400" b="1" u="none" strike="noStrike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</a:t>
                      </a:r>
                      <a:r>
                        <a:rPr lang="ru-RU" sz="1400" b="1" u="none" strike="noStrike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</a:t>
                      </a:r>
                      <a:endParaRPr lang="ru-RU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1336119821"/>
                  </a:ext>
                </a:extLst>
              </a:tr>
              <a:tr h="336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Пудостьское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26803"/>
                  </a:ext>
                </a:extLst>
              </a:tr>
              <a:tr h="3089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Сиверское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3196418876"/>
                  </a:ext>
                </a:extLst>
              </a:tr>
              <a:tr h="3089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Рождественское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1558902642"/>
                  </a:ext>
                </a:extLst>
              </a:tr>
              <a:tr h="300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Новосветское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31379"/>
                  </a:ext>
                </a:extLst>
              </a:tr>
              <a:tr h="4514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муниципального образования Гатчинский муниципальный округ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8 733,0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3 353,9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2 226,2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32" marR="6232" marT="6232" marB="0" anchor="ctr"/>
                </a:tc>
                <a:extLst>
                  <a:ext uri="{0D108BD9-81ED-4DB2-BD59-A6C34878D82A}">
                    <a16:rowId xmlns:a16="http://schemas.microsoft.com/office/drawing/2014/main" val="1072188621"/>
                  </a:ext>
                </a:extLst>
              </a:tr>
              <a:tr h="2993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Дружногорское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18545"/>
                  </a:ext>
                </a:extLst>
              </a:tr>
              <a:tr h="3014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Войсковицкое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6393493"/>
                  </a:ext>
                </a:extLst>
              </a:tr>
              <a:tr h="354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Большеколпанское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012801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Кобринское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6255577"/>
                  </a:ext>
                </a:extLst>
              </a:tr>
              <a:tr h="2916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Вырицкое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424254"/>
                  </a:ext>
                </a:extLst>
              </a:tr>
              <a:tr h="321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Сусанинское территориальное управление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7789017"/>
                  </a:ext>
                </a:extLst>
              </a:tr>
              <a:tr h="274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22 617,6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10 229,7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8 403,6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7436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49001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23392</TotalTime>
  <Words>943</Words>
  <Application>Microsoft Office PowerPoint</Application>
  <PresentationFormat>Экран (4:3)</PresentationFormat>
  <Paragraphs>481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Основные параметры исполнения бюджета  Гатчинского муниципального округа  за 1 полугодие 2025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sag-kf</dc:creator>
  <cp:lastModifiedBy>Горбунова Светлана Николаевна</cp:lastModifiedBy>
  <cp:revision>2828</cp:revision>
  <cp:lastPrinted>2025-07-02T14:48:21Z</cp:lastPrinted>
  <dcterms:created xsi:type="dcterms:W3CDTF">2016-04-27T11:52:00Z</dcterms:created>
  <dcterms:modified xsi:type="dcterms:W3CDTF">2025-07-07T11:46:56Z</dcterms:modified>
</cp:coreProperties>
</file>