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notesMasterIdLst>
    <p:notesMasterId r:id="rId19"/>
  </p:notesMasterIdLst>
  <p:sldIdLst>
    <p:sldId id="375" r:id="rId2"/>
    <p:sldId id="387" r:id="rId3"/>
    <p:sldId id="388" r:id="rId4"/>
    <p:sldId id="389" r:id="rId5"/>
    <p:sldId id="390" r:id="rId6"/>
    <p:sldId id="394" r:id="rId7"/>
    <p:sldId id="395" r:id="rId8"/>
    <p:sldId id="399" r:id="rId9"/>
    <p:sldId id="405" r:id="rId10"/>
    <p:sldId id="413" r:id="rId11"/>
    <p:sldId id="410" r:id="rId12"/>
    <p:sldId id="414" r:id="rId13"/>
    <p:sldId id="412" r:id="rId14"/>
    <p:sldId id="408" r:id="rId15"/>
    <p:sldId id="400" r:id="rId16"/>
    <p:sldId id="401" r:id="rId17"/>
    <p:sldId id="402" r:id="rId18"/>
  </p:sldIdLst>
  <p:sldSz cx="9144000" cy="5143500" type="screen16x9"/>
  <p:notesSz cx="6797675" cy="9928225"/>
  <p:defaultTextStyle>
    <a:defPPr>
      <a:defRPr lang="en-US"/>
    </a:defPPr>
    <a:lvl1pPr marL="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41148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оркин Владимир Алексеевич" initials="Н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93684" autoAdjust="0"/>
  </p:normalViewPr>
  <p:slideViewPr>
    <p:cSldViewPr snapToGrid="0">
      <p:cViewPr varScale="1">
        <p:scale>
          <a:sx n="139" d="100"/>
          <a:sy n="139" d="100"/>
        </p:scale>
        <p:origin x="504" y="108"/>
      </p:cViewPr>
      <p:guideLst>
        <p:guide orient="horz" pos="1800"/>
        <p:guide pos="320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/>
          <a:lstStyle>
            <a:lvl1pPr algn="r">
              <a:defRPr sz="1200"/>
            </a:lvl1pPr>
          </a:lstStyle>
          <a:p>
            <a:fld id="{F7A61E3E-5666-4902-930B-35551EF813C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3" tIns="46051" rIns="92103" bIns="460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2103" tIns="46051" rIns="92103" bIns="460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03" tIns="46051" rIns="92103" bIns="46051" rtlCol="0" anchor="b"/>
          <a:lstStyle>
            <a:lvl1pPr algn="r">
              <a:defRPr sz="1200"/>
            </a:lvl1pPr>
          </a:lstStyle>
          <a:p>
            <a:fld id="{BD59CA2A-9EAD-4486-92BC-22EBB1EBD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8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1803401"/>
            <a:ext cx="5825202" cy="1234726"/>
          </a:xfrm>
        </p:spPr>
        <p:txBody>
          <a:bodyPr anchor="b">
            <a:noAutofit/>
          </a:bodyPr>
          <a:lstStyle>
            <a:lvl1pPr algn="r"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3038125"/>
            <a:ext cx="5825202" cy="82267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15F2-0771-4048-A9FE-098274535A14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3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4D1E-6D8B-4778-AB6B-E092953ACD3C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3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5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>
              <a:buFontTx/>
              <a:buNone/>
              <a:defRPr/>
            </a:lvl2pPr>
            <a:lvl3pPr marL="685773" indent="0">
              <a:buFontTx/>
              <a:buNone/>
              <a:defRPr/>
            </a:lvl3pPr>
            <a:lvl4pPr marL="1028659" indent="0">
              <a:buFontTx/>
              <a:buNone/>
              <a:defRPr/>
            </a:lvl4pPr>
            <a:lvl5pPr marL="137154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F6BF-1FFD-4B98-A432-E8904E59F4C2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1649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972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2548-A6F2-436F-AA4D-FE0DEF8EEA2E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8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7" indent="0">
              <a:buFontTx/>
              <a:buNone/>
              <a:defRPr/>
            </a:lvl2pPr>
            <a:lvl3pPr marL="685773" indent="0">
              <a:buFontTx/>
              <a:buNone/>
              <a:defRPr/>
            </a:lvl3pPr>
            <a:lvl4pPr marL="1028659" indent="0">
              <a:buFontTx/>
              <a:buNone/>
              <a:defRPr/>
            </a:lvl4pPr>
            <a:lvl5pPr marL="137154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0C23-333D-42C2-8212-03D8170E3CC9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9" y="21649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86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887" indent="0">
              <a:buFontTx/>
              <a:buNone/>
              <a:defRPr/>
            </a:lvl2pPr>
            <a:lvl3pPr marL="685773" indent="0">
              <a:buFontTx/>
              <a:buNone/>
              <a:defRPr/>
            </a:lvl3pPr>
            <a:lvl4pPr marL="1028659" indent="0">
              <a:buFontTx/>
              <a:buNone/>
              <a:defRPr/>
            </a:lvl4pPr>
            <a:lvl5pPr marL="137154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7A6E-7F13-40C9-8265-E4BA9053F4D8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6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E7BD-6A2F-4C69-9937-6441D350BD2D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7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1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0"/>
            <a:ext cx="5295112" cy="3938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7ACA-D98D-41BD-9232-6D99FE8118E8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E884D-CA28-4935-900C-8E24912C3B27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9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21BF-5998-4867-9ABC-FDA3015FAE28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2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8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2118-F356-49F1-A003-CC61B981A84B}" type="datetime1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5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5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87" indent="0">
              <a:buNone/>
              <a:defRPr sz="1500" b="1"/>
            </a:lvl2pPr>
            <a:lvl3pPr marL="685773" indent="0">
              <a:buNone/>
              <a:defRPr sz="1400" b="1"/>
            </a:lvl3pPr>
            <a:lvl4pPr marL="1028659" indent="0">
              <a:buNone/>
              <a:defRPr sz="1200" b="1"/>
            </a:lvl4pPr>
            <a:lvl5pPr marL="1371545" indent="0">
              <a:buNone/>
              <a:defRPr sz="1200" b="1"/>
            </a:lvl5pPr>
            <a:lvl6pPr marL="1714432" indent="0">
              <a:buNone/>
              <a:defRPr sz="1200" b="1"/>
            </a:lvl6pPr>
            <a:lvl7pPr marL="2057318" indent="0">
              <a:buNone/>
              <a:defRPr sz="1200" b="1"/>
            </a:lvl7pPr>
            <a:lvl8pPr marL="2400204" indent="0">
              <a:buNone/>
              <a:defRPr sz="1200" b="1"/>
            </a:lvl8pPr>
            <a:lvl9pPr marL="274309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5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D279-838C-4B8C-BB7F-C0D72AEC6FBE}" type="datetime1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04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1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1BB2-8827-408A-BD34-9EEA1AAE3935}" type="datetime1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03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A4E7-DB83-4A9A-9118-4D98B13174B0}" type="datetime1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7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49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784" indent="0">
              <a:buNone/>
              <a:defRPr sz="1100"/>
            </a:lvl2pPr>
            <a:lvl3pPr marL="685567" indent="0">
              <a:buNone/>
              <a:defRPr sz="900"/>
            </a:lvl3pPr>
            <a:lvl4pPr marL="1028351" indent="0">
              <a:buNone/>
              <a:defRPr sz="700"/>
            </a:lvl4pPr>
            <a:lvl5pPr marL="1371134" indent="0">
              <a:buNone/>
              <a:defRPr sz="700"/>
            </a:lvl5pPr>
            <a:lvl6pPr marL="1713917" indent="0">
              <a:buNone/>
              <a:defRPr sz="700"/>
            </a:lvl6pPr>
            <a:lvl7pPr marL="2056701" indent="0">
              <a:buNone/>
              <a:defRPr sz="700"/>
            </a:lvl7pPr>
            <a:lvl8pPr marL="2399484" indent="0">
              <a:buNone/>
              <a:defRPr sz="700"/>
            </a:lvl8pPr>
            <a:lvl9pPr marL="274226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B804-30BA-4D67-8AC7-C7EC3CACFF6C}" type="datetime1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1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7" indent="0">
              <a:buNone/>
              <a:defRPr sz="1200"/>
            </a:lvl2pPr>
            <a:lvl3pPr marL="685773" indent="0">
              <a:buNone/>
              <a:defRPr sz="1200"/>
            </a:lvl3pPr>
            <a:lvl4pPr marL="1028659" indent="0">
              <a:buNone/>
              <a:defRPr sz="1200"/>
            </a:lvl4pPr>
            <a:lvl5pPr marL="1371545" indent="0">
              <a:buNone/>
              <a:defRPr sz="1200"/>
            </a:lvl5pPr>
            <a:lvl6pPr marL="1714432" indent="0">
              <a:buNone/>
              <a:defRPr sz="1200"/>
            </a:lvl6pPr>
            <a:lvl7pPr marL="2057318" indent="0">
              <a:buNone/>
              <a:defRPr sz="1200"/>
            </a:lvl7pPr>
            <a:lvl8pPr marL="2400204" indent="0">
              <a:buNone/>
              <a:defRPr sz="1200"/>
            </a:lvl8pPr>
            <a:lvl9pPr marL="274309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87" indent="0">
              <a:buNone/>
              <a:defRPr sz="900"/>
            </a:lvl2pPr>
            <a:lvl3pPr marL="685773" indent="0">
              <a:buNone/>
              <a:defRPr sz="700"/>
            </a:lvl3pPr>
            <a:lvl4pPr marL="1028659" indent="0">
              <a:buNone/>
              <a:defRPr sz="700"/>
            </a:lvl4pPr>
            <a:lvl5pPr marL="1371545" indent="0">
              <a:buNone/>
              <a:defRPr sz="700"/>
            </a:lvl5pPr>
            <a:lvl6pPr marL="1714432" indent="0">
              <a:buNone/>
              <a:defRPr sz="700"/>
            </a:lvl6pPr>
            <a:lvl7pPr marL="2057318" indent="0">
              <a:buNone/>
              <a:defRPr sz="700"/>
            </a:lvl7pPr>
            <a:lvl8pPr marL="2400204" indent="0">
              <a:buNone/>
              <a:defRPr sz="700"/>
            </a:lvl8pPr>
            <a:lvl9pPr marL="274309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25CC-A189-47AF-8664-B6B4147CCF65}" type="datetime1">
              <a:rPr lang="ru-RU" smtClean="0"/>
              <a:t>04.06.2024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1"/>
            <a:ext cx="6447501" cy="990600"/>
          </a:xfrm>
          <a:prstGeom prst="rect">
            <a:avLst/>
          </a:prstGeom>
        </p:spPr>
        <p:txBody>
          <a:bodyPr vert="horz" lIns="82296" tIns="41148" rIns="82296" bIns="41148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1" y="4531023"/>
            <a:ext cx="683954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BD8EF-3F12-42BB-AE1B-83789ADF1946}" type="datetime1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EAA75793-AF11-46F2-BFB8-EDC7C86E5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hf hdr="0" ftr="0" dt="0"/>
  <p:txStyles>
    <p:titleStyle>
      <a:lvl1pPr algn="l" defTabSz="342887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5" indent="-257165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190" indent="-214304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16" indent="-171443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02" indent="-171443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2988" indent="-171443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874" indent="-171443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533" indent="-171443" algn="l" defTabSz="342887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34288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78" y="1385716"/>
            <a:ext cx="7362377" cy="188797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Общественная палата</a:t>
            </a:r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Гатчинского муниципального района</a:t>
            </a:r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ru-RU" sz="3600"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3600"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 о работе в </a:t>
            </a:r>
            <a:r>
              <a:rPr lang="ru-RU" sz="3100" b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2022 году</a:t>
            </a:r>
            <a:endParaRPr lang="ru-RU" sz="31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6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457201"/>
            <a:ext cx="4870670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23 июня 2022 года, на базе музея </a:t>
            </a:r>
            <a:b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</a:br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города Гатчина, состоялось заседание Общественной палаты </a:t>
            </a:r>
            <a:b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</a:br>
            <a:r>
              <a:rPr lang="ru-RU" sz="20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Гатчинского муниципального района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10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47756B4-75CF-45EB-A85D-360BF1FB99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8" y="1898848"/>
            <a:ext cx="3716601" cy="27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99E25E2-91A0-4432-BA8E-5415FBF1AB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00" y="1898848"/>
            <a:ext cx="3716600" cy="27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11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8167CB-A0EB-4151-B155-FE07B8525C71}"/>
              </a:ext>
            </a:extLst>
          </p:cNvPr>
          <p:cNvSpPr txBox="1"/>
          <p:nvPr/>
        </p:nvSpPr>
        <p:spPr>
          <a:xfrm>
            <a:off x="1978933" y="202065"/>
            <a:ext cx="53206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07 сентября 2022 года</a:t>
            </a:r>
          </a:p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Гатчинский район принимает первый день форума </a:t>
            </a:r>
          </a:p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Союза женщин России</a:t>
            </a:r>
          </a:p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 "Социальные инициативы женщин </a:t>
            </a:r>
          </a:p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в реализации национальных проектов"</a:t>
            </a:r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D916AB4-9DBF-4DCF-92B4-B612DC098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96" y="1371616"/>
            <a:ext cx="6922008" cy="35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12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997E5CF-AE49-45AF-A139-3CAE036B202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620838"/>
            <a:ext cx="1479661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8158BFD-0D3A-43A6-B1ED-64850F845B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43" y="1620838"/>
            <a:ext cx="1479661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96AB3C08-CA27-43F9-B02B-EB7D0E4B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27" y="1620838"/>
            <a:ext cx="3904218" cy="29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15789B-FA81-416F-BD58-C4ED3346950D}"/>
              </a:ext>
            </a:extLst>
          </p:cNvPr>
          <p:cNvSpPr txBox="1"/>
          <p:nvPr/>
        </p:nvSpPr>
        <p:spPr>
          <a:xfrm>
            <a:off x="2161508" y="216618"/>
            <a:ext cx="47033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Форум муниципальных общественных палат, общественных советов и НКО Ленинградской области состоялся </a:t>
            </a:r>
          </a:p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29.09-01.10.2022 года в поселке </a:t>
            </a:r>
            <a:r>
              <a:rPr lang="ru-RU" b="1" i="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Коробицино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27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457201"/>
            <a:ext cx="4870670" cy="990600"/>
          </a:xfrm>
        </p:spPr>
        <p:txBody>
          <a:bodyPr>
            <a:noAutofit/>
          </a:bodyPr>
          <a:lstStyle/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 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13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C8151A19-84F6-434B-AE41-4E39D19DB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81" y="1620837"/>
            <a:ext cx="2281088" cy="2909887"/>
          </a:xfr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F3E4797-3785-4DFF-82A6-4E798DE1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75" y="1608864"/>
            <a:ext cx="2569253" cy="29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8A333630-8D22-41C6-8DF8-0F08889C40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0" y="1620837"/>
            <a:ext cx="2182415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0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457201"/>
            <a:ext cx="4870670" cy="990600"/>
          </a:xfrm>
        </p:spPr>
        <p:txBody>
          <a:bodyPr>
            <a:noAutofit/>
          </a:bodyPr>
          <a:lstStyle/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 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14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512A473-6F67-48B4-BCBD-7415D128B3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029619"/>
            <a:ext cx="3138488" cy="2092325"/>
          </a:xfr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A1A556EA-40D1-4197-83DF-085BDD012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48" y="2142046"/>
            <a:ext cx="2182415" cy="2909887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90FA7C-EDE5-46F8-95DB-B02693E7FB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35" y="2396664"/>
            <a:ext cx="3045333" cy="22776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B6FB603-60CB-443C-BA34-AECBB62E04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32" y="874344"/>
            <a:ext cx="2356940" cy="17628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836B0D-C45B-4441-9E0A-3FD122957F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64" y="397181"/>
            <a:ext cx="2513347" cy="18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5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024C1CDD-B35C-468B-A6AD-05354042DA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9" y="2527662"/>
            <a:ext cx="3415808" cy="227720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15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3BD98BB-6EC6-4782-8C85-348AE4B07C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33" y="1558899"/>
            <a:ext cx="3136900" cy="14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3B995E-9BE0-4481-98A3-046AABCAA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6" y="1292608"/>
            <a:ext cx="3279650" cy="35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2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70EC495-4524-4064-95CE-DDE81522E5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1410463"/>
            <a:ext cx="3138488" cy="253694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16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10">
            <a:extLst>
              <a:ext uri="{FF2B5EF4-FFF2-40B4-BE49-F238E27FC236}">
                <a16:creationId xmlns:a16="http://schemas.microsoft.com/office/drawing/2014/main" id="{84151995-AB81-4233-998D-F6B7B76631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2001875"/>
            <a:ext cx="3448711" cy="252914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A429E-1301-4224-AC4E-6EA2BD444A3B}"/>
              </a:ext>
            </a:extLst>
          </p:cNvPr>
          <p:cNvSpPr txBox="1"/>
          <p:nvPr/>
        </p:nvSpPr>
        <p:spPr>
          <a:xfrm>
            <a:off x="1978932" y="216619"/>
            <a:ext cx="51716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07.12.2022 года состоялось Итоговое заседание Общественной палаты Ленинградской области</a:t>
            </a:r>
            <a:endParaRPr lang="ru-RU" sz="1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8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17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6446838" cy="9906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B8307-81D2-4474-BEED-52FE2E3AA444}"/>
              </a:ext>
            </a:extLst>
          </p:cNvPr>
          <p:cNvSpPr txBox="1"/>
          <p:nvPr/>
        </p:nvSpPr>
        <p:spPr>
          <a:xfrm>
            <a:off x="2288286" y="2402803"/>
            <a:ext cx="5218938" cy="639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6541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2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78" y="1385716"/>
            <a:ext cx="7362377" cy="1887975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1D72C-54FE-4FF6-B616-C8178C274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385715"/>
            <a:ext cx="7991856" cy="3629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E45D6A-BC95-4FF8-BE14-918963C86CDD}"/>
              </a:ext>
            </a:extLst>
          </p:cNvPr>
          <p:cNvSpPr txBox="1"/>
          <p:nvPr/>
        </p:nvSpPr>
        <p:spPr>
          <a:xfrm>
            <a:off x="2194560" y="286369"/>
            <a:ext cx="4681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2022 год – первый год работы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третьего созыва Общественной палаты 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Гатчинского муниципального района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6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3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78" y="1385716"/>
            <a:ext cx="7362377" cy="3629401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C705F-6212-4482-9F6D-A4569E530DF2}"/>
              </a:ext>
            </a:extLst>
          </p:cNvPr>
          <p:cNvSpPr txBox="1"/>
          <p:nvPr/>
        </p:nvSpPr>
        <p:spPr>
          <a:xfrm>
            <a:off x="1581912" y="128383"/>
            <a:ext cx="5623560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chemeClr val="accent2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В 2022 году Общественной палатой Гатчинского муниципального района проведено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три заседания Общественной палаты,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пять заседаний Совета Общественной палаты 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и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более двадцати пяти заседаний комиссий по разным значимым вопросам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E873FC-03BD-4157-88B1-22C0B957C7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2" y="2126060"/>
            <a:ext cx="4019654" cy="24610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DC3EC-A454-4E09-B41F-97E554A459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86" y="2126059"/>
            <a:ext cx="4218328" cy="2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607" y="1027920"/>
            <a:ext cx="4334257" cy="2474232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911E0-EF7F-4CCB-8592-D0F85B278653}"/>
              </a:ext>
            </a:extLst>
          </p:cNvPr>
          <p:cNvSpPr txBox="1"/>
          <p:nvPr/>
        </p:nvSpPr>
        <p:spPr>
          <a:xfrm>
            <a:off x="-989813" y="3502152"/>
            <a:ext cx="9521071" cy="112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lvl="3" algn="ctr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и утвержден узнаваемый логотип (эмблема) </a:t>
            </a:r>
          </a:p>
          <a:p>
            <a:pPr marL="1371600" lvl="3" algn="ctr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Общественной палаты Гатчинского муниципального района </a:t>
            </a:r>
          </a:p>
          <a:p>
            <a:pPr marL="1371600" lvl="3" algn="ctr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(Решение Общественной палаты №11 от 23.06.2022)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BC67CB-9BB6-4447-A675-31742B93A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33" y="1196854"/>
            <a:ext cx="5863692" cy="21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7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5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78" y="2267764"/>
            <a:ext cx="7362377" cy="1408124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18C0D4-EDD0-40CC-A9CB-0BBE7FFFFE7A}"/>
              </a:ext>
            </a:extLst>
          </p:cNvPr>
          <p:cNvSpPr txBox="1"/>
          <p:nvPr/>
        </p:nvSpPr>
        <p:spPr>
          <a:xfrm>
            <a:off x="2148840" y="216618"/>
            <a:ext cx="4716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Запущено представительство в Сети Интернет - сообщество в социальной сети «ВКонтакте» – «Общественная палата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Гатчинского муниципального района»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E53B76-5914-4E27-BF1A-B0BE53D7BD84}"/>
              </a:ext>
            </a:extLst>
          </p:cNvPr>
          <p:cNvSpPr txBox="1"/>
          <p:nvPr/>
        </p:nvSpPr>
        <p:spPr>
          <a:xfrm>
            <a:off x="706678" y="1413731"/>
            <a:ext cx="795269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1 августа 2022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Дорогие жители Гатчинского района!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 день 95-летия Гатчинского района Общественная палата III созыва запускает свою новостную страницу.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Гатчинский район – один из сильнейших в составе Ленинградской области, обладающий в том числе развитым общественным потенциалом.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🤝🏻Рады приветствовать вас в данном сообществе, где будут представлены публикации, связанные с деятельностью Общественной палаты, её членами, вопросами, поднимающимися на комиссиях.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💐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Члены общественной палаты поздравляют нашу Ленинградскую область и район с юбилеем и желают региону дальнейших позитивных тенденций развития социальной сферы, сельского хозяйства, благоустройства, экономики, строительства.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📂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Нормативно-правовая информация общественной палаты представлена в разделе сайта Администрации Гатчинского муниципального района http://radm.gtn.ru/obch_pol</a:t>
            </a:r>
          </a:p>
        </p:txBody>
      </p:sp>
    </p:spTree>
    <p:extLst>
      <p:ext uri="{BB962C8B-B14F-4D97-AF65-F5344CB8AC3E}">
        <p14:creationId xmlns:p14="http://schemas.microsoft.com/office/powerpoint/2010/main" val="413038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6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78" y="2267764"/>
            <a:ext cx="7362377" cy="1408124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D05747-73A2-4565-9547-7097DDAE5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222544"/>
            <a:ext cx="6190488" cy="37925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D2706D-D417-4516-BAB7-3DBE47EC54AD}"/>
              </a:ext>
            </a:extLst>
          </p:cNvPr>
          <p:cNvSpPr txBox="1"/>
          <p:nvPr/>
        </p:nvSpPr>
        <p:spPr>
          <a:xfrm>
            <a:off x="2057400" y="128382"/>
            <a:ext cx="5043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100" b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Состоялся конкурс проектов для детей от 6 до 18 лет «Мой школьный музей – 2022. Мой район – моё культурное наследие»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6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7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78" y="2267764"/>
            <a:ext cx="7362377" cy="1408124"/>
          </a:xfrm>
        </p:spPr>
        <p:txBody>
          <a:bodyPr>
            <a:normAutofit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5EC7C8-C008-4FC5-83F6-F71126F99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299" y="1278378"/>
            <a:ext cx="5289733" cy="3526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FAD322-B899-4414-8A1B-CDE1D8ECC30A}"/>
              </a:ext>
            </a:extLst>
          </p:cNvPr>
          <p:cNvSpPr txBox="1"/>
          <p:nvPr/>
        </p:nvSpPr>
        <p:spPr>
          <a:xfrm>
            <a:off x="2283714" y="266035"/>
            <a:ext cx="4576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Награждение победителей конкурса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«Мой школьный музей – 2022. Мой район – моё культурное наследие»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03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502" y="457201"/>
            <a:ext cx="4788000" cy="99060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A0ABF0-1364-4B8D-B099-2BEED55B1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0E6F1FC-B23C-47D5-921D-BB8BD716E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8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472E2F89-3ACC-44E3-9A22-5213B286AC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447800"/>
            <a:ext cx="5486362" cy="33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5174230-0737-4E8E-AB34-5EF64783C21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1447800"/>
            <a:ext cx="2016930" cy="33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7107DA-85E9-4DA8-B579-4525FD5D85F7}"/>
              </a:ext>
            </a:extLst>
          </p:cNvPr>
          <p:cNvSpPr txBox="1"/>
          <p:nvPr/>
        </p:nvSpPr>
        <p:spPr>
          <a:xfrm>
            <a:off x="2167502" y="216618"/>
            <a:ext cx="50196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Члены Общественной палаты Гатчинского муниципального района, принимали участие в Гражданском форуме, который собрал некоммерческие организации Ленинградской области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92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AEEEDE1-81A1-4ADD-5D9C-0B66F43F4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32" y="457201"/>
            <a:ext cx="4870670" cy="990600"/>
          </a:xfrm>
        </p:spPr>
        <p:txBody>
          <a:bodyPr>
            <a:noAutofit/>
          </a:bodyPr>
          <a:lstStyle/>
          <a:p>
            <a:pPr algn="ctr"/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23 марта 2022 года состоялось заседание </a:t>
            </a:r>
            <a:b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</a:br>
            <a:r>
              <a:rPr lang="ru-RU" sz="1400" b="1" i="0" dirty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«Комиссии по вопросам местного самоуправления, развития гражданского общества, межнациональным и межконфессиональным отношениям, взаимодействия с общественными организациями и общественными советами" 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1C336-65E4-3746-EE6D-7F81F5E9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5793-AF11-46F2-BFB8-EDC7C86E5587}" type="slidenum">
              <a:rPr lang="ru-RU" smtClean="0"/>
              <a:t>9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D0052D-4545-80D0-8BF9-4D2D8FD6E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725" y="216618"/>
            <a:ext cx="792549" cy="10059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913C0F-DA50-46ED-8A7E-B8F8FEFF0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9" y="128383"/>
            <a:ext cx="1126874" cy="109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6F1B7D3-2D9C-4671-AEA6-DC0A1EA0B8F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35" y="1875871"/>
            <a:ext cx="4303776" cy="279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EAACB5F4-86C6-4100-B978-01AE2309EE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" y="1894226"/>
            <a:ext cx="4320424" cy="27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049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5833</TotalTime>
  <Words>421</Words>
  <Application>Microsoft Office PowerPoint</Application>
  <PresentationFormat>Экран (16:9)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Trebuchet MS</vt:lpstr>
      <vt:lpstr>Wingdings 3</vt:lpstr>
      <vt:lpstr>Аспект</vt:lpstr>
      <vt:lpstr> Общественная палата Гатчинского муниципального района  Отчет о работе в 2022 году</vt:lpstr>
      <vt:lpstr> </vt:lpstr>
      <vt:lpstr> </vt:lpstr>
      <vt:lpstr> </vt:lpstr>
      <vt:lpstr> </vt:lpstr>
      <vt:lpstr> </vt:lpstr>
      <vt:lpstr> </vt:lpstr>
      <vt:lpstr> </vt:lpstr>
      <vt:lpstr>23 марта 2022 года состоялось заседание  «Комиссии по вопросам местного самоуправления, развития гражданского общества, межнациональным и межконфессиональным отношениям, взаимодействия с общественными организациями и общественными советами" </vt:lpstr>
      <vt:lpstr>23 июня 2022 года, на базе музея  города Гатчина, состоялось заседание Общественной палаты  Гатчинского муниципального района</vt:lpstr>
      <vt:lpstr> </vt:lpstr>
      <vt:lpstr> </vt:lpstr>
      <vt:lpstr> </vt:lpstr>
      <vt:lpstr> 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Мыльникова Эльвира Анатольевна</dc:creator>
  <cp:lastModifiedBy>Краевая Полина Владимировна</cp:lastModifiedBy>
  <cp:revision>754</cp:revision>
  <cp:lastPrinted>2022-09-06T14:39:35Z</cp:lastPrinted>
  <dcterms:created xsi:type="dcterms:W3CDTF">2021-02-16T14:40:07Z</dcterms:created>
  <dcterms:modified xsi:type="dcterms:W3CDTF">2024-06-04T06:11:11Z</dcterms:modified>
</cp:coreProperties>
</file>