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27"/>
  </p:notesMasterIdLst>
  <p:sldIdLst>
    <p:sldId id="375" r:id="rId2"/>
    <p:sldId id="387" r:id="rId3"/>
    <p:sldId id="388" r:id="rId4"/>
    <p:sldId id="412" r:id="rId5"/>
    <p:sldId id="432" r:id="rId6"/>
    <p:sldId id="410" r:id="rId7"/>
    <p:sldId id="413" r:id="rId8"/>
    <p:sldId id="435" r:id="rId9"/>
    <p:sldId id="433" r:id="rId10"/>
    <p:sldId id="434" r:id="rId11"/>
    <p:sldId id="414" r:id="rId12"/>
    <p:sldId id="418" r:id="rId13"/>
    <p:sldId id="416" r:id="rId14"/>
    <p:sldId id="415" r:id="rId15"/>
    <p:sldId id="419" r:id="rId16"/>
    <p:sldId id="420" r:id="rId17"/>
    <p:sldId id="427" r:id="rId18"/>
    <p:sldId id="430" r:id="rId19"/>
    <p:sldId id="425" r:id="rId20"/>
    <p:sldId id="428" r:id="rId21"/>
    <p:sldId id="426" r:id="rId22"/>
    <p:sldId id="421" r:id="rId23"/>
    <p:sldId id="429" r:id="rId24"/>
    <p:sldId id="422" r:id="rId25"/>
    <p:sldId id="423" r:id="rId26"/>
  </p:sldIdLst>
  <p:sldSz cx="9144000" cy="5143500" type="screen16x9"/>
  <p:notesSz cx="6797675" cy="9928225"/>
  <p:defaultTextStyle>
    <a:defPPr>
      <a:defRPr lang="en-US"/>
    </a:defPPr>
    <a:lvl1pPr marL="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оркин Владимир Алексеевич" initials="НВ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21" autoAdjust="0"/>
    <p:restoredTop sz="93684" autoAdjust="0"/>
  </p:normalViewPr>
  <p:slideViewPr>
    <p:cSldViewPr snapToGrid="0">
      <p:cViewPr varScale="1">
        <p:scale>
          <a:sx n="142" d="100"/>
          <a:sy n="142" d="100"/>
        </p:scale>
        <p:origin x="414" y="108"/>
      </p:cViewPr>
      <p:guideLst>
        <p:guide orient="horz" pos="1800"/>
        <p:guide pos="320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r">
              <a:defRPr sz="1200"/>
            </a:lvl1pPr>
          </a:lstStyle>
          <a:p>
            <a:fld id="{F7A61E3E-5666-4902-930B-35551EF813CD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3" tIns="46051" rIns="92103" bIns="460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2103" tIns="46051" rIns="92103" bIns="4605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r">
              <a:defRPr sz="1200"/>
            </a:lvl1pPr>
          </a:lstStyle>
          <a:p>
            <a:fld id="{BD59CA2A-9EAD-4486-92BC-22EBB1EBD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8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1" y="1803401"/>
            <a:ext cx="5825202" cy="1234726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1" y="3038125"/>
            <a:ext cx="5825202" cy="822675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15F2-0771-4048-A9FE-098274535A14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3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74D1E-6D8B-4778-AB6B-E092953ACD3C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3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FontTx/>
              <a:buNone/>
              <a:defRPr/>
            </a:lvl2pPr>
            <a:lvl3pPr marL="685773" indent="0">
              <a:buFontTx/>
              <a:buNone/>
              <a:defRPr/>
            </a:lvl3pPr>
            <a:lvl4pPr marL="1028659" indent="0">
              <a:buFontTx/>
              <a:buNone/>
              <a:defRPr/>
            </a:lvl4pPr>
            <a:lvl5pPr marL="1371545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F6BF-1FFD-4B98-A432-E8904E59F4C2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2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1649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723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48-A6F2-436F-AA4D-FE0DEF8EEA2E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FontTx/>
              <a:buNone/>
              <a:defRPr/>
            </a:lvl2pPr>
            <a:lvl3pPr marL="685773" indent="0">
              <a:buFontTx/>
              <a:buNone/>
              <a:defRPr/>
            </a:lvl3pPr>
            <a:lvl4pPr marL="1028659" indent="0">
              <a:buFontTx/>
              <a:buNone/>
              <a:defRPr/>
            </a:lvl4pPr>
            <a:lvl5pPr marL="1371545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10C23-333D-42C2-8212-03D8170E3CC9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2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1649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4869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87" indent="0">
              <a:buFontTx/>
              <a:buNone/>
              <a:defRPr/>
            </a:lvl2pPr>
            <a:lvl3pPr marL="685773" indent="0">
              <a:buFontTx/>
              <a:buNone/>
              <a:defRPr/>
            </a:lvl3pPr>
            <a:lvl4pPr marL="1028659" indent="0">
              <a:buFontTx/>
              <a:buNone/>
              <a:defRPr/>
            </a:lvl4pPr>
            <a:lvl5pPr marL="1371545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37A6E-7F13-40C9-8265-E4BA9053F4D8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6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E7BD-6A2F-4C69-9937-6441D350BD2D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74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1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0"/>
            <a:ext cx="5295112" cy="39385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7ACA-D98D-41BD-9232-6D99FE8118E8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1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884D-CA28-4935-900C-8E24912C3B27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9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1BF-5998-4867-9ABC-FDA3015FAE28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8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2118-F356-49F1-A003-CC61B981A84B}" type="datetime1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5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7" indent="0">
              <a:buNone/>
              <a:defRPr sz="1500" b="1"/>
            </a:lvl2pPr>
            <a:lvl3pPr marL="685773" indent="0">
              <a:buNone/>
              <a:defRPr sz="140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5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7" indent="0">
              <a:buNone/>
              <a:defRPr sz="1500" b="1"/>
            </a:lvl2pPr>
            <a:lvl3pPr marL="685773" indent="0">
              <a:buNone/>
              <a:defRPr sz="140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5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D279-838C-4B8C-BB7F-C0D72AEC6FBE}" type="datetime1">
              <a:rPr lang="ru-RU" smtClean="0"/>
              <a:t>03.06.2024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04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1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1BB2-8827-408A-BD34-9EEA1AAE3935}" type="datetime1">
              <a:rPr lang="ru-RU" smtClean="0"/>
              <a:t>03.06.2024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3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5A4E7-DB83-4A9A-9118-4D98B13174B0}" type="datetime1">
              <a:rPr lang="ru-RU" smtClean="0"/>
              <a:t>03.06.2024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7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49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84" indent="0">
              <a:buNone/>
              <a:defRPr sz="1100"/>
            </a:lvl2pPr>
            <a:lvl3pPr marL="685567" indent="0">
              <a:buNone/>
              <a:defRPr sz="900"/>
            </a:lvl3pPr>
            <a:lvl4pPr marL="1028351" indent="0">
              <a:buNone/>
              <a:defRPr sz="700"/>
            </a:lvl4pPr>
            <a:lvl5pPr marL="1371134" indent="0">
              <a:buNone/>
              <a:defRPr sz="700"/>
            </a:lvl5pPr>
            <a:lvl6pPr marL="1713917" indent="0">
              <a:buNone/>
              <a:defRPr sz="700"/>
            </a:lvl6pPr>
            <a:lvl7pPr marL="2056701" indent="0">
              <a:buNone/>
              <a:defRPr sz="700"/>
            </a:lvl7pPr>
            <a:lvl8pPr marL="2399484" indent="0">
              <a:buNone/>
              <a:defRPr sz="700"/>
            </a:lvl8pPr>
            <a:lvl9pPr marL="274226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B804-30BA-4D67-8AC7-C7EC3CACFF6C}" type="datetime1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1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87" indent="0">
              <a:buNone/>
              <a:defRPr sz="1200"/>
            </a:lvl2pPr>
            <a:lvl3pPr marL="685773" indent="0">
              <a:buNone/>
              <a:defRPr sz="1200"/>
            </a:lvl3pPr>
            <a:lvl4pPr marL="1028659" indent="0">
              <a:buNone/>
              <a:defRPr sz="1200"/>
            </a:lvl4pPr>
            <a:lvl5pPr marL="1371545" indent="0">
              <a:buNone/>
              <a:defRPr sz="1200"/>
            </a:lvl5pPr>
            <a:lvl6pPr marL="1714432" indent="0">
              <a:buNone/>
              <a:defRPr sz="1200"/>
            </a:lvl6pPr>
            <a:lvl7pPr marL="2057318" indent="0">
              <a:buNone/>
              <a:defRPr sz="1200"/>
            </a:lvl7pPr>
            <a:lvl8pPr marL="2400204" indent="0">
              <a:buNone/>
              <a:defRPr sz="1200"/>
            </a:lvl8pPr>
            <a:lvl9pPr marL="274309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87" indent="0">
              <a:buNone/>
              <a:defRPr sz="900"/>
            </a:lvl2pPr>
            <a:lvl3pPr marL="685773" indent="0">
              <a:buNone/>
              <a:defRPr sz="700"/>
            </a:lvl3pPr>
            <a:lvl4pPr marL="1028659" indent="0">
              <a:buNone/>
              <a:defRPr sz="700"/>
            </a:lvl4pPr>
            <a:lvl5pPr marL="1371545" indent="0">
              <a:buNone/>
              <a:defRPr sz="700"/>
            </a:lvl5pPr>
            <a:lvl6pPr marL="1714432" indent="0">
              <a:buNone/>
              <a:defRPr sz="700"/>
            </a:lvl6pPr>
            <a:lvl7pPr marL="2057318" indent="0">
              <a:buNone/>
              <a:defRPr sz="700"/>
            </a:lvl7pPr>
            <a:lvl8pPr marL="2400204" indent="0">
              <a:buNone/>
              <a:defRPr sz="700"/>
            </a:lvl8pPr>
            <a:lvl9pPr marL="274309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25CC-A189-47AF-8664-B6B4147CCF65}" type="datetime1">
              <a:rPr lang="ru-RU" smtClean="0"/>
              <a:t>03.06.2024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18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1"/>
            <a:ext cx="6447501" cy="990600"/>
          </a:xfrm>
          <a:prstGeom prst="rect">
            <a:avLst/>
          </a:prstGeom>
        </p:spPr>
        <p:txBody>
          <a:bodyPr vert="horz" lIns="82296" tIns="41148" rIns="82296" bIns="41148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82296" tIns="41148" rIns="82296" bIns="4114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1" y="4531023"/>
            <a:ext cx="683954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BD8EF-3F12-42BB-AE1B-83789ADF1946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" y="4531023"/>
            <a:ext cx="4723209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3"/>
            <a:ext cx="512504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6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</p:sldLayoutIdLst>
  <p:hf hdr="0" ftr="0" dt="0"/>
  <p:txStyles>
    <p:titleStyle>
      <a:lvl1pPr algn="l" defTabSz="342887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5" indent="-257165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90" indent="-214304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16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02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988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874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61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47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33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fif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1385716"/>
            <a:ext cx="7362377" cy="18879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Отчет о работе Общественной палаты </a:t>
            </a:r>
            <a:b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Гатчинского муниципального района Ленинградской области </a:t>
            </a:r>
            <a:b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2023 году </a:t>
            </a:r>
            <a:br>
              <a:rPr lang="ru-RU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6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10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2267764"/>
            <a:ext cx="7362377" cy="1408124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D2706D-D417-4516-BAB7-3DBE47EC54AD}"/>
              </a:ext>
            </a:extLst>
          </p:cNvPr>
          <p:cNvSpPr txBox="1"/>
          <p:nvPr/>
        </p:nvSpPr>
        <p:spPr>
          <a:xfrm>
            <a:off x="2057400" y="128382"/>
            <a:ext cx="504348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100" b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 проектов для детей от 6 до 18 лет 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«Мой школьный музей – 2023. Педагоги района – наша гордость»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7C48835-500B-AEBF-7B4A-61B5CB08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4" y="1431067"/>
            <a:ext cx="4904889" cy="34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0E27E2C-BA3C-B702-7BA7-B4989BDB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17" y="1431067"/>
            <a:ext cx="3943709" cy="34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1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547D8-EE00-C315-71A4-854CE2774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095B90-88E9-29EC-0CE8-390FA05C0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11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AFBCE92-BCE7-E58B-CC74-303FF2468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2267764"/>
            <a:ext cx="7362377" cy="1408124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61A6D5-4F38-8093-BE69-8894FED1B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B8682D-0AE0-7B39-8DD2-D8066572C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95" y="0"/>
            <a:ext cx="1126874" cy="10587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70B1B0-CA6D-FD15-12BB-9D0BC06CE6C4}"/>
              </a:ext>
            </a:extLst>
          </p:cNvPr>
          <p:cNvSpPr txBox="1"/>
          <p:nvPr/>
        </p:nvSpPr>
        <p:spPr>
          <a:xfrm>
            <a:off x="2050259" y="128383"/>
            <a:ext cx="504348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100" b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 творческих видеосюжетов 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«Конституция и Я»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90E195EB-B91F-59E7-0033-BF6830BFA1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4" y="1263057"/>
            <a:ext cx="8127998" cy="3853484"/>
          </a:xfrm>
        </p:spPr>
      </p:pic>
    </p:spTree>
    <p:extLst>
      <p:ext uri="{BB962C8B-B14F-4D97-AF65-F5344CB8AC3E}">
        <p14:creationId xmlns:p14="http://schemas.microsoft.com/office/powerpoint/2010/main" val="420866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3A93F-0C9B-756F-8505-5128B2CE7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9308278-F456-3E08-3941-0D7D9126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33" y="128382"/>
            <a:ext cx="5426792" cy="1319419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Комиссия по вопросам местного самоуправления, развития гражданского общества, межнациональным и межконфессиональным отношениям, взаимодействия с общественными организациями и общественными советами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председатель Королев Игорь Анатольевич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A20B457C-EBB9-7A7A-29D3-EC196E3E5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2034" y="2117999"/>
            <a:ext cx="2773469" cy="18641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BE0A52-A9EA-3E42-CDE7-23640CD9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12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C06BAA-4E30-0A81-7B30-610EBD978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9C8ED5-8C5A-5E96-513F-F38551707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B90681A-43CC-3FD6-985F-CD179F399E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4" y="1896105"/>
            <a:ext cx="3138488" cy="2361712"/>
          </a:xfr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61659F62-476E-9109-E5B6-322AD7AEE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78" y="1892743"/>
            <a:ext cx="4987168" cy="23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96B9-5AE2-5145-1594-437BA085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F4C7043-6E2D-4A46-31B9-50072379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E88D8A33-EE71-0B27-4A49-5F2190EF13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9" y="1968192"/>
            <a:ext cx="3138488" cy="2363096"/>
          </a:xfr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FFD8FD4A-CCB9-28C7-E8F0-183441974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51" y="1968192"/>
            <a:ext cx="4990090" cy="2363095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E062B2-5BF5-FF17-C4D0-A3658398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13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BA6C9B-1E43-C36D-C0DE-3614AFF7A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D9982A-5AC8-AFA3-BE72-127F29C0D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D2C98F-AF09-66BB-6375-4288D468F6D4}"/>
              </a:ext>
            </a:extLst>
          </p:cNvPr>
          <p:cNvSpPr txBox="1"/>
          <p:nvPr/>
        </p:nvSpPr>
        <p:spPr>
          <a:xfrm>
            <a:off x="1978933" y="359213"/>
            <a:ext cx="5141285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Комиссия по </a:t>
            </a: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экономическому развитию, вопросам ЖКХ, строительства, транспорта и благоустройства территорий, председатель Федоренко Виктор Игоревич</a:t>
            </a:r>
            <a:endParaRPr lang="ru-RU" sz="11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68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38B70-ED52-0811-7751-9B789CBB9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EC1289A-7BC6-C82B-C3B0-D214A518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832" y="457201"/>
            <a:ext cx="4870670" cy="990600"/>
          </a:xfrm>
        </p:spPr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D3E480-5884-2A01-E2FE-7DCA6973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14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448BFC-34AC-EEA8-9655-8D2A4E56C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E5F72C-A525-3134-61C6-F47EE3FA9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CBEFB8B-4731-45A0-F01D-DA8B377CD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6" y="1992389"/>
            <a:ext cx="4984646" cy="2360517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91C3119-C622-0E5D-5378-008D0BBE76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05" y="1992388"/>
            <a:ext cx="3136900" cy="23605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896547-065B-DC3E-61D2-0980D1DB9D1A}"/>
              </a:ext>
            </a:extLst>
          </p:cNvPr>
          <p:cNvSpPr txBox="1"/>
          <p:nvPr/>
        </p:nvSpPr>
        <p:spPr>
          <a:xfrm>
            <a:off x="2084832" y="307334"/>
            <a:ext cx="45675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Комиссия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социальной политике, делам ветеранов, патриотическому воспитанию, вопросам культуры, молодежной политики, физической культуры и спорта,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председатель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Чернова Виктория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453240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D693-D26F-C8B3-257E-68523DFD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4B6C7E9-698D-80B0-CF70-D25BE4B0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Объект 40">
            <a:extLst>
              <a:ext uri="{FF2B5EF4-FFF2-40B4-BE49-F238E27FC236}">
                <a16:creationId xmlns:a16="http://schemas.microsoft.com/office/drawing/2014/main" id="{DCB93B56-C51B-B6E9-5F91-924CAECF0E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73" y="1943866"/>
            <a:ext cx="3136900" cy="2361901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0F2BE3-24A3-127F-E2EB-F2EC7886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6C70-D8A7-D222-1779-23323AC7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580F88-2CCA-1063-A012-D3CBBA65A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2B058F-4C54-847D-9A4E-D98703EAC446}"/>
              </a:ext>
            </a:extLst>
          </p:cNvPr>
          <p:cNvSpPr txBox="1"/>
          <p:nvPr/>
        </p:nvSpPr>
        <p:spPr>
          <a:xfrm>
            <a:off x="1978933" y="438848"/>
            <a:ext cx="5320627" cy="1228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Комиссия по общественному контролю, вопросам общественной безопасности, противодействию коррупции, законодательству и регламенту, взаимодействию с правоохранительными органами и СМИ, председатель Шестак Юлия Олеговна</a:t>
            </a:r>
          </a:p>
        </p:txBody>
      </p:sp>
      <p:pic>
        <p:nvPicPr>
          <p:cNvPr id="57" name="Объект 56">
            <a:extLst>
              <a:ext uri="{FF2B5EF4-FFF2-40B4-BE49-F238E27FC236}">
                <a16:creationId xmlns:a16="http://schemas.microsoft.com/office/drawing/2014/main" id="{480A2834-951A-A3B1-4E6B-BDA88605D2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1" y="1943866"/>
            <a:ext cx="4987568" cy="2361901"/>
          </a:xfrm>
        </p:spPr>
      </p:pic>
    </p:spTree>
    <p:extLst>
      <p:ext uri="{BB962C8B-B14F-4D97-AF65-F5344CB8AC3E}">
        <p14:creationId xmlns:p14="http://schemas.microsoft.com/office/powerpoint/2010/main" val="156366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746BC-70BF-ADF1-45BB-DFE4DC1B5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FC8AFFD-4BE7-AB88-007C-A25FD527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C3F61FBB-4ED6-BD63-ABCA-66E7A076C4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0" y="1627095"/>
            <a:ext cx="2235200" cy="1676400"/>
          </a:xfr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07944B07-741B-6378-EFCC-BFAEB19634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7104" y="1985632"/>
            <a:ext cx="2968626" cy="22352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65DA8A-A5E2-E014-D026-9E758040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16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4D9EE-A59A-5B3C-70B6-A0B82CAF5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09421B-334B-C114-E070-6C7C67D1C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FE9B25-4462-91F4-6909-768B3E10620C}"/>
              </a:ext>
            </a:extLst>
          </p:cNvPr>
          <p:cNvSpPr txBox="1"/>
          <p:nvPr/>
        </p:nvSpPr>
        <p:spPr>
          <a:xfrm>
            <a:off x="1978933" y="151009"/>
            <a:ext cx="5208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абочая группа по проведению общественной экспертизы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состояния общественных территорий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благоустроенных в рамках реализации программ формирования современной комфортной городской среды в 2021, 2022 и 2023 годах в Гатчинском муниципальном районе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E608EC-879F-0A30-6023-719DBC0D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04" y="1635270"/>
            <a:ext cx="3936366" cy="29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E293D61-DAB3-38FA-D63C-18427959C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2" y="3468057"/>
            <a:ext cx="2247375" cy="10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1692F-17FE-A0D0-27EF-9B4CE8E05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0C2C98F-FB8A-193F-2560-21B0BC7D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8B1095-5DDA-2FD7-D0CD-F4067A7A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17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A6D852-52DF-FE9B-5245-BE461168A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F5571F-7EEA-CBBD-D941-708446A74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76B514-57F4-64AF-30D9-289224D68A17}"/>
              </a:ext>
            </a:extLst>
          </p:cNvPr>
          <p:cNvSpPr txBox="1"/>
          <p:nvPr/>
        </p:nvSpPr>
        <p:spPr>
          <a:xfrm>
            <a:off x="1967740" y="438035"/>
            <a:ext cx="5208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24.06.2023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частие в мероприятии «Летний праздник ингерманландских финнов «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Юханнус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7C119F16-04B4-743D-3B01-EE0748A0BD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365"/>
            <a:ext cx="7426917" cy="3701853"/>
          </a:xfr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86093B4-518B-9C1A-B700-3EB42D6A2B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60" y="1380531"/>
            <a:ext cx="2775940" cy="36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6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69D6A-27CA-270A-51E1-EC436C09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BFEE8DC-0B77-7E27-AA9C-A4A40FDF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A6F039-20D6-4E15-5EC0-66C6BAAE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18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C41E18-FCD9-CB9F-6BCB-634BE4171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445EC6-16CB-04E3-2B8A-2BCA0DCC5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38ADF7-5EA6-7477-4436-289A71A0E8E7}"/>
              </a:ext>
            </a:extLst>
          </p:cNvPr>
          <p:cNvSpPr txBox="1"/>
          <p:nvPr/>
        </p:nvSpPr>
        <p:spPr>
          <a:xfrm>
            <a:off x="1967740" y="438035"/>
            <a:ext cx="5208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30.06.2023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посетили Международный реставрационный центр в Рождествено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0F28A890-0519-C55A-8BAD-D701D62B0C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" y="1394018"/>
            <a:ext cx="3905259" cy="3269771"/>
          </a:xfr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6E1A5816-CA3B-EB8A-E470-D5DE10A9C8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43" y="1413184"/>
            <a:ext cx="4305355" cy="3250605"/>
          </a:xfrm>
        </p:spPr>
      </p:pic>
    </p:spTree>
    <p:extLst>
      <p:ext uri="{BB962C8B-B14F-4D97-AF65-F5344CB8AC3E}">
        <p14:creationId xmlns:p14="http://schemas.microsoft.com/office/powerpoint/2010/main" val="911306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DDD69-B9BD-52B8-9092-117BA9AA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56FF565-C3D1-9C1C-2631-24E1F2BB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13B0F-B8A5-5B14-44F6-0CD04E90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19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5E9C89-8256-682A-9A7C-D7945ADB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6086D6-6065-1F54-4FBE-54C556031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49902-21B8-B9E4-0230-BC49F3E3FF70}"/>
              </a:ext>
            </a:extLst>
          </p:cNvPr>
          <p:cNvSpPr txBox="1"/>
          <p:nvPr/>
        </p:nvSpPr>
        <p:spPr>
          <a:xfrm>
            <a:off x="2003681" y="396415"/>
            <a:ext cx="4731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11.08.2023 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районном мероприятии «Подворье»</a:t>
            </a:r>
            <a:endParaRPr lang="ru-RU" sz="1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250133C-6DF0-55B3-CC27-925557FD1A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2" y="1311342"/>
            <a:ext cx="2719659" cy="36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034CCAF9-F5E5-120C-9817-F9370F2052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929EA5CF-E0B0-0DE0-F389-6C886EA3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25" y="1268648"/>
            <a:ext cx="2719659" cy="36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5C0FA8C-2FE9-0CD9-6DE8-8A7119B5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08" y="1268648"/>
            <a:ext cx="2719549" cy="36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98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1385716"/>
            <a:ext cx="7362377" cy="1887975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45D6A-BC95-4FF8-BE14-918963C86CDD}"/>
              </a:ext>
            </a:extLst>
          </p:cNvPr>
          <p:cNvSpPr txBox="1"/>
          <p:nvPr/>
        </p:nvSpPr>
        <p:spPr>
          <a:xfrm>
            <a:off x="2194560" y="286369"/>
            <a:ext cx="46817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2023 год – второй год работы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третьего созыва Общественной палаты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Гатчинского муниципального района</a:t>
            </a:r>
            <a:endParaRPr lang="ru-RU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E17E14E-D438-17D9-9664-17991E89A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9" y="1230604"/>
            <a:ext cx="7337250" cy="3841626"/>
          </a:xfrm>
        </p:spPr>
      </p:pic>
    </p:spTree>
    <p:extLst>
      <p:ext uri="{BB962C8B-B14F-4D97-AF65-F5344CB8AC3E}">
        <p14:creationId xmlns:p14="http://schemas.microsoft.com/office/powerpoint/2010/main" val="170846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2F2F0-7E37-D519-C1C6-52712109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BA427D77-8F54-E9E0-2B2B-DDE11C8D5D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0" y="1319745"/>
            <a:ext cx="3136900" cy="210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F718A2E9-EF63-5D97-0D9A-DEF40AABC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9" y="3566414"/>
            <a:ext cx="3075742" cy="157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E1AE5056-FB64-EFB1-93D4-1FD2C177DF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9" y="1249223"/>
            <a:ext cx="3079324" cy="23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DE55FE53-7BEB-F9DC-ADEC-3ECE73A1D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12" y="3566414"/>
            <a:ext cx="1875624" cy="141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2B85FDA-0223-6981-B1AA-2AED8A16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FACC21-41D7-F327-CC3D-2E7B8E85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20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D0523C-56C6-8DC2-B440-CD94D1505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252D03-94B4-80F3-C7D3-041B8602A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C8FE3B-A461-74EA-6F2D-5F75908C6C31}"/>
              </a:ext>
            </a:extLst>
          </p:cNvPr>
          <p:cNvSpPr txBox="1"/>
          <p:nvPr/>
        </p:nvSpPr>
        <p:spPr>
          <a:xfrm>
            <a:off x="2003681" y="396415"/>
            <a:ext cx="5295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08.09.2023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частие в районном мероприятии «Фестиваль народных игр и национальных видов спорта»</a:t>
            </a:r>
            <a:endParaRPr lang="ru-RU" sz="1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0CA8B68A-E68F-A6D3-58DF-BADFB7DA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50" y="1319745"/>
            <a:ext cx="2811995" cy="374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169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ACACB-B952-309C-62FB-A540F72DD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AB56971-D6CF-6AAC-40A9-6638EE44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390E22-C5FB-A754-96B2-9516B9DD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21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07BA3D-7E0F-ED53-92FF-6637B2D2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4866E-961C-3437-2276-5BE282269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0BD94-3674-A55D-19B2-D271AC0766DB}"/>
              </a:ext>
            </a:extLst>
          </p:cNvPr>
          <p:cNvSpPr txBox="1"/>
          <p:nvPr/>
        </p:nvSpPr>
        <p:spPr>
          <a:xfrm>
            <a:off x="1781735" y="396415"/>
            <a:ext cx="5623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18-19.10.2023 Участие в форуме Общественных палат Ленинградской области</a:t>
            </a:r>
            <a:endParaRPr lang="ru-RU" sz="1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F9E732-599A-DCC1-1CCD-F6C1474A3C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8" y="1419035"/>
            <a:ext cx="2591293" cy="344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25DD81C-E108-8E7F-0777-F2C5BCE3E5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12" y="1429276"/>
            <a:ext cx="4623075" cy="346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CE1A3C2-284D-049B-294E-60A6B317B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265" y="1419035"/>
            <a:ext cx="1539832" cy="342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11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DA0FF-3B2A-3D36-034B-51BF437FD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F58D3CC-32BF-E3BE-5DB0-83D1C702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C697FE-10DF-AB9F-37BE-3FFB80AF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22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E805CB-55F6-75BD-6268-FA6F53E27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F94AB3-12A8-CA75-BEE6-FDAC6F0EC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8E528-BFF9-AA71-C617-83281EB6D0CB}"/>
              </a:ext>
            </a:extLst>
          </p:cNvPr>
          <p:cNvSpPr txBox="1"/>
          <p:nvPr/>
        </p:nvSpPr>
        <p:spPr>
          <a:xfrm>
            <a:off x="2149658" y="399653"/>
            <a:ext cx="5218938" cy="99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09 декабря 2023 года состоялась просветительская экскурсия «Предрождественская Центральная и Юго-Западная Ингерманландия», посвященная грядущему 35-летию организации «</a:t>
            </a:r>
            <a:r>
              <a:rPr lang="ru-RU" sz="1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Инкери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Сеура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206215-DFBC-AF9E-D2E1-EDA8B2427B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5" y="1620838"/>
            <a:ext cx="2189689" cy="29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43DBA1-8A93-74A9-FD84-94AA622B1A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74" y="1620838"/>
            <a:ext cx="3939680" cy="29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1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ACFC9-D01E-4F91-0FE4-24A81A2E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2C3BB4B-2DD6-E19E-9A7C-15BFDE33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4BA32-5763-D8E6-4614-5B232E03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23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3C19E7-B8CC-E158-D76E-7E44C1E2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7E9D70-28F0-6455-3364-1EF86F040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80778B-FD2F-7BC9-0AE0-90FFB28E7145}"/>
              </a:ext>
            </a:extLst>
          </p:cNvPr>
          <p:cNvSpPr txBox="1"/>
          <p:nvPr/>
        </p:nvSpPr>
        <p:spPr>
          <a:xfrm>
            <a:off x="1869141" y="399653"/>
            <a:ext cx="5499455" cy="53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Общественная палата оказала 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информационную поддержку нашему Гатчинскому музею военной авиации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F99D668-A9DD-4908-AD99-87B782783D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0" y="1447801"/>
            <a:ext cx="4104232" cy="30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42775FF9-B450-38FE-58F4-B6B1487BA7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23" y="1447801"/>
            <a:ext cx="4110962" cy="30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231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7684B-FEF2-D7C3-3985-680516D68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DCC674-DAFC-CCBC-B930-D78169EEA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24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CE750EA-BE51-3065-49C1-99B81E0E96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46838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3CEFD1-129A-FF6F-1D00-615D48E2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BD2DE5-F120-C2C6-AC4D-61852D2DA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235B9-A9C2-ADC9-79FD-5181D9A6AF92}"/>
              </a:ext>
            </a:extLst>
          </p:cNvPr>
          <p:cNvSpPr txBox="1"/>
          <p:nvPr/>
        </p:nvSpPr>
        <p:spPr>
          <a:xfrm>
            <a:off x="1842247" y="457200"/>
            <a:ext cx="5725489" cy="66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26.12.2023 участие в благотворительной акции «Гатчинская елка желаний»</a:t>
            </a:r>
            <a:endParaRPr lang="ru-RU" sz="36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CFB5B7-16D3-D20E-201C-545FCB7E1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41" y="1607167"/>
            <a:ext cx="5270059" cy="29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27D6DA-CA9C-5285-ED7B-D9DE0731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8" y="1273023"/>
            <a:ext cx="2043953" cy="363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20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C533C-8B7C-71B5-2563-C7ADBB155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1C30E1-5C62-86CA-0329-36D1617A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25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CDA7A88-2030-A775-27BA-7C0DA9BFD9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46838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F394AE-E201-B458-CD87-1C5ACDA7E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35DA8F-101C-FFB9-BD03-0DF5AD6C1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1CCEBE-7727-5462-2E6B-1C8175129C1C}"/>
              </a:ext>
            </a:extLst>
          </p:cNvPr>
          <p:cNvSpPr txBox="1"/>
          <p:nvPr/>
        </p:nvSpPr>
        <p:spPr>
          <a:xfrm>
            <a:off x="2288286" y="2402803"/>
            <a:ext cx="5218938" cy="639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7245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3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1385716"/>
            <a:ext cx="7362377" cy="3629401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C705F-6212-4482-9F6D-A4569E530DF2}"/>
              </a:ext>
            </a:extLst>
          </p:cNvPr>
          <p:cNvSpPr txBox="1"/>
          <p:nvPr/>
        </p:nvSpPr>
        <p:spPr>
          <a:xfrm>
            <a:off x="470648" y="1403841"/>
            <a:ext cx="742277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100" b="1" dirty="0">
              <a:solidFill>
                <a:schemeClr val="accent2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 2023 году Общественной палатой Гатчинского муниципального района проведено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четыре заседания Общественной палаты,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четыре заседания Совета Общественной палаты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семнадцать заседаний комиссий по разным значимым вопросам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2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FEA39-2287-A5BE-8D56-7C3680F1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804013B-F571-8838-A818-E437B8A4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C5037B-C051-BC32-EBA5-26675B6B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4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5688FE-C4DB-1C74-9DEE-C40A9B426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3F4024-BB9F-87F9-6F3E-85135F41B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FA66D-CF79-A5D4-9C09-0A7D570C479F}"/>
              </a:ext>
            </a:extLst>
          </p:cNvPr>
          <p:cNvSpPr txBox="1"/>
          <p:nvPr/>
        </p:nvSpPr>
        <p:spPr>
          <a:xfrm>
            <a:off x="2284319" y="675463"/>
            <a:ext cx="4575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30.03.2023 заседание Общественной палаты</a:t>
            </a:r>
            <a:endParaRPr lang="ru-RU" sz="1800" dirty="0"/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59F48B28-807D-C4B0-8A39-9BB77E8305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5" y="1776619"/>
            <a:ext cx="4481577" cy="3138804"/>
          </a:xfrm>
        </p:spPr>
      </p:pic>
      <p:pic>
        <p:nvPicPr>
          <p:cNvPr id="24" name="Объект 23">
            <a:extLst>
              <a:ext uri="{FF2B5EF4-FFF2-40B4-BE49-F238E27FC236}">
                <a16:creationId xmlns:a16="http://schemas.microsoft.com/office/drawing/2014/main" id="{7FC2A4BA-D6E0-4957-A345-E5C8CA5E82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23" y="1787582"/>
            <a:ext cx="3054257" cy="3116878"/>
          </a:xfrm>
        </p:spPr>
      </p:pic>
    </p:spTree>
    <p:extLst>
      <p:ext uri="{BB962C8B-B14F-4D97-AF65-F5344CB8AC3E}">
        <p14:creationId xmlns:p14="http://schemas.microsoft.com/office/powerpoint/2010/main" val="67137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FEA39-2287-A5BE-8D56-7C3680F1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804013B-F571-8838-A818-E437B8A4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45AB556-D5EE-B439-AF4E-F6202C4E7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4" y="1533603"/>
            <a:ext cx="3979509" cy="2997419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171C8EB-A0FB-6801-9702-29609E9AD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24" y="1533604"/>
            <a:ext cx="3980947" cy="2997419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C5037B-C051-BC32-EBA5-26675B6B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5688FE-C4DB-1C74-9DEE-C40A9B426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3F4024-BB9F-87F9-6F3E-85135F41B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FA66D-CF79-A5D4-9C09-0A7D570C479F}"/>
              </a:ext>
            </a:extLst>
          </p:cNvPr>
          <p:cNvSpPr txBox="1"/>
          <p:nvPr/>
        </p:nvSpPr>
        <p:spPr>
          <a:xfrm>
            <a:off x="2284319" y="675463"/>
            <a:ext cx="4575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30.06.2023 заседание Общественной палаты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14393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0B11D-BA7E-8F40-C099-AB5054DAB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0ABFB82-2763-9BA4-D38C-C6A31E15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082" y="592248"/>
            <a:ext cx="4817420" cy="437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15.11.2023 заседание Общественной палаты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8210B3-A688-6408-63C6-2A06684F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6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AB252F-F81F-3464-3B2C-89D50487A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F87C00-5795-2375-2ADF-B7D721BA3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75C104-C5C5-03E1-5F86-2A7DD8962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4" y="1273036"/>
            <a:ext cx="2630595" cy="3507460"/>
          </a:xfrm>
          <a:prstGeom prst="rect">
            <a:avLst/>
          </a:prstGeo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10721D0E-0335-00B4-5330-19CD1FBDE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0" y="1273036"/>
            <a:ext cx="4695996" cy="3535810"/>
          </a:xfrm>
        </p:spPr>
      </p:pic>
    </p:spTree>
    <p:extLst>
      <p:ext uri="{BB962C8B-B14F-4D97-AF65-F5344CB8AC3E}">
        <p14:creationId xmlns:p14="http://schemas.microsoft.com/office/powerpoint/2010/main" val="248878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8EEB-C839-A579-C89A-6F699072C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C15BA00-1B8C-9987-BD5B-D6603842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447" y="457201"/>
            <a:ext cx="4656055" cy="43702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20.12.2023 заседание Общественной палаты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7E29A-A202-3BBB-C81C-866ABEB6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7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07121D-01E3-71C4-78D2-7B242992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B3BF7E-5CF1-F645-B3E8-99EBDE72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8421707-2588-06E9-8D34-791BD08EA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56" y="1477630"/>
            <a:ext cx="4261957" cy="32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7FFCCD-1AFF-0106-86AD-C281A66E4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4" y="1477630"/>
            <a:ext cx="4262843" cy="32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9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8EEB-C839-A579-C89A-6F699072C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30BF2C3-5584-B398-31D0-050DEB5E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60" y="3497493"/>
            <a:ext cx="1937715" cy="1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C15BA00-1B8C-9987-BD5B-D6603842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447" y="457201"/>
            <a:ext cx="4656055" cy="8740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году 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члены Общественной палаты приняли участие в 34 мероприятиях районного и областного уровня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7E29A-A202-3BBB-C81C-866ABEB6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8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07121D-01E3-71C4-78D2-7B2429924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B3BF7E-5CF1-F645-B3E8-99EBDE725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6D98714-C076-4458-8C4B-058F4FC01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96" y="1481439"/>
            <a:ext cx="2688072" cy="201605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B57716-66EA-B73B-F26E-D2E96378B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57" y="1475157"/>
            <a:ext cx="3557307" cy="26712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30ACE3-35CB-C3D1-4932-BAF90E7D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75" y="1481439"/>
            <a:ext cx="2681473" cy="34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E794E3-7988-1C6B-3EEC-733DB852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7" y="1481439"/>
            <a:ext cx="1561203" cy="34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3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EAC8FC-9CBE-5CE0-215B-B9C2D0809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4" y="1914268"/>
            <a:ext cx="2419059" cy="321469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9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2267764"/>
            <a:ext cx="7362377" cy="1408124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D2706D-D417-4516-BAB7-3DBE47EC54AD}"/>
              </a:ext>
            </a:extLst>
          </p:cNvPr>
          <p:cNvSpPr txBox="1"/>
          <p:nvPr/>
        </p:nvSpPr>
        <p:spPr>
          <a:xfrm>
            <a:off x="2170588" y="128383"/>
            <a:ext cx="5043482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конце 2023 года начался этап работы по отбору, подготовке и обучению наблюдателей, для участия в 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состоявшихся в марте 2024 года, выборах Президента Российской Федерации</a:t>
            </a:r>
            <a:endParaRPr lang="ru-RU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2E494F-1A30-7092-B1BE-A3C12C804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44" y="1892935"/>
            <a:ext cx="2435112" cy="3236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27997C-AC9F-F712-803B-4E601D17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94" y="1900671"/>
            <a:ext cx="4290091" cy="32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338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6074</TotalTime>
  <Words>422</Words>
  <Application>Microsoft Office PowerPoint</Application>
  <PresentationFormat>Экран (16:9)</PresentationFormat>
  <Paragraphs>79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Trebuchet MS</vt:lpstr>
      <vt:lpstr>Wingdings 3</vt:lpstr>
      <vt:lpstr>Аспект</vt:lpstr>
      <vt:lpstr>Отчет о работе Общественной палаты  Гатчинского муниципального района Ленинградской области  в 2023 году    </vt:lpstr>
      <vt:lpstr> </vt:lpstr>
      <vt:lpstr> </vt:lpstr>
      <vt:lpstr> </vt:lpstr>
      <vt:lpstr> </vt:lpstr>
      <vt:lpstr>15.11.2023 заседание Общественной палаты </vt:lpstr>
      <vt:lpstr> 20.12.2023 заседание Общественной палаты </vt:lpstr>
      <vt:lpstr>В 2023 году члены Общественной палаты приняли участие в 34 мероприятиях районного и областного уровня </vt:lpstr>
      <vt:lpstr> </vt:lpstr>
      <vt:lpstr> </vt:lpstr>
      <vt:lpstr> </vt:lpstr>
      <vt:lpstr>Комиссия по вопросам местного самоуправления, развития гражданского общества, межнациональным и межконфессиональным отношениям, взаимодействия с общественными организациями и общественными советами, председатель Королев Игорь Анатольевич 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Мыльникова Эльвира Анатольевна</dc:creator>
  <cp:lastModifiedBy>Краевая Полина Владимировна</cp:lastModifiedBy>
  <cp:revision>823</cp:revision>
  <cp:lastPrinted>2024-02-29T08:40:21Z</cp:lastPrinted>
  <dcterms:created xsi:type="dcterms:W3CDTF">2021-02-16T14:40:07Z</dcterms:created>
  <dcterms:modified xsi:type="dcterms:W3CDTF">2024-06-03T11:59:41Z</dcterms:modified>
</cp:coreProperties>
</file>