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18"/>
  </p:notesMasterIdLst>
  <p:sldIdLst>
    <p:sldId id="375" r:id="rId2"/>
    <p:sldId id="387" r:id="rId3"/>
    <p:sldId id="409" r:id="rId4"/>
    <p:sldId id="390" r:id="rId5"/>
    <p:sldId id="415" r:id="rId6"/>
    <p:sldId id="395" r:id="rId7"/>
    <p:sldId id="401" r:id="rId8"/>
    <p:sldId id="394" r:id="rId9"/>
    <p:sldId id="418" r:id="rId10"/>
    <p:sldId id="419" r:id="rId11"/>
    <p:sldId id="420" r:id="rId12"/>
    <p:sldId id="402" r:id="rId13"/>
    <p:sldId id="416" r:id="rId14"/>
    <p:sldId id="424" r:id="rId15"/>
    <p:sldId id="421" r:id="rId16"/>
    <p:sldId id="417" r:id="rId17"/>
  </p:sldIdLst>
  <p:sldSz cx="9144000" cy="5143500" type="screen16x9"/>
  <p:notesSz cx="6797675" cy="9872663"/>
  <p:defaultTextStyle>
    <a:defPPr>
      <a:defRPr lang="en-US"/>
    </a:defPPr>
    <a:lvl1pPr marL="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оркин Владимир Алексеевич" initials="НВ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1" autoAdjust="0"/>
    <p:restoredTop sz="93684" autoAdjust="0"/>
  </p:normalViewPr>
  <p:slideViewPr>
    <p:cSldViewPr snapToGrid="0">
      <p:cViewPr varScale="1">
        <p:scale>
          <a:sx n="142" d="100"/>
          <a:sy n="142" d="100"/>
        </p:scale>
        <p:origin x="414" y="108"/>
      </p:cViewPr>
      <p:guideLst>
        <p:guide orient="horz" pos="1800"/>
        <p:guide pos="320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3634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3634"/>
          </a:xfrm>
          <a:prstGeom prst="rect">
            <a:avLst/>
          </a:prstGeom>
        </p:spPr>
        <p:txBody>
          <a:bodyPr vert="horz" lIns="92103" tIns="46051" rIns="92103" bIns="46051" rtlCol="0"/>
          <a:lstStyle>
            <a:lvl1pPr algn="r">
              <a:defRPr sz="1200"/>
            </a:lvl1pPr>
          </a:lstStyle>
          <a:p>
            <a:fld id="{F7A61E3E-5666-4902-930B-35551EF813CD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3" tIns="46051" rIns="92103" bIns="460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8"/>
            <a:ext cx="5438140" cy="4442698"/>
          </a:xfrm>
          <a:prstGeom prst="rect">
            <a:avLst/>
          </a:prstGeom>
        </p:spPr>
        <p:txBody>
          <a:bodyPr vert="horz" lIns="92103" tIns="46051" rIns="92103" bIns="4605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60" cy="493634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377316"/>
            <a:ext cx="2945660" cy="493634"/>
          </a:xfrm>
          <a:prstGeom prst="rect">
            <a:avLst/>
          </a:prstGeom>
        </p:spPr>
        <p:txBody>
          <a:bodyPr vert="horz" lIns="92103" tIns="46051" rIns="92103" bIns="46051" rtlCol="0" anchor="b"/>
          <a:lstStyle>
            <a:lvl1pPr algn="r">
              <a:defRPr sz="1200"/>
            </a:lvl1pPr>
          </a:lstStyle>
          <a:p>
            <a:fld id="{BD59CA2A-9EAD-4486-92BC-22EBB1EBDD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83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1" y="1803401"/>
            <a:ext cx="5825202" cy="1234726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1" y="3038125"/>
            <a:ext cx="5825202" cy="822675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815F2-0771-4048-A9FE-098274535A14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3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74D1E-6D8B-4778-AB6B-E092953ACD3C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3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FontTx/>
              <a:buNone/>
              <a:defRPr/>
            </a:lvl2pPr>
            <a:lvl3pPr marL="685773" indent="0">
              <a:buFontTx/>
              <a:buNone/>
              <a:defRPr/>
            </a:lvl3pPr>
            <a:lvl4pPr marL="1028659" indent="0">
              <a:buFontTx/>
              <a:buNone/>
              <a:defRPr/>
            </a:lvl4pPr>
            <a:lvl5pPr marL="1371545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BF6BF-1FFD-4B98-A432-E8904E59F4C2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2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1649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723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2548-A6F2-436F-AA4D-FE0DEF8EEA2E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8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7" indent="0">
              <a:buFontTx/>
              <a:buNone/>
              <a:defRPr/>
            </a:lvl2pPr>
            <a:lvl3pPr marL="685773" indent="0">
              <a:buFontTx/>
              <a:buNone/>
              <a:defRPr/>
            </a:lvl3pPr>
            <a:lvl4pPr marL="1028659" indent="0">
              <a:buFontTx/>
              <a:buNone/>
              <a:defRPr/>
            </a:lvl4pPr>
            <a:lvl5pPr marL="1371545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10C23-333D-42C2-8212-03D8170E3CC9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2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1649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4869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87" indent="0">
              <a:buFontTx/>
              <a:buNone/>
              <a:defRPr/>
            </a:lvl2pPr>
            <a:lvl3pPr marL="685773" indent="0">
              <a:buFontTx/>
              <a:buNone/>
              <a:defRPr/>
            </a:lvl3pPr>
            <a:lvl4pPr marL="1028659" indent="0">
              <a:buFontTx/>
              <a:buNone/>
              <a:defRPr/>
            </a:lvl4pPr>
            <a:lvl5pPr marL="1371545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37A6E-7F13-40C9-8265-E4BA9053F4D8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6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E7BD-6A2F-4C69-9937-6441D350BD2D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74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1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0"/>
            <a:ext cx="5295112" cy="39385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7ACA-D98D-41BD-9232-6D99FE8118E8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1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E884D-CA28-4935-900C-8E24912C3B27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9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321BF-5998-4867-9ABC-FDA3015FAE28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2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8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2118-F356-49F1-A003-CC61B981A84B}" type="datetime1">
              <a:rPr lang="ru-RU" smtClean="0"/>
              <a:t>05.02.2025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5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7" indent="0">
              <a:buNone/>
              <a:defRPr sz="1500" b="1"/>
            </a:lvl2pPr>
            <a:lvl3pPr marL="685773" indent="0">
              <a:buNone/>
              <a:defRPr sz="140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5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7" indent="0">
              <a:buNone/>
              <a:defRPr sz="1500" b="1"/>
            </a:lvl2pPr>
            <a:lvl3pPr marL="685773" indent="0">
              <a:buNone/>
              <a:defRPr sz="140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5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D279-838C-4B8C-BB7F-C0D72AEC6FBE}" type="datetime1">
              <a:rPr lang="ru-RU" smtClean="0"/>
              <a:t>05.02.2025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04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1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1BB2-8827-408A-BD34-9EEA1AAE3935}" type="datetime1">
              <a:rPr lang="ru-RU" smtClean="0"/>
              <a:t>05.02.2025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3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5A4E7-DB83-4A9A-9118-4D98B13174B0}" type="datetime1">
              <a:rPr lang="ru-RU" smtClean="0"/>
              <a:t>05.02.2025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7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49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84" indent="0">
              <a:buNone/>
              <a:defRPr sz="1100"/>
            </a:lvl2pPr>
            <a:lvl3pPr marL="685567" indent="0">
              <a:buNone/>
              <a:defRPr sz="900"/>
            </a:lvl3pPr>
            <a:lvl4pPr marL="1028351" indent="0">
              <a:buNone/>
              <a:defRPr sz="700"/>
            </a:lvl4pPr>
            <a:lvl5pPr marL="1371134" indent="0">
              <a:buNone/>
              <a:defRPr sz="700"/>
            </a:lvl5pPr>
            <a:lvl6pPr marL="1713917" indent="0">
              <a:buNone/>
              <a:defRPr sz="700"/>
            </a:lvl6pPr>
            <a:lvl7pPr marL="2056701" indent="0">
              <a:buNone/>
              <a:defRPr sz="700"/>
            </a:lvl7pPr>
            <a:lvl8pPr marL="2399484" indent="0">
              <a:buNone/>
              <a:defRPr sz="700"/>
            </a:lvl8pPr>
            <a:lvl9pPr marL="2742268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B804-30BA-4D67-8AC7-C7EC3CACFF6C}" type="datetime1">
              <a:rPr lang="ru-RU" smtClean="0"/>
              <a:t>05.02.2025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1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87" indent="0">
              <a:buNone/>
              <a:defRPr sz="1200"/>
            </a:lvl2pPr>
            <a:lvl3pPr marL="685773" indent="0">
              <a:buNone/>
              <a:defRPr sz="1200"/>
            </a:lvl3pPr>
            <a:lvl4pPr marL="1028659" indent="0">
              <a:buNone/>
              <a:defRPr sz="1200"/>
            </a:lvl4pPr>
            <a:lvl5pPr marL="1371545" indent="0">
              <a:buNone/>
              <a:defRPr sz="1200"/>
            </a:lvl5pPr>
            <a:lvl6pPr marL="1714432" indent="0">
              <a:buNone/>
              <a:defRPr sz="1200"/>
            </a:lvl6pPr>
            <a:lvl7pPr marL="2057318" indent="0">
              <a:buNone/>
              <a:defRPr sz="1200"/>
            </a:lvl7pPr>
            <a:lvl8pPr marL="2400204" indent="0">
              <a:buNone/>
              <a:defRPr sz="1200"/>
            </a:lvl8pPr>
            <a:lvl9pPr marL="274309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87" indent="0">
              <a:buNone/>
              <a:defRPr sz="900"/>
            </a:lvl2pPr>
            <a:lvl3pPr marL="685773" indent="0">
              <a:buNone/>
              <a:defRPr sz="700"/>
            </a:lvl3pPr>
            <a:lvl4pPr marL="1028659" indent="0">
              <a:buNone/>
              <a:defRPr sz="700"/>
            </a:lvl4pPr>
            <a:lvl5pPr marL="1371545" indent="0">
              <a:buNone/>
              <a:defRPr sz="700"/>
            </a:lvl5pPr>
            <a:lvl6pPr marL="1714432" indent="0">
              <a:buNone/>
              <a:defRPr sz="700"/>
            </a:lvl6pPr>
            <a:lvl7pPr marL="2057318" indent="0">
              <a:buNone/>
              <a:defRPr sz="700"/>
            </a:lvl7pPr>
            <a:lvl8pPr marL="2400204" indent="0">
              <a:buNone/>
              <a:defRPr sz="700"/>
            </a:lvl8pPr>
            <a:lvl9pPr marL="2743090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25CC-A189-47AF-8664-B6B4147CCF65}" type="datetime1">
              <a:rPr lang="ru-RU" smtClean="0"/>
              <a:t>05.02.2025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18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1"/>
            <a:ext cx="6447501" cy="990600"/>
          </a:xfrm>
          <a:prstGeom prst="rect">
            <a:avLst/>
          </a:prstGeom>
        </p:spPr>
        <p:txBody>
          <a:bodyPr vert="horz" lIns="82296" tIns="41148" rIns="82296" bIns="41148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82296" tIns="41148" rIns="82296" bIns="4114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1" y="4531023"/>
            <a:ext cx="683954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BD8EF-3F12-42BB-AE1B-83789ADF1946}" type="datetime1">
              <a:rPr lang="ru-RU" smtClean="0"/>
              <a:t>05.02.2025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" y="4531023"/>
            <a:ext cx="4723209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3"/>
            <a:ext cx="512504" cy="27384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fld id="{EAA75793-AF11-46F2-BFB8-EDC7C86E5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6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</p:sldLayoutIdLst>
  <p:hf hdr="0" ftr="0" dt="0"/>
  <p:txStyles>
    <p:titleStyle>
      <a:lvl1pPr algn="l" defTabSz="342887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5" indent="-257165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90" indent="-214304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16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02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988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874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61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47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33" indent="-171443" algn="l" defTabSz="342887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3428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1385716"/>
            <a:ext cx="7362377" cy="188797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Общественная палата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Гатчинского муниципального района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III</a:t>
            </a:r>
            <a:r>
              <a:rPr lang="ru-RU" sz="3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lang="ru-RU" sz="31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ий</a:t>
            </a:r>
            <a:r>
              <a:rPr lang="ru-RU" sz="3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созыв</a:t>
            </a:r>
            <a:br>
              <a:rPr lang="ru-RU" sz="3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sz="3100" b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декабрь 2021 </a:t>
            </a:r>
            <a:r>
              <a:rPr lang="ru-RU" sz="3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декабрь 2024)</a:t>
            </a:r>
            <a:endParaRPr lang="ru-RU" sz="31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6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2E61E-8089-E9C0-62C7-11A52C28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F7BC68D-291D-CEB2-4CC1-5D60AEE2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954" y="3817756"/>
            <a:ext cx="1674204" cy="35893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F671E1-6B60-CB83-60CD-49A27EF75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10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64E88C-81B2-60F7-91BC-FFCD18CD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0CA34E-6623-654C-5E4E-DDE8F96E7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CFB426-FF88-87D7-8415-33A437984097}"/>
              </a:ext>
            </a:extLst>
          </p:cNvPr>
          <p:cNvSpPr txBox="1"/>
          <p:nvPr/>
        </p:nvSpPr>
        <p:spPr>
          <a:xfrm>
            <a:off x="1916205" y="128383"/>
            <a:ext cx="5419165" cy="78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endParaRPr lang="ru-RU" sz="9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Значимые события: 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1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ыборы депутатов Совета депутатов Гатчинского муниципального округа первого созыва в 2024 году</a:t>
            </a:r>
            <a:endParaRPr lang="ru-RU" sz="1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F7E523-794A-70D5-D0EF-34032F96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74" y="1358730"/>
            <a:ext cx="5006228" cy="35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BC4C362-B44D-CDD7-B615-D36CF1CA5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3" y="1358730"/>
            <a:ext cx="2663120" cy="35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2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8D4EC-AD41-D38E-6362-075B2E218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8BA4132-476F-1A0B-CB13-BDA7D19E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653" y="-180751"/>
            <a:ext cx="4976569" cy="105463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из членов</a:t>
            </a:r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Общественной палаты обладает активной жизненной позицией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7104FC-CB61-0721-B0EA-FD0DA325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11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90D2E2-F168-E7C4-DE61-66D831AB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395" y="0"/>
            <a:ext cx="522385" cy="6630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136D6E-E2BE-1B21-BF49-FF6A98547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0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C711C3-E657-7F92-4595-414E41AA2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46" y="3006899"/>
            <a:ext cx="3206154" cy="213660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Объект 8">
            <a:extLst>
              <a:ext uri="{FF2B5EF4-FFF2-40B4-BE49-F238E27FC236}">
                <a16:creationId xmlns:a16="http://schemas.microsoft.com/office/drawing/2014/main" id="{10F107D8-2049-BFCE-89B9-5D0C63354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57" y="2684896"/>
            <a:ext cx="1807406" cy="245860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Объект 7">
            <a:extLst>
              <a:ext uri="{FF2B5EF4-FFF2-40B4-BE49-F238E27FC236}">
                <a16:creationId xmlns:a16="http://schemas.microsoft.com/office/drawing/2014/main" id="{0618FDC6-A52D-8B1C-B8FD-6219FA2154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83" y="685198"/>
            <a:ext cx="1809797" cy="23204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Объект 10">
            <a:extLst>
              <a:ext uri="{FF2B5EF4-FFF2-40B4-BE49-F238E27FC236}">
                <a16:creationId xmlns:a16="http://schemas.microsoft.com/office/drawing/2014/main" id="{69887B6A-38E9-FBAA-0706-91A89D6C6D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53" y="250153"/>
            <a:ext cx="2660811" cy="200226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Объект 13">
            <a:extLst>
              <a:ext uri="{FF2B5EF4-FFF2-40B4-BE49-F238E27FC236}">
                <a16:creationId xmlns:a16="http://schemas.microsoft.com/office/drawing/2014/main" id="{780E2E97-2807-4E07-166C-F593E47DE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094">
            <a:off x="66736" y="1730361"/>
            <a:ext cx="3199922" cy="17999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60AF3F-C930-5A50-DFEE-DF72732E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" y="3128648"/>
            <a:ext cx="3948117" cy="19732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Объект 7">
            <a:extLst>
              <a:ext uri="{FF2B5EF4-FFF2-40B4-BE49-F238E27FC236}">
                <a16:creationId xmlns:a16="http://schemas.microsoft.com/office/drawing/2014/main" id="{ECDB7341-F402-7E6F-49F0-3CA10A8A31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250">
            <a:off x="3149477" y="977146"/>
            <a:ext cx="2771454" cy="20785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BFDA8B1-AFF7-0BB7-85B6-F9700DF8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405">
            <a:off x="5121885" y="851230"/>
            <a:ext cx="2533740" cy="16905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1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12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46838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" y="0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27997C-AC9F-F712-803B-4E601D176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0" y="56927"/>
            <a:ext cx="2979554" cy="2242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499A482-E990-82DA-06EB-74EB1360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81" y="3553129"/>
            <a:ext cx="2554942" cy="1477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5.userapi.com/impg/40iDSYUEBfNwby5zEZZrEybMdb53N23lV6bRsw/Ejm2W4Re-bA.jpg?size=2560x1684&amp;quality=95&amp;sign=9e3ab09873e4135d98221f0956bda6a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4" y="2749876"/>
            <a:ext cx="3164824" cy="2081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667" y="1714459"/>
            <a:ext cx="2690875" cy="281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998" y="63358"/>
            <a:ext cx="2472826" cy="338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044081" y="1243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Обеспечение обучения и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участия общественных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наблюдателей на Выборах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Президента Российской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Федерации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418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13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46838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6964B7-60E4-2F4D-8EB1-80C5AE057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6" y="0"/>
            <a:ext cx="2808599" cy="210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078489" y="87335"/>
            <a:ext cx="1972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Поддержка СО НКО</a:t>
            </a:r>
            <a:endParaRPr lang="ru-RU" dirty="0"/>
          </a:p>
        </p:txBody>
      </p:sp>
      <p:pic>
        <p:nvPicPr>
          <p:cNvPr id="11" name="Объект 11">
            <a:extLst>
              <a:ext uri="{FF2B5EF4-FFF2-40B4-BE49-F238E27FC236}">
                <a16:creationId xmlns:a16="http://schemas.microsoft.com/office/drawing/2014/main" id="{0EBC826A-3C0A-4BE3-33BC-4B3C1C859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25" y="3160963"/>
            <a:ext cx="2661420" cy="199606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50" name="Picture 2" descr="https://sun9-72.userapi.com/impg/7EckfJhn5oYrwj_7cREYGO49IsMkKqlwxRInAQ/Nv-PI75kMXA.jpg?size=514x838&amp;quality=96&amp;sign=a1f93e90492a6c5ecdf12123bc7e853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03" y="1630684"/>
            <a:ext cx="2059108" cy="335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836" y="256612"/>
            <a:ext cx="2757653" cy="473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76F7FF-4EE2-A8C3-217F-BA59DAF59C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9" y="1978513"/>
            <a:ext cx="2686774" cy="202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1115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6ED0-609B-02DC-B782-579779A0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C7EB1AE-A1CD-A1EE-1257-841F631E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465" y="268942"/>
            <a:ext cx="5224181" cy="8875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Значимые события: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«Мой школьный музей – 2024. 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 Памяти и Славы. Год Семьи»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FB01E92-E6A7-656E-652A-5A9C475512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" y="1456653"/>
            <a:ext cx="3138488" cy="1647928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357C74A4-2202-F44D-D8D9-EC5A9DF9DB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" y="3104581"/>
            <a:ext cx="3136900" cy="1905369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05E5D3-FC99-5B5E-9E7F-D633FB9D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14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385B66-CD32-D443-8B38-024809BC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E5EFEC-2F05-D053-DA9E-4A61B7197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4E69DF-6EDA-CBD7-018A-7E1A26260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36" y="1456653"/>
            <a:ext cx="2073913" cy="35532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976C2C-F699-E21C-BE53-E38D653358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59" y="1456654"/>
            <a:ext cx="3792283" cy="35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4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15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46838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18" y="69009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D62B39-98D9-F09C-CB8F-5346E1558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1" y="1163170"/>
            <a:ext cx="8790155" cy="38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73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16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6446838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9B8307-81D2-4474-BEED-52FE2E3AA444}"/>
              </a:ext>
            </a:extLst>
          </p:cNvPr>
          <p:cNvSpPr txBox="1"/>
          <p:nvPr/>
        </p:nvSpPr>
        <p:spPr>
          <a:xfrm>
            <a:off x="2288286" y="2402803"/>
            <a:ext cx="5218938" cy="639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452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2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1385716"/>
            <a:ext cx="7362377" cy="1887975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31D72C-54FE-4FF6-B616-C8178C274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385715"/>
            <a:ext cx="7991856" cy="3629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45D6A-BC95-4FF8-BE14-918963C86CDD}"/>
              </a:ext>
            </a:extLst>
          </p:cNvPr>
          <p:cNvSpPr txBox="1"/>
          <p:nvPr/>
        </p:nvSpPr>
        <p:spPr>
          <a:xfrm>
            <a:off x="2194560" y="286369"/>
            <a:ext cx="46817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2022 год – первый год работы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третьего созыва Общественной палаты 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Гатчинского муниципального района</a:t>
            </a:r>
            <a:endParaRPr lang="ru-RU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6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832" y="457201"/>
            <a:ext cx="4870670" cy="990600"/>
          </a:xfrm>
        </p:spPr>
        <p:txBody>
          <a:bodyPr>
            <a:noAutofit/>
          </a:bodyPr>
          <a:lstStyle/>
          <a:p>
            <a:pPr algn="ctr"/>
            <a:r>
              <a:rPr lang="ru-RU" sz="1400" b="1" i="0" dirty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 </a:t>
            </a:r>
            <a:endParaRPr lang="ru-RU" sz="2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3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36" y="114519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7" y="0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-1284334" y="1040802"/>
            <a:ext cx="6494930" cy="3897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3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Комиссия по общественному контролю, вопросам общественной безопасности, противодействию коррупции, законодательству и регламенту, взаимодействию с правоохранительными органами и СМИ;</a:t>
            </a:r>
          </a:p>
          <a:p>
            <a:pPr marL="1371600" lvl="3"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Комиссия по вопросам местного самоуправления, развития гражданского общества, межнациональным и межконфессиональным отношениям, взаимодействия с общественными организациями и общественными советами;</a:t>
            </a:r>
          </a:p>
          <a:p>
            <a:pPr marL="1371600" lvl="3"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lvl="3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Комиссия по экономическому развитию, вопросам ЖКХ, строительства, транспорта и благоустройства территорий;</a:t>
            </a:r>
          </a:p>
          <a:p>
            <a:pPr marL="1371600" lvl="3"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lvl="3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Комиссия по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социальной политике, делам ветеранов, патриотическому воспитанию, вопросам культуры, молодежной политики, физической культуры и спорта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AACB5F4-86C6-4100-B978-01AE2309EE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26" y="550014"/>
            <a:ext cx="1996563" cy="129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6">
            <a:extLst>
              <a:ext uri="{FF2B5EF4-FFF2-40B4-BE49-F238E27FC236}">
                <a16:creationId xmlns:a16="http://schemas.microsoft.com/office/drawing/2014/main" id="{FFD8FD4A-CCB9-28C7-E8F0-183441974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86" y="1953157"/>
            <a:ext cx="2926058" cy="1385657"/>
          </a:xfrm>
        </p:spPr>
      </p:pic>
      <p:pic>
        <p:nvPicPr>
          <p:cNvPr id="12" name="Объект 10">
            <a:extLst>
              <a:ext uri="{FF2B5EF4-FFF2-40B4-BE49-F238E27FC236}">
                <a16:creationId xmlns:a16="http://schemas.microsoft.com/office/drawing/2014/main" id="{FCBEFB8B-4731-45A0-F01D-DA8B377CD6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69" y="3559253"/>
            <a:ext cx="3095828" cy="1466053"/>
          </a:xfrm>
        </p:spPr>
      </p:pic>
      <p:pic>
        <p:nvPicPr>
          <p:cNvPr id="13" name="Объект 40">
            <a:extLst>
              <a:ext uri="{FF2B5EF4-FFF2-40B4-BE49-F238E27FC236}">
                <a16:creationId xmlns:a16="http://schemas.microsoft.com/office/drawing/2014/main" id="{DCB93B56-C51B-B6E9-5F91-924CAECF0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96" y="103337"/>
            <a:ext cx="1785616" cy="134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4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2267764"/>
            <a:ext cx="7362377" cy="1408124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6" y="62311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18C0D4-EDD0-40CC-A9CB-0BBE7FFFFE7A}"/>
              </a:ext>
            </a:extLst>
          </p:cNvPr>
          <p:cNvSpPr txBox="1"/>
          <p:nvPr/>
        </p:nvSpPr>
        <p:spPr>
          <a:xfrm>
            <a:off x="1123272" y="43375"/>
            <a:ext cx="5256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Представительство в Сети Интернет - сообщество в социальной сети «ВКонтакте» – «Общественная палата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Гатчинского муниципального района»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2085" y="990663"/>
            <a:ext cx="3089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https://vk.com/47opgmr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" y="1015443"/>
            <a:ext cx="3175397" cy="36525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391" y="14786"/>
            <a:ext cx="1133475" cy="1066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FDC3EC-A454-4E09-B41F-97E554A45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443" y="1642568"/>
            <a:ext cx="3022230" cy="17632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387866" y="350926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2022 году Общественной палатой </a:t>
            </a:r>
          </a:p>
          <a:p>
            <a:pPr algn="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Гатчинского муниципального района </a:t>
            </a:r>
          </a:p>
          <a:p>
            <a:pPr algn="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проведено </a:t>
            </a:r>
          </a:p>
          <a:p>
            <a:pPr algn="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три заседания Общественной палаты, </a:t>
            </a:r>
          </a:p>
          <a:p>
            <a:pPr algn="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пять заседаний Совета Общественной палаты </a:t>
            </a:r>
          </a:p>
          <a:p>
            <a:pPr algn="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более двадцати пяти заседаний комиссий по разным значимым вопросам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99E25E2-91A0-4432-BA8E-5415FBF1AB36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68" y="868434"/>
            <a:ext cx="2258058" cy="16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4">
            <a:extLst>
              <a:ext uri="{FF2B5EF4-FFF2-40B4-BE49-F238E27FC236}">
                <a16:creationId xmlns:a16="http://schemas.microsoft.com/office/drawing/2014/main" id="{A1A556EA-40D1-4197-83DF-085BDD012B5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18" y="3149682"/>
            <a:ext cx="1384401" cy="18458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3B995E-9BE0-4481-98A3-046AABCAAD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41" y="2413299"/>
            <a:ext cx="1774902" cy="19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80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5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1385716"/>
            <a:ext cx="7362377" cy="3629401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3" y="-25527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C705F-6212-4482-9F6D-A4569E530DF2}"/>
              </a:ext>
            </a:extLst>
          </p:cNvPr>
          <p:cNvSpPr txBox="1"/>
          <p:nvPr/>
        </p:nvSpPr>
        <p:spPr>
          <a:xfrm>
            <a:off x="47066" y="3343007"/>
            <a:ext cx="7422776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100" b="1" dirty="0">
              <a:solidFill>
                <a:schemeClr val="accent2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 2023 году Общественной палатой Гатчинского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муниципального района проведено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четыре заседания Общественной палаты,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четыре заседания Совета Общественной палаты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семнадцать заседаний комиссий по разным значимым вопросам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Объект 16">
            <a:extLst>
              <a:ext uri="{FF2B5EF4-FFF2-40B4-BE49-F238E27FC236}">
                <a16:creationId xmlns:a16="http://schemas.microsoft.com/office/drawing/2014/main" id="{10721D0E-0335-00B4-5330-19CD1FBDE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73" y="971291"/>
            <a:ext cx="3492562" cy="2629695"/>
          </a:xfr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48421707-2588-06E9-8D34-791BD08EA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6780" y="39009"/>
            <a:ext cx="2740966" cy="20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30BF2C3-5584-B398-31D0-050DEB5E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02" y="3618583"/>
            <a:ext cx="1937715" cy="1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14">
            <a:extLst>
              <a:ext uri="{FF2B5EF4-FFF2-40B4-BE49-F238E27FC236}">
                <a16:creationId xmlns:a16="http://schemas.microsoft.com/office/drawing/2014/main" id="{61659F62-476E-9109-E5B6-322AD7AEED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27713"/>
            <a:ext cx="4314450" cy="204314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CA8B68A-E68F-A6D3-58DF-BADFB7DA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31" y="1644911"/>
            <a:ext cx="1799711" cy="239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027D6DA-CA9C-5285-ED7B-D9DE0731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3" y="1122590"/>
            <a:ext cx="1309352" cy="232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7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6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2267764"/>
            <a:ext cx="7362377" cy="1408124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7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C57438-6E4D-3E15-6335-01CC4B8BD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3" y="1375397"/>
            <a:ext cx="2785661" cy="20892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F53619-3458-227D-7B52-91A67E37B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27" y="3280511"/>
            <a:ext cx="3298652" cy="1775087"/>
          </a:xfrm>
          <a:prstGeom prst="rect">
            <a:avLst/>
          </a:prstGeom>
        </p:spPr>
      </p:pic>
      <p:pic>
        <p:nvPicPr>
          <p:cNvPr id="14" name="Объект 5">
            <a:extLst>
              <a:ext uri="{FF2B5EF4-FFF2-40B4-BE49-F238E27FC236}">
                <a16:creationId xmlns:a16="http://schemas.microsoft.com/office/drawing/2014/main" id="{1C071603-F8D9-9738-14FF-95B6F0B89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" y="1621136"/>
            <a:ext cx="2075362" cy="2909887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DCFE38-E885-0E4C-4FAE-560DA0692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81" y="139632"/>
            <a:ext cx="2424879" cy="17124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9A7E7C-A7BE-1260-2E1B-B2B8D94958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24" y="3464643"/>
            <a:ext cx="4256278" cy="16290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0998" y="208304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члены Общественной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палаты приняли участие в 63 -х мероприятиях районного и областного уровней</a:t>
            </a:r>
            <a:endParaRPr lang="ru-RU" dirty="0"/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BAD8874E-920B-016D-AA34-C918F5024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06" y="53370"/>
            <a:ext cx="2300391" cy="17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34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7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2" y="0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524" y="3294727"/>
            <a:ext cx="3535476" cy="1855217"/>
          </a:xfrm>
          <a:prstGeom prst="rect">
            <a:avLst/>
          </a:prstGeom>
        </p:spPr>
      </p:pic>
      <p:pic>
        <p:nvPicPr>
          <p:cNvPr id="1028" name="Picture 4" descr="https://sun9-77.userapi.com/impg/fgl4OBTP3o9ryBfQpn4vP7JId9hxETYMGtyUKA/EQp6toNtcJE.jpg?size=1600x1196&amp;quality=95&amp;sign=687fb447c8251ade2442294f93427c0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93" y="76362"/>
            <a:ext cx="2723208" cy="203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D05747-73A2-4565-9547-7097DDAE5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84" y="28295"/>
            <a:ext cx="3532744" cy="21643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6964B7-60E4-2F4D-8EB1-80C5AE0570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46" y="1625738"/>
            <a:ext cx="3050547" cy="22879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CA17E8-2D88-B7D4-3292-4BA31B9FF4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84" y="1738599"/>
            <a:ext cx="2127015" cy="146903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FFF52A-C7D9-FA5D-8121-C5FA7B439C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" y="1031095"/>
            <a:ext cx="2042016" cy="1536617"/>
          </a:xfrm>
          <a:prstGeom prst="rect">
            <a:avLst/>
          </a:prstGeom>
        </p:spPr>
      </p:pic>
      <p:pic>
        <p:nvPicPr>
          <p:cNvPr id="22" name="Объект 13">
            <a:extLst>
              <a:ext uri="{FF2B5EF4-FFF2-40B4-BE49-F238E27FC236}">
                <a16:creationId xmlns:a16="http://schemas.microsoft.com/office/drawing/2014/main" id="{90E195EB-B91F-59E7-0033-BF6830BFA1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" y="3093994"/>
            <a:ext cx="4106757" cy="1947014"/>
          </a:xfrm>
        </p:spPr>
      </p:pic>
    </p:spTree>
    <p:extLst>
      <p:ext uri="{BB962C8B-B14F-4D97-AF65-F5344CB8AC3E}">
        <p14:creationId xmlns:p14="http://schemas.microsoft.com/office/powerpoint/2010/main" val="412778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D1C336-65E4-3746-EE6D-7F81F5E9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8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EEDE1-81A1-4ADD-5D9C-0B66F43F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8" y="2267764"/>
            <a:ext cx="7362377" cy="1408124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0052D-4545-80D0-8BF9-4D2D8FD6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25" y="216618"/>
            <a:ext cx="792549" cy="1005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913C0F-DA50-46ED-8A7E-B8F8FEFF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id="{CD916AB4-9DBF-4DCF-92B4-B612DC098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97" y="3185337"/>
            <a:ext cx="3440577" cy="17743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997E5CF-AE49-45AF-A139-3CAE036B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94" y="76455"/>
            <a:ext cx="1375348" cy="270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5">
            <a:extLst>
              <a:ext uri="{FF2B5EF4-FFF2-40B4-BE49-F238E27FC236}">
                <a16:creationId xmlns:a16="http://schemas.microsoft.com/office/drawing/2014/main" id="{D45AB556-D5EE-B439-AF4E-F6202C4E79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" y="2815216"/>
            <a:ext cx="2995399" cy="225617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86093B4-518B-9C1A-B700-3EB42D6A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462" y="2314204"/>
            <a:ext cx="1813213" cy="240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50133C-6DF0-55B3-CC27-925557FD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0" y="76455"/>
            <a:ext cx="1823342" cy="242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A427D77-8F54-E9E0-2B2B-DDE11C8D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54" y="2225480"/>
            <a:ext cx="2817362" cy="18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5243DBA1-8A93-74A9-FD84-94AA622B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60" y="76455"/>
            <a:ext cx="2788610" cy="209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F99D668-A9DD-4908-AD99-87B78278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62" y="56104"/>
            <a:ext cx="2763120" cy="20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65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E7EB8-A5B6-0A04-17EF-AB18B42E4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1682C9-47E5-BC22-F5CF-8FA55896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793-AF11-46F2-BFB8-EDC7C86E5587}" type="slidenum">
              <a:rPr lang="ru-RU" smtClean="0"/>
              <a:t>9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8CEAC4-AFF9-BB28-D19A-ED3FA2588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59" y="128383"/>
            <a:ext cx="1126874" cy="10941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C4F7E8-3572-B408-AD17-8370170A8981}"/>
              </a:ext>
            </a:extLst>
          </p:cNvPr>
          <p:cNvSpPr txBox="1"/>
          <p:nvPr/>
        </p:nvSpPr>
        <p:spPr>
          <a:xfrm>
            <a:off x="4121524" y="0"/>
            <a:ext cx="49686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12.12.2024 года -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аседание проведено в рамках Форума местных сообществ Гатчинского муниципального округа </a:t>
            </a:r>
          </a:p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«Партнерство. Ресурсы. Развитие.»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D331E8-8924-F964-2735-F44CF18EF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44" y="1677729"/>
            <a:ext cx="2190567" cy="2853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0" y="0"/>
            <a:ext cx="4244512" cy="5078799"/>
          </a:xfrm>
          <a:prstGeom prst="rect">
            <a:avLst/>
          </a:prstGeom>
        </p:spPr>
      </p:pic>
      <p:sp>
        <p:nvSpPr>
          <p:cNvPr id="6" name="Блок-схема: память с посл. доступом 5"/>
          <p:cNvSpPr/>
          <p:nvPr/>
        </p:nvSpPr>
        <p:spPr>
          <a:xfrm>
            <a:off x="4419375" y="1392762"/>
            <a:ext cx="2328956" cy="1331273"/>
          </a:xfrm>
          <a:prstGeom prst="flowChartMagneticTap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СО  НКО</a:t>
            </a:r>
          </a:p>
        </p:txBody>
      </p:sp>
      <p:sp>
        <p:nvSpPr>
          <p:cNvPr id="12" name="Блок-схема: память с посл. доступом 11"/>
          <p:cNvSpPr/>
          <p:nvPr/>
        </p:nvSpPr>
        <p:spPr>
          <a:xfrm>
            <a:off x="4230069" y="3084160"/>
            <a:ext cx="3011172" cy="1331273"/>
          </a:xfrm>
          <a:prstGeom prst="flowChartMagneticTap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ОП: роль для муниципалитета. Послание новому созыву</a:t>
            </a:r>
          </a:p>
        </p:txBody>
      </p:sp>
    </p:spTree>
    <p:extLst>
      <p:ext uri="{BB962C8B-B14F-4D97-AF65-F5344CB8AC3E}">
        <p14:creationId xmlns:p14="http://schemas.microsoft.com/office/powerpoint/2010/main" val="232071436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6064</TotalTime>
  <Words>340</Words>
  <Application>Microsoft Office PowerPoint</Application>
  <PresentationFormat>Экран (16:9)</PresentationFormat>
  <Paragraphs>71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Times New Roman</vt:lpstr>
      <vt:lpstr>Trebuchet MS</vt:lpstr>
      <vt:lpstr>Wingdings</vt:lpstr>
      <vt:lpstr>Wingdings 3</vt:lpstr>
      <vt:lpstr>Аспект</vt:lpstr>
      <vt:lpstr> Общественная палата Гатчинского муниципального района  III-ий созыв (декабрь 2021 – декабрь 2024)</vt:lpstr>
      <vt:lpstr> </vt:lpstr>
      <vt:lpstr> </vt:lpstr>
      <vt:lpstr> </vt:lpstr>
      <vt:lpstr> </vt:lpstr>
      <vt:lpstr> </vt:lpstr>
      <vt:lpstr> </vt:lpstr>
      <vt:lpstr> </vt:lpstr>
      <vt:lpstr>Презентация PowerPoint</vt:lpstr>
      <vt:lpstr> </vt:lpstr>
      <vt:lpstr> Каждый из членов Общественной палаты обладает активной жизненной позицией  </vt:lpstr>
      <vt:lpstr> </vt:lpstr>
      <vt:lpstr> </vt:lpstr>
      <vt:lpstr>Значимые события: «Мой школьный музей – 2024.  Год Памяти и Славы. Год Семьи» 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Мыльникова Эльвира Анатольевна</dc:creator>
  <cp:lastModifiedBy>Краевая Полина Владимировна</cp:lastModifiedBy>
  <cp:revision>776</cp:revision>
  <cp:lastPrinted>2025-02-05T05:44:48Z</cp:lastPrinted>
  <dcterms:created xsi:type="dcterms:W3CDTF">2021-02-16T14:40:07Z</dcterms:created>
  <dcterms:modified xsi:type="dcterms:W3CDTF">2025-02-05T05:45:09Z</dcterms:modified>
</cp:coreProperties>
</file>