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6" r:id="rId2"/>
    <p:sldId id="262" r:id="rId3"/>
    <p:sldId id="329" r:id="rId4"/>
    <p:sldId id="257" r:id="rId5"/>
    <p:sldId id="334" r:id="rId6"/>
    <p:sldId id="333" r:id="rId7"/>
    <p:sldId id="268" r:id="rId8"/>
    <p:sldId id="269" r:id="rId9"/>
    <p:sldId id="270" r:id="rId10"/>
    <p:sldId id="271" r:id="rId11"/>
    <p:sldId id="272" r:id="rId12"/>
    <p:sldId id="324" r:id="rId13"/>
    <p:sldId id="278" r:id="rId14"/>
    <p:sldId id="279" r:id="rId15"/>
    <p:sldId id="280" r:id="rId16"/>
    <p:sldId id="275" r:id="rId17"/>
    <p:sldId id="277" r:id="rId18"/>
    <p:sldId id="282" r:id="rId19"/>
    <p:sldId id="283" r:id="rId20"/>
    <p:sldId id="284" r:id="rId21"/>
    <p:sldId id="287" r:id="rId22"/>
    <p:sldId id="288" r:id="rId23"/>
    <p:sldId id="290" r:id="rId24"/>
    <p:sldId id="294" r:id="rId25"/>
    <p:sldId id="295" r:id="rId26"/>
    <p:sldId id="296" r:id="rId27"/>
    <p:sldId id="330" r:id="rId28"/>
    <p:sldId id="301" r:id="rId29"/>
    <p:sldId id="302" r:id="rId30"/>
    <p:sldId id="305" r:id="rId31"/>
    <p:sldId id="306" r:id="rId32"/>
    <p:sldId id="303" r:id="rId33"/>
    <p:sldId id="307" r:id="rId34"/>
    <p:sldId id="313" r:id="rId35"/>
    <p:sldId id="309" r:id="rId36"/>
    <p:sldId id="331" r:id="rId37"/>
    <p:sldId id="325" r:id="rId38"/>
    <p:sldId id="326" r:id="rId39"/>
    <p:sldId id="315" r:id="rId40"/>
    <p:sldId id="320" r:id="rId41"/>
    <p:sldId id="321" r:id="rId42"/>
    <p:sldId id="322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02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отгруженных товаров собственного производства 61,1 млрд. руб. (112%)</a:t>
            </a:r>
          </a:p>
        </c:rich>
      </c:tx>
      <c:layout>
        <c:manualLayout>
          <c:xMode val="edge"/>
          <c:yMode val="edge"/>
          <c:x val="0.11506130767216448"/>
          <c:y val="2.257800255433654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E6F4-4AC1-8211-AA029C73541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E6F4-4AC1-8211-AA029C73541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E6F4-4AC1-8211-AA029C73541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E6F4-4AC1-8211-AA029C73541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E6F4-4AC1-8211-AA029C73541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E6F4-4AC1-8211-AA029C735416}"/>
              </c:ext>
            </c:extLst>
          </c:dPt>
          <c:dLbls>
            <c:dLbl>
              <c:idx val="0"/>
              <c:layout>
                <c:manualLayout>
                  <c:x val="-6.6098639313177882E-3"/>
                  <c:y val="2.492604184776799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F4-4AC1-8211-AA029C735416}"/>
                </c:ext>
              </c:extLst>
            </c:dLbl>
            <c:dLbl>
              <c:idx val="1"/>
              <c:layout>
                <c:manualLayout>
                  <c:x val="-3.8752639143892986E-2"/>
                  <c:y val="-1.217711973995721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F4-4AC1-8211-AA029C735416}"/>
                </c:ext>
              </c:extLst>
            </c:dLbl>
            <c:dLbl>
              <c:idx val="2"/>
              <c:layout>
                <c:manualLayout>
                  <c:x val="-3.1558188524856007E-2"/>
                  <c:y val="-6.392603680177849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F4-4AC1-8211-AA029C735416}"/>
                </c:ext>
              </c:extLst>
            </c:dLbl>
            <c:dLbl>
              <c:idx val="3"/>
              <c:layout>
                <c:manualLayout>
                  <c:x val="-1.1750271528255155E-2"/>
                  <c:y val="-8.382535554730867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6F4-4AC1-8211-AA029C735416}"/>
                </c:ext>
              </c:extLst>
            </c:dLbl>
            <c:dLbl>
              <c:idx val="4"/>
              <c:layout>
                <c:manualLayout>
                  <c:x val="1.262106046714722E-2"/>
                  <c:y val="-3.556207048880506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6F4-4AC1-8211-AA029C735416}"/>
                </c:ext>
              </c:extLst>
            </c:dLbl>
            <c:dLbl>
              <c:idx val="5"/>
              <c:layout>
                <c:manualLayout>
                  <c:x val="-5.5620377790135756E-3"/>
                  <c:y val="-5.1540196582580602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6F4-4AC1-8211-AA029C7354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rgbClr val="C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Промышленность</c:v>
                </c:pt>
                <c:pt idx="1">
                  <c:v>Строительство</c:v>
                </c:pt>
                <c:pt idx="2">
                  <c:v>Транспортировка и хранение</c:v>
                </c:pt>
                <c:pt idx="3">
                  <c:v>Торговля общепит, гостиницы</c:v>
                </c:pt>
                <c:pt idx="4">
                  <c:v>Наука и прочее</c:v>
                </c:pt>
                <c:pt idx="5">
                  <c:v>Здравоохранение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62.4</c:v>
                </c:pt>
                <c:pt idx="1">
                  <c:v>7.5</c:v>
                </c:pt>
                <c:pt idx="2">
                  <c:v>4.5</c:v>
                </c:pt>
                <c:pt idx="3">
                  <c:v>1</c:v>
                </c:pt>
                <c:pt idx="4">
                  <c:v>8.1999999999999993</c:v>
                </c:pt>
                <c:pt idx="5">
                  <c:v>16.399999999999999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6F4-4AC1-8211-AA029C73541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glow rad="63500">
        <a:schemeClr val="accent3">
          <a:satMod val="175000"/>
          <a:alpha val="40000"/>
        </a:schemeClr>
      </a:glow>
      <a:outerShdw blurRad="50800" dist="38100" dir="13500000" algn="b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7B85CC-88B3-4515-91AB-DE12756DE26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DDB2BD-2DA1-4818-86B0-9914950ECC39}">
      <dgm:prSet phldrT="[Текст]" custT="1"/>
      <dgm:spPr/>
      <dgm:t>
        <a:bodyPr/>
        <a:lstStyle/>
        <a:p>
          <a:pPr algn="ctr"/>
          <a:r>
            <a:rPr lang="ru-RU" sz="2800" b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муниципальный центр управления</a:t>
          </a:r>
          <a:endParaRPr lang="ru-RU" sz="2800" b="0" dirty="0">
            <a:solidFill>
              <a:schemeClr val="bg1"/>
            </a:solidFill>
          </a:endParaRPr>
        </a:p>
      </dgm:t>
    </dgm:pt>
    <dgm:pt modelId="{A542313E-7B0C-4F42-8793-AC5827F531B6}" type="parTrans" cxnId="{6F6CBA0D-BB2F-4F90-BBA1-2F045479B528}">
      <dgm:prSet/>
      <dgm:spPr/>
      <dgm:t>
        <a:bodyPr/>
        <a:lstStyle/>
        <a:p>
          <a:endParaRPr lang="ru-RU"/>
        </a:p>
      </dgm:t>
    </dgm:pt>
    <dgm:pt modelId="{D9C28F13-2F16-47C6-AD3D-A4A57CEE362D}" type="sibTrans" cxnId="{6F6CBA0D-BB2F-4F90-BBA1-2F045479B528}">
      <dgm:prSet/>
      <dgm:spPr/>
      <dgm:t>
        <a:bodyPr/>
        <a:lstStyle/>
        <a:p>
          <a:endParaRPr lang="ru-RU"/>
        </a:p>
      </dgm:t>
    </dgm:pt>
    <dgm:pt modelId="{E19BFEC2-02D8-4BB5-AD18-E6E6611D122F}">
      <dgm:prSet phldrT="[Текст]" custT="1"/>
      <dgm:spPr/>
      <dgm:t>
        <a:bodyPr/>
        <a:lstStyle/>
        <a:p>
          <a:pPr algn="ctr"/>
          <a:r>
            <a: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чат-бот с применением технологий искусственного интеллекта </a:t>
          </a:r>
          <a:endParaRPr lang="ru-RU" sz="2800" dirty="0">
            <a:solidFill>
              <a:schemeClr val="bg1"/>
            </a:solidFill>
          </a:endParaRPr>
        </a:p>
      </dgm:t>
    </dgm:pt>
    <dgm:pt modelId="{3B5FF153-F9C1-496D-9E8F-FA71488BD981}" type="parTrans" cxnId="{5F008863-C486-44EE-A095-58106B8DCAFF}">
      <dgm:prSet/>
      <dgm:spPr/>
      <dgm:t>
        <a:bodyPr/>
        <a:lstStyle/>
        <a:p>
          <a:endParaRPr lang="ru-RU"/>
        </a:p>
      </dgm:t>
    </dgm:pt>
    <dgm:pt modelId="{32863488-F678-4CEE-B6A3-C77F44B22644}" type="sibTrans" cxnId="{5F008863-C486-44EE-A095-58106B8DCAFF}">
      <dgm:prSet/>
      <dgm:spPr/>
      <dgm:t>
        <a:bodyPr/>
        <a:lstStyle/>
        <a:p>
          <a:endParaRPr lang="ru-RU"/>
        </a:p>
      </dgm:t>
    </dgm:pt>
    <dgm:pt modelId="{B8EB370B-CD4E-46E0-B7C3-07C527B58C78}">
      <dgm:prSet phldrT="[Текст]" custT="1"/>
      <dgm:spPr/>
      <dgm:t>
        <a:bodyPr/>
        <a:lstStyle/>
        <a:p>
          <a:pPr algn="ctr"/>
          <a:r>
            <a:rPr lang="ru-RU" sz="2800" b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цифровой двойник города - </a:t>
          </a:r>
          <a:r>
            <a: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«Геоинформационный поисковый сервис»</a:t>
          </a:r>
          <a:endParaRPr lang="ru-RU" sz="2800" dirty="0">
            <a:solidFill>
              <a:schemeClr val="bg1"/>
            </a:solidFill>
          </a:endParaRPr>
        </a:p>
      </dgm:t>
    </dgm:pt>
    <dgm:pt modelId="{9FDAF553-194A-475D-9F87-0F2AFD294995}" type="parTrans" cxnId="{BD3A1971-2823-4B4C-9C34-B624119EE8E7}">
      <dgm:prSet/>
      <dgm:spPr/>
      <dgm:t>
        <a:bodyPr/>
        <a:lstStyle/>
        <a:p>
          <a:endParaRPr lang="ru-RU"/>
        </a:p>
      </dgm:t>
    </dgm:pt>
    <dgm:pt modelId="{8DFCBDA1-C50B-4F0B-A4F4-03A903CBDD6C}" type="sibTrans" cxnId="{BD3A1971-2823-4B4C-9C34-B624119EE8E7}">
      <dgm:prSet/>
      <dgm:spPr/>
      <dgm:t>
        <a:bodyPr/>
        <a:lstStyle/>
        <a:p>
          <a:endParaRPr lang="ru-RU"/>
        </a:p>
      </dgm:t>
    </dgm:pt>
    <dgm:pt modelId="{9C74C37B-F57F-485B-9A62-7C981550E7F2}" type="pres">
      <dgm:prSet presAssocID="{CE7B85CC-88B3-4515-91AB-DE12756DE26E}" presName="linear" presStyleCnt="0">
        <dgm:presLayoutVars>
          <dgm:dir/>
          <dgm:resizeHandles val="exact"/>
        </dgm:presLayoutVars>
      </dgm:prSet>
      <dgm:spPr/>
    </dgm:pt>
    <dgm:pt modelId="{333FA67C-D71B-4662-8F4D-AA3B7AB14370}" type="pres">
      <dgm:prSet presAssocID="{B8DDB2BD-2DA1-4818-86B0-9914950ECC39}" presName="comp" presStyleCnt="0"/>
      <dgm:spPr/>
    </dgm:pt>
    <dgm:pt modelId="{E2E9F9AC-A177-4196-9C54-A5EB36B646B7}" type="pres">
      <dgm:prSet presAssocID="{B8DDB2BD-2DA1-4818-86B0-9914950ECC39}" presName="box" presStyleLbl="node1" presStyleIdx="0" presStyleCnt="3" custScaleY="88993" custLinFactNeighborX="278" custLinFactNeighborY="1573"/>
      <dgm:spPr/>
    </dgm:pt>
    <dgm:pt modelId="{5452E8F5-4D2C-44BC-9858-E8A52845D202}" type="pres">
      <dgm:prSet presAssocID="{B8DDB2BD-2DA1-4818-86B0-9914950ECC39}" presName="img" presStyleLbl="fgImgPlace1" presStyleIdx="0" presStyleCnt="3" custLinFactNeighborX="-1805" custLinFactNeighborY="1272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1D25BDEC-43DC-4A15-8137-F8257A5F6B6C}" type="pres">
      <dgm:prSet presAssocID="{B8DDB2BD-2DA1-4818-86B0-9914950ECC39}" presName="text" presStyleLbl="node1" presStyleIdx="0" presStyleCnt="3">
        <dgm:presLayoutVars>
          <dgm:bulletEnabled val="1"/>
        </dgm:presLayoutVars>
      </dgm:prSet>
      <dgm:spPr/>
    </dgm:pt>
    <dgm:pt modelId="{40863485-74BF-4D2E-9A25-EC6131624BF7}" type="pres">
      <dgm:prSet presAssocID="{D9C28F13-2F16-47C6-AD3D-A4A57CEE362D}" presName="spacer" presStyleCnt="0"/>
      <dgm:spPr/>
    </dgm:pt>
    <dgm:pt modelId="{388B2918-F72C-4AAA-8A87-704079459686}" type="pres">
      <dgm:prSet presAssocID="{E19BFEC2-02D8-4BB5-AD18-E6E6611D122F}" presName="comp" presStyleCnt="0"/>
      <dgm:spPr/>
    </dgm:pt>
    <dgm:pt modelId="{5D600295-28F0-4E9F-86F0-0A01F59BF38F}" type="pres">
      <dgm:prSet presAssocID="{E19BFEC2-02D8-4BB5-AD18-E6E6611D122F}" presName="box" presStyleLbl="node1" presStyleIdx="1" presStyleCnt="3" custScaleY="89440" custLinFactNeighborY="-6851"/>
      <dgm:spPr/>
    </dgm:pt>
    <dgm:pt modelId="{D5AFC2DC-EC5F-47D5-9EFF-F32C42DC83F4}" type="pres">
      <dgm:prSet presAssocID="{E19BFEC2-02D8-4BB5-AD18-E6E6611D122F}" presName="img" presStyleLbl="fgImgPlace1" presStyleIdx="1" presStyleCnt="3" custLinFactNeighborX="-1804" custLinFactNeighborY="-9227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014FFE5C-115E-41B7-9D89-20FDFB58D61A}" type="pres">
      <dgm:prSet presAssocID="{E19BFEC2-02D8-4BB5-AD18-E6E6611D122F}" presName="text" presStyleLbl="node1" presStyleIdx="1" presStyleCnt="3">
        <dgm:presLayoutVars>
          <dgm:bulletEnabled val="1"/>
        </dgm:presLayoutVars>
      </dgm:prSet>
      <dgm:spPr/>
    </dgm:pt>
    <dgm:pt modelId="{0A4F5570-9AC8-400F-AFE0-AC2CEEDDCAE9}" type="pres">
      <dgm:prSet presAssocID="{32863488-F678-4CEE-B6A3-C77F44B22644}" presName="spacer" presStyleCnt="0"/>
      <dgm:spPr/>
    </dgm:pt>
    <dgm:pt modelId="{6BDD2EF3-1D1A-4A6A-AB76-E417C4EC4091}" type="pres">
      <dgm:prSet presAssocID="{B8EB370B-CD4E-46E0-B7C3-07C527B58C78}" presName="comp" presStyleCnt="0"/>
      <dgm:spPr/>
    </dgm:pt>
    <dgm:pt modelId="{45244071-1BB3-4249-8398-70D44996AA2C}" type="pres">
      <dgm:prSet presAssocID="{B8EB370B-CD4E-46E0-B7C3-07C527B58C78}" presName="box" presStyleLbl="node1" presStyleIdx="2" presStyleCnt="3" custScaleY="86323" custLinFactNeighborY="-14912"/>
      <dgm:spPr/>
    </dgm:pt>
    <dgm:pt modelId="{DA23B4AC-5D4E-4102-87E1-F76FCFF8D6C5}" type="pres">
      <dgm:prSet presAssocID="{B8EB370B-CD4E-46E0-B7C3-07C527B58C78}" presName="img" presStyleLbl="fgImgPlace1" presStyleIdx="2" presStyleCnt="3" custLinFactNeighborX="-3158" custLinFactNeighborY="-1913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968A59BB-291E-4D8E-8432-583520EF3636}" type="pres">
      <dgm:prSet presAssocID="{B8EB370B-CD4E-46E0-B7C3-07C527B58C78}" presName="text" presStyleLbl="node1" presStyleIdx="2" presStyleCnt="3">
        <dgm:presLayoutVars>
          <dgm:bulletEnabled val="1"/>
        </dgm:presLayoutVars>
      </dgm:prSet>
      <dgm:spPr/>
    </dgm:pt>
  </dgm:ptLst>
  <dgm:cxnLst>
    <dgm:cxn modelId="{0A4D9D0B-BEB5-4CA3-BA5F-228761A4D67E}" type="presOf" srcId="{E19BFEC2-02D8-4BB5-AD18-E6E6611D122F}" destId="{5D600295-28F0-4E9F-86F0-0A01F59BF38F}" srcOrd="0" destOrd="0" presId="urn:microsoft.com/office/officeart/2005/8/layout/vList4"/>
    <dgm:cxn modelId="{6F6CBA0D-BB2F-4F90-BBA1-2F045479B528}" srcId="{CE7B85CC-88B3-4515-91AB-DE12756DE26E}" destId="{B8DDB2BD-2DA1-4818-86B0-9914950ECC39}" srcOrd="0" destOrd="0" parTransId="{A542313E-7B0C-4F42-8793-AC5827F531B6}" sibTransId="{D9C28F13-2F16-47C6-AD3D-A4A57CEE362D}"/>
    <dgm:cxn modelId="{D90E470E-5A6E-4067-BEB0-BCA1EFD32057}" type="presOf" srcId="{B8EB370B-CD4E-46E0-B7C3-07C527B58C78}" destId="{45244071-1BB3-4249-8398-70D44996AA2C}" srcOrd="0" destOrd="0" presId="urn:microsoft.com/office/officeart/2005/8/layout/vList4"/>
    <dgm:cxn modelId="{1EE34C1E-E1FF-4518-84E3-4366D78FB7F8}" type="presOf" srcId="{E19BFEC2-02D8-4BB5-AD18-E6E6611D122F}" destId="{014FFE5C-115E-41B7-9D89-20FDFB58D61A}" srcOrd="1" destOrd="0" presId="urn:microsoft.com/office/officeart/2005/8/layout/vList4"/>
    <dgm:cxn modelId="{8962662E-BE7B-4007-BDF7-5AA14A1007BA}" type="presOf" srcId="{B8DDB2BD-2DA1-4818-86B0-9914950ECC39}" destId="{E2E9F9AC-A177-4196-9C54-A5EB36B646B7}" srcOrd="0" destOrd="0" presId="urn:microsoft.com/office/officeart/2005/8/layout/vList4"/>
    <dgm:cxn modelId="{5F008863-C486-44EE-A095-58106B8DCAFF}" srcId="{CE7B85CC-88B3-4515-91AB-DE12756DE26E}" destId="{E19BFEC2-02D8-4BB5-AD18-E6E6611D122F}" srcOrd="1" destOrd="0" parTransId="{3B5FF153-F9C1-496D-9E8F-FA71488BD981}" sibTransId="{32863488-F678-4CEE-B6A3-C77F44B22644}"/>
    <dgm:cxn modelId="{BD3A1971-2823-4B4C-9C34-B624119EE8E7}" srcId="{CE7B85CC-88B3-4515-91AB-DE12756DE26E}" destId="{B8EB370B-CD4E-46E0-B7C3-07C527B58C78}" srcOrd="2" destOrd="0" parTransId="{9FDAF553-194A-475D-9F87-0F2AFD294995}" sibTransId="{8DFCBDA1-C50B-4F0B-A4F4-03A903CBDD6C}"/>
    <dgm:cxn modelId="{0D9D4B8B-2189-4A35-BA99-5774B3F5776C}" type="presOf" srcId="{CE7B85CC-88B3-4515-91AB-DE12756DE26E}" destId="{9C74C37B-F57F-485B-9A62-7C981550E7F2}" srcOrd="0" destOrd="0" presId="urn:microsoft.com/office/officeart/2005/8/layout/vList4"/>
    <dgm:cxn modelId="{2A27FEC3-C640-4C90-83F0-49122B8F276C}" type="presOf" srcId="{B8EB370B-CD4E-46E0-B7C3-07C527B58C78}" destId="{968A59BB-291E-4D8E-8432-583520EF3636}" srcOrd="1" destOrd="0" presId="urn:microsoft.com/office/officeart/2005/8/layout/vList4"/>
    <dgm:cxn modelId="{FD509DC4-222E-40A6-92C8-DAD04CE0CAB8}" type="presOf" srcId="{B8DDB2BD-2DA1-4818-86B0-9914950ECC39}" destId="{1D25BDEC-43DC-4A15-8137-F8257A5F6B6C}" srcOrd="1" destOrd="0" presId="urn:microsoft.com/office/officeart/2005/8/layout/vList4"/>
    <dgm:cxn modelId="{2C9BCC1F-C977-416B-B82A-418BD458576B}" type="presParOf" srcId="{9C74C37B-F57F-485B-9A62-7C981550E7F2}" destId="{333FA67C-D71B-4662-8F4D-AA3B7AB14370}" srcOrd="0" destOrd="0" presId="urn:microsoft.com/office/officeart/2005/8/layout/vList4"/>
    <dgm:cxn modelId="{44064EBD-08F0-450F-B660-44982213D7A2}" type="presParOf" srcId="{333FA67C-D71B-4662-8F4D-AA3B7AB14370}" destId="{E2E9F9AC-A177-4196-9C54-A5EB36B646B7}" srcOrd="0" destOrd="0" presId="urn:microsoft.com/office/officeart/2005/8/layout/vList4"/>
    <dgm:cxn modelId="{AEEA0FF1-B0D8-461B-84A8-B5440FB69D50}" type="presParOf" srcId="{333FA67C-D71B-4662-8F4D-AA3B7AB14370}" destId="{5452E8F5-4D2C-44BC-9858-E8A52845D202}" srcOrd="1" destOrd="0" presId="urn:microsoft.com/office/officeart/2005/8/layout/vList4"/>
    <dgm:cxn modelId="{BD141F32-5DC9-4E43-8F9A-61C72EF33B81}" type="presParOf" srcId="{333FA67C-D71B-4662-8F4D-AA3B7AB14370}" destId="{1D25BDEC-43DC-4A15-8137-F8257A5F6B6C}" srcOrd="2" destOrd="0" presId="urn:microsoft.com/office/officeart/2005/8/layout/vList4"/>
    <dgm:cxn modelId="{ED090CC1-346D-46E0-AEE6-AD8D7B9E4D7D}" type="presParOf" srcId="{9C74C37B-F57F-485B-9A62-7C981550E7F2}" destId="{40863485-74BF-4D2E-9A25-EC6131624BF7}" srcOrd="1" destOrd="0" presId="urn:microsoft.com/office/officeart/2005/8/layout/vList4"/>
    <dgm:cxn modelId="{68A515F2-4D4A-4BE9-AFC8-AA40731AB402}" type="presParOf" srcId="{9C74C37B-F57F-485B-9A62-7C981550E7F2}" destId="{388B2918-F72C-4AAA-8A87-704079459686}" srcOrd="2" destOrd="0" presId="urn:microsoft.com/office/officeart/2005/8/layout/vList4"/>
    <dgm:cxn modelId="{5EEB382C-A11B-46E7-8C60-6E392B91E15F}" type="presParOf" srcId="{388B2918-F72C-4AAA-8A87-704079459686}" destId="{5D600295-28F0-4E9F-86F0-0A01F59BF38F}" srcOrd="0" destOrd="0" presId="urn:microsoft.com/office/officeart/2005/8/layout/vList4"/>
    <dgm:cxn modelId="{51C81672-D9EC-448F-B35D-EC5D5B33D4DB}" type="presParOf" srcId="{388B2918-F72C-4AAA-8A87-704079459686}" destId="{D5AFC2DC-EC5F-47D5-9EFF-F32C42DC83F4}" srcOrd="1" destOrd="0" presId="urn:microsoft.com/office/officeart/2005/8/layout/vList4"/>
    <dgm:cxn modelId="{B298126A-F2ED-49C4-8650-49C57093F5D9}" type="presParOf" srcId="{388B2918-F72C-4AAA-8A87-704079459686}" destId="{014FFE5C-115E-41B7-9D89-20FDFB58D61A}" srcOrd="2" destOrd="0" presId="urn:microsoft.com/office/officeart/2005/8/layout/vList4"/>
    <dgm:cxn modelId="{5E07F6D8-0074-46EB-9663-3115B13FE114}" type="presParOf" srcId="{9C74C37B-F57F-485B-9A62-7C981550E7F2}" destId="{0A4F5570-9AC8-400F-AFE0-AC2CEEDDCAE9}" srcOrd="3" destOrd="0" presId="urn:microsoft.com/office/officeart/2005/8/layout/vList4"/>
    <dgm:cxn modelId="{CCBCC480-5BBE-4B96-B1E2-89537CAAE143}" type="presParOf" srcId="{9C74C37B-F57F-485B-9A62-7C981550E7F2}" destId="{6BDD2EF3-1D1A-4A6A-AB76-E417C4EC4091}" srcOrd="4" destOrd="0" presId="urn:microsoft.com/office/officeart/2005/8/layout/vList4"/>
    <dgm:cxn modelId="{FDFF2681-5F31-4AE2-9CA1-1531A6BCDF89}" type="presParOf" srcId="{6BDD2EF3-1D1A-4A6A-AB76-E417C4EC4091}" destId="{45244071-1BB3-4249-8398-70D44996AA2C}" srcOrd="0" destOrd="0" presId="urn:microsoft.com/office/officeart/2005/8/layout/vList4"/>
    <dgm:cxn modelId="{828B29FB-D463-4EC3-9076-A37BDDB9384A}" type="presParOf" srcId="{6BDD2EF3-1D1A-4A6A-AB76-E417C4EC4091}" destId="{DA23B4AC-5D4E-4102-87E1-F76FCFF8D6C5}" srcOrd="1" destOrd="0" presId="urn:microsoft.com/office/officeart/2005/8/layout/vList4"/>
    <dgm:cxn modelId="{EC2F1D52-B44B-445B-AA29-31736C9C685A}" type="presParOf" srcId="{6BDD2EF3-1D1A-4A6A-AB76-E417C4EC4091}" destId="{968A59BB-291E-4D8E-8432-583520EF363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09E143-BFDE-4960-9FB5-FE121BF0440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E7868C-DE24-4C86-8B35-088D82AEE803}">
      <dgm:prSet phldrT="[Текст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по обеспечению жильем молодых семей </a:t>
          </a:r>
          <a:endParaRPr lang="ru-RU" dirty="0"/>
        </a:p>
      </dgm:t>
    </dgm:pt>
    <dgm:pt modelId="{99FC39B1-90A0-423E-8517-A2F7D6D0BF7D}" type="parTrans" cxnId="{B96CC3CE-D537-43ED-9C4D-DE2F5F213EDB}">
      <dgm:prSet/>
      <dgm:spPr/>
      <dgm:t>
        <a:bodyPr/>
        <a:lstStyle/>
        <a:p>
          <a:endParaRPr lang="ru-RU"/>
        </a:p>
      </dgm:t>
    </dgm:pt>
    <dgm:pt modelId="{2C632F99-2FC2-4FCE-A7D1-E98D114C8E2A}" type="sibTrans" cxnId="{B96CC3CE-D537-43ED-9C4D-DE2F5F213EDB}">
      <dgm:prSet/>
      <dgm:spPr/>
      <dgm:t>
        <a:bodyPr/>
        <a:lstStyle/>
        <a:p>
          <a:endParaRPr lang="ru-RU"/>
        </a:p>
      </dgm:t>
    </dgm:pt>
    <dgm:pt modelId="{0E8A6A6E-DEC4-4141-860F-7099BBB7AB85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9C988B15-A3BD-4DAD-A2AC-B526F76AFD5A}" type="parTrans" cxnId="{5804324D-EF66-482B-BBC6-FE94F9EF2E0F}">
      <dgm:prSet/>
      <dgm:spPr/>
      <dgm:t>
        <a:bodyPr/>
        <a:lstStyle/>
        <a:p>
          <a:endParaRPr lang="ru-RU"/>
        </a:p>
      </dgm:t>
    </dgm:pt>
    <dgm:pt modelId="{0862CAF9-9263-4223-AA8C-E615FA381CD7}" type="sibTrans" cxnId="{5804324D-EF66-482B-BBC6-FE94F9EF2E0F}">
      <dgm:prSet/>
      <dgm:spPr/>
      <dgm:t>
        <a:bodyPr/>
        <a:lstStyle/>
        <a:p>
          <a:endParaRPr lang="ru-RU"/>
        </a:p>
      </dgm:t>
    </dgm:pt>
    <dgm:pt modelId="{15A02757-97C0-486C-BBDD-E9D1A5C5F410}">
      <dgm:prSet phldrT="[Текст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на улучшение жилищных условий молодых семей - </a:t>
          </a:r>
          <a:r>
            <a: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47 семей </a:t>
          </a:r>
          <a:r>
            <a: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–</a:t>
          </a:r>
          <a:r>
            <a: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106,5 млн. руб. </a:t>
          </a:r>
          <a:endParaRPr lang="ru-RU" dirty="0"/>
        </a:p>
      </dgm:t>
    </dgm:pt>
    <dgm:pt modelId="{0CCE7DE4-F664-4BFC-B7C2-B3903579D320}" type="parTrans" cxnId="{8608B999-F101-4D47-A8DB-6EB563A24333}">
      <dgm:prSet/>
      <dgm:spPr/>
      <dgm:t>
        <a:bodyPr/>
        <a:lstStyle/>
        <a:p>
          <a:endParaRPr lang="ru-RU"/>
        </a:p>
      </dgm:t>
    </dgm:pt>
    <dgm:pt modelId="{C4C602D8-579A-4029-A824-A4EA94BEB479}" type="sibTrans" cxnId="{8608B999-F101-4D47-A8DB-6EB563A24333}">
      <dgm:prSet/>
      <dgm:spPr/>
      <dgm:t>
        <a:bodyPr/>
        <a:lstStyle/>
        <a:p>
          <a:endParaRPr lang="ru-RU"/>
        </a:p>
      </dgm:t>
    </dgm:pt>
    <dgm:pt modelId="{DE47BC18-0CAE-4E62-A11E-BC944C34D618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DB73EB06-A7EF-4603-999B-9DF32EFEDFEE}" type="parTrans" cxnId="{AF00D2DF-1EF0-4221-A234-440D9D334098}">
      <dgm:prSet/>
      <dgm:spPr/>
      <dgm:t>
        <a:bodyPr/>
        <a:lstStyle/>
        <a:p>
          <a:endParaRPr lang="ru-RU"/>
        </a:p>
      </dgm:t>
    </dgm:pt>
    <dgm:pt modelId="{D05017F1-40B0-481F-AF49-7C95F3E501AF}" type="sibTrans" cxnId="{AF00D2DF-1EF0-4221-A234-440D9D334098}">
      <dgm:prSet/>
      <dgm:spPr/>
      <dgm:t>
        <a:bodyPr/>
        <a:lstStyle/>
        <a:p>
          <a:endParaRPr lang="ru-RU"/>
        </a:p>
      </dgm:t>
    </dgm:pt>
    <dgm:pt modelId="{BE790059-F2C5-4AC7-81EC-F74217781FE6}">
      <dgm:prSet phldrT="[Текст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на улучшение жилищных условий граждан с использованием средств ипотечного кредита</a:t>
          </a:r>
          <a:endParaRPr lang="ru-RU" dirty="0"/>
        </a:p>
      </dgm:t>
    </dgm:pt>
    <dgm:pt modelId="{57FA9680-8D28-4B31-B79F-B03581F9DF8D}" type="parTrans" cxnId="{E1B88479-D0DD-434F-ABC0-916BDFFCBA18}">
      <dgm:prSet/>
      <dgm:spPr/>
      <dgm:t>
        <a:bodyPr/>
        <a:lstStyle/>
        <a:p>
          <a:endParaRPr lang="ru-RU"/>
        </a:p>
      </dgm:t>
    </dgm:pt>
    <dgm:pt modelId="{8A08485F-47CB-48FD-A018-CE8ED4699749}" type="sibTrans" cxnId="{E1B88479-D0DD-434F-ABC0-916BDFFCBA18}">
      <dgm:prSet/>
      <dgm:spPr/>
      <dgm:t>
        <a:bodyPr/>
        <a:lstStyle/>
        <a:p>
          <a:endParaRPr lang="ru-RU"/>
        </a:p>
      </dgm:t>
    </dgm:pt>
    <dgm:pt modelId="{ECD2040D-DDFF-4E54-A528-119721C8EC76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22DBA7D1-1F0D-4936-B346-3971F75FA813}" type="sibTrans" cxnId="{DAF3483C-B57C-4C92-9FD3-F3BD5FB72121}">
      <dgm:prSet/>
      <dgm:spPr/>
      <dgm:t>
        <a:bodyPr/>
        <a:lstStyle/>
        <a:p>
          <a:endParaRPr lang="ru-RU"/>
        </a:p>
      </dgm:t>
    </dgm:pt>
    <dgm:pt modelId="{9A73812F-1A0F-4E41-B6DA-AC624F3A5C4D}" type="parTrans" cxnId="{DAF3483C-B57C-4C92-9FD3-F3BD5FB72121}">
      <dgm:prSet/>
      <dgm:spPr/>
      <dgm:t>
        <a:bodyPr/>
        <a:lstStyle/>
        <a:p>
          <a:endParaRPr lang="ru-RU"/>
        </a:p>
      </dgm:t>
    </dgm:pt>
    <dgm:pt modelId="{BDE508D8-F4C0-4227-AD54-28E5224A7777}">
      <dgm:prSet phldrT="[Текст]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- 26 семей </a:t>
          </a:r>
          <a:r>
            <a: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–</a:t>
          </a:r>
          <a:r>
            <a: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50,3 млн. руб. </a:t>
          </a:r>
          <a:endParaRPr lang="ru-RU" dirty="0"/>
        </a:p>
      </dgm:t>
    </dgm:pt>
    <dgm:pt modelId="{A98F70F3-8A7D-4613-BCA8-29DF5F94D1B4}" type="parTrans" cxnId="{3429B097-F7AA-4EEC-B566-35D8806FFEE7}">
      <dgm:prSet/>
      <dgm:spPr/>
      <dgm:t>
        <a:bodyPr/>
        <a:lstStyle/>
        <a:p>
          <a:endParaRPr lang="ru-RU"/>
        </a:p>
      </dgm:t>
    </dgm:pt>
    <dgm:pt modelId="{36B662F2-C5DF-4CEA-B7CD-DB8BDBA2E97D}" type="sibTrans" cxnId="{3429B097-F7AA-4EEC-B566-35D8806FFEE7}">
      <dgm:prSet/>
      <dgm:spPr/>
      <dgm:t>
        <a:bodyPr/>
        <a:lstStyle/>
        <a:p>
          <a:endParaRPr lang="ru-RU"/>
        </a:p>
      </dgm:t>
    </dgm:pt>
    <dgm:pt modelId="{394944BE-AD61-491D-BF1E-E8D0D3969399}">
      <dgm:prSet phldrT="[Текст]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</a:t>
          </a:r>
          <a:r>
            <a: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27 семей - 59,3 млн. руб. </a:t>
          </a:r>
          <a:endParaRPr lang="ru-RU" dirty="0"/>
        </a:p>
      </dgm:t>
    </dgm:pt>
    <dgm:pt modelId="{F624E3C8-886B-45A6-9795-A5D380482585}" type="parTrans" cxnId="{AB545FBB-0863-4816-BE36-FE8296A1E436}">
      <dgm:prSet/>
      <dgm:spPr/>
      <dgm:t>
        <a:bodyPr/>
        <a:lstStyle/>
        <a:p>
          <a:endParaRPr lang="ru-RU"/>
        </a:p>
      </dgm:t>
    </dgm:pt>
    <dgm:pt modelId="{78B83794-9056-4500-AB76-448D58181F85}" type="sibTrans" cxnId="{AB545FBB-0863-4816-BE36-FE8296A1E436}">
      <dgm:prSet/>
      <dgm:spPr/>
      <dgm:t>
        <a:bodyPr/>
        <a:lstStyle/>
        <a:p>
          <a:endParaRPr lang="ru-RU"/>
        </a:p>
      </dgm:t>
    </dgm:pt>
    <dgm:pt modelId="{725F6F14-3396-4190-8193-4BFABECCEEAF}" type="pres">
      <dgm:prSet presAssocID="{D909E143-BFDE-4960-9FB5-FE121BF0440A}" presName="linearFlow" presStyleCnt="0">
        <dgm:presLayoutVars>
          <dgm:dir/>
          <dgm:animLvl val="lvl"/>
          <dgm:resizeHandles val="exact"/>
        </dgm:presLayoutVars>
      </dgm:prSet>
      <dgm:spPr/>
    </dgm:pt>
    <dgm:pt modelId="{5E0CEA5A-6DA7-4B8F-B41B-9C77683247FB}" type="pres">
      <dgm:prSet presAssocID="{ECD2040D-DDFF-4E54-A528-119721C8EC76}" presName="composite" presStyleCnt="0"/>
      <dgm:spPr/>
    </dgm:pt>
    <dgm:pt modelId="{8B00BB5F-04E3-452C-8B97-1DB471F99ED0}" type="pres">
      <dgm:prSet presAssocID="{ECD2040D-DDFF-4E54-A528-119721C8EC76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0CB251E4-0318-4DE6-9CBD-5DC5101B7115}" type="pres">
      <dgm:prSet presAssocID="{ECD2040D-DDFF-4E54-A528-119721C8EC76}" presName="descendantText" presStyleLbl="alignAcc1" presStyleIdx="0" presStyleCnt="3" custLinFactNeighborX="13" custLinFactNeighborY="16217">
        <dgm:presLayoutVars>
          <dgm:bulletEnabled val="1"/>
        </dgm:presLayoutVars>
      </dgm:prSet>
      <dgm:spPr/>
    </dgm:pt>
    <dgm:pt modelId="{FEB7490B-6AA6-4953-BB41-399AB1F62C05}" type="pres">
      <dgm:prSet presAssocID="{22DBA7D1-1F0D-4936-B346-3971F75FA813}" presName="sp" presStyleCnt="0"/>
      <dgm:spPr/>
    </dgm:pt>
    <dgm:pt modelId="{68AB5AAE-4556-4B9D-90F7-18C055F71BF3}" type="pres">
      <dgm:prSet presAssocID="{0E8A6A6E-DEC4-4141-860F-7099BBB7AB85}" presName="composite" presStyleCnt="0"/>
      <dgm:spPr/>
    </dgm:pt>
    <dgm:pt modelId="{0A129B78-B1DD-43A5-B049-4329BBC01452}" type="pres">
      <dgm:prSet presAssocID="{0E8A6A6E-DEC4-4141-860F-7099BBB7AB85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E5F535E9-7ED9-4E40-B180-11C7A41922A8}" type="pres">
      <dgm:prSet presAssocID="{0E8A6A6E-DEC4-4141-860F-7099BBB7AB85}" presName="descendantText" presStyleLbl="alignAcc1" presStyleIdx="1" presStyleCnt="3">
        <dgm:presLayoutVars>
          <dgm:bulletEnabled val="1"/>
        </dgm:presLayoutVars>
      </dgm:prSet>
      <dgm:spPr/>
    </dgm:pt>
    <dgm:pt modelId="{393FC7AC-B1EE-4FBD-92F6-80A37A47CDAE}" type="pres">
      <dgm:prSet presAssocID="{0862CAF9-9263-4223-AA8C-E615FA381CD7}" presName="sp" presStyleCnt="0"/>
      <dgm:spPr/>
    </dgm:pt>
    <dgm:pt modelId="{77F2FB6E-4B38-4106-BF3F-055EB6E4F877}" type="pres">
      <dgm:prSet presAssocID="{DE47BC18-0CAE-4E62-A11E-BC944C34D618}" presName="composite" presStyleCnt="0"/>
      <dgm:spPr/>
    </dgm:pt>
    <dgm:pt modelId="{D499B991-B99A-4EC6-8A96-33C929A373F0}" type="pres">
      <dgm:prSet presAssocID="{DE47BC18-0CAE-4E62-A11E-BC944C34D61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AC7F91F-97C9-4F94-A936-654BD8589287}" type="pres">
      <dgm:prSet presAssocID="{DE47BC18-0CAE-4E62-A11E-BC944C34D61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795ED0A-D490-45D2-964C-CC2330104651}" type="presOf" srcId="{23E7868C-DE24-4C86-8B35-088D82AEE803}" destId="{0CB251E4-0318-4DE6-9CBD-5DC5101B7115}" srcOrd="0" destOrd="0" presId="urn:microsoft.com/office/officeart/2005/8/layout/chevron2"/>
    <dgm:cxn modelId="{DAF3483C-B57C-4C92-9FD3-F3BD5FB72121}" srcId="{D909E143-BFDE-4960-9FB5-FE121BF0440A}" destId="{ECD2040D-DDFF-4E54-A528-119721C8EC76}" srcOrd="0" destOrd="0" parTransId="{9A73812F-1A0F-4E41-B6DA-AC624F3A5C4D}" sibTransId="{22DBA7D1-1F0D-4936-B346-3971F75FA813}"/>
    <dgm:cxn modelId="{2F779C48-4B5E-48F9-8555-1D31E2FCE65C}" type="presOf" srcId="{DE47BC18-0CAE-4E62-A11E-BC944C34D618}" destId="{D499B991-B99A-4EC6-8A96-33C929A373F0}" srcOrd="0" destOrd="0" presId="urn:microsoft.com/office/officeart/2005/8/layout/chevron2"/>
    <dgm:cxn modelId="{6E74CE4B-0CA0-48EC-B121-7E647985F86E}" type="presOf" srcId="{BE790059-F2C5-4AC7-81EC-F74217781FE6}" destId="{BAC7F91F-97C9-4F94-A936-654BD8589287}" srcOrd="0" destOrd="0" presId="urn:microsoft.com/office/officeart/2005/8/layout/chevron2"/>
    <dgm:cxn modelId="{5804324D-EF66-482B-BBC6-FE94F9EF2E0F}" srcId="{D909E143-BFDE-4960-9FB5-FE121BF0440A}" destId="{0E8A6A6E-DEC4-4141-860F-7099BBB7AB85}" srcOrd="1" destOrd="0" parTransId="{9C988B15-A3BD-4DAD-A2AC-B526F76AFD5A}" sibTransId="{0862CAF9-9263-4223-AA8C-E615FA381CD7}"/>
    <dgm:cxn modelId="{E1B88479-D0DD-434F-ABC0-916BDFFCBA18}" srcId="{DE47BC18-0CAE-4E62-A11E-BC944C34D618}" destId="{BE790059-F2C5-4AC7-81EC-F74217781FE6}" srcOrd="0" destOrd="0" parTransId="{57FA9680-8D28-4B31-B79F-B03581F9DF8D}" sibTransId="{8A08485F-47CB-48FD-A018-CE8ED4699749}"/>
    <dgm:cxn modelId="{65BC8191-BD05-4079-9A00-77F22D6841D7}" type="presOf" srcId="{394944BE-AD61-491D-BF1E-E8D0D3969399}" destId="{BAC7F91F-97C9-4F94-A936-654BD8589287}" srcOrd="0" destOrd="1" presId="urn:microsoft.com/office/officeart/2005/8/layout/chevron2"/>
    <dgm:cxn modelId="{3429B097-F7AA-4EEC-B566-35D8806FFEE7}" srcId="{ECD2040D-DDFF-4E54-A528-119721C8EC76}" destId="{BDE508D8-F4C0-4227-AD54-28E5224A7777}" srcOrd="1" destOrd="0" parTransId="{A98F70F3-8A7D-4613-BCA8-29DF5F94D1B4}" sibTransId="{36B662F2-C5DF-4CEA-B7CD-DB8BDBA2E97D}"/>
    <dgm:cxn modelId="{8608B999-F101-4D47-A8DB-6EB563A24333}" srcId="{0E8A6A6E-DEC4-4141-860F-7099BBB7AB85}" destId="{15A02757-97C0-486C-BBDD-E9D1A5C5F410}" srcOrd="0" destOrd="0" parTransId="{0CCE7DE4-F664-4BFC-B7C2-B3903579D320}" sibTransId="{C4C602D8-579A-4029-A824-A4EA94BEB479}"/>
    <dgm:cxn modelId="{AB545FBB-0863-4816-BE36-FE8296A1E436}" srcId="{DE47BC18-0CAE-4E62-A11E-BC944C34D618}" destId="{394944BE-AD61-491D-BF1E-E8D0D3969399}" srcOrd="1" destOrd="0" parTransId="{F624E3C8-886B-45A6-9795-A5D380482585}" sibTransId="{78B83794-9056-4500-AB76-448D58181F85}"/>
    <dgm:cxn modelId="{C082FAC8-CB46-4076-9385-6CA67A105D57}" type="presOf" srcId="{0E8A6A6E-DEC4-4141-860F-7099BBB7AB85}" destId="{0A129B78-B1DD-43A5-B049-4329BBC01452}" srcOrd="0" destOrd="0" presId="urn:microsoft.com/office/officeart/2005/8/layout/chevron2"/>
    <dgm:cxn modelId="{B96CC3CE-D537-43ED-9C4D-DE2F5F213EDB}" srcId="{ECD2040D-DDFF-4E54-A528-119721C8EC76}" destId="{23E7868C-DE24-4C86-8B35-088D82AEE803}" srcOrd="0" destOrd="0" parTransId="{99FC39B1-90A0-423E-8517-A2F7D6D0BF7D}" sibTransId="{2C632F99-2FC2-4FCE-A7D1-E98D114C8E2A}"/>
    <dgm:cxn modelId="{F87D26D3-FEC4-4441-9DEA-BD1EEC9CBE5E}" type="presOf" srcId="{15A02757-97C0-486C-BBDD-E9D1A5C5F410}" destId="{E5F535E9-7ED9-4E40-B180-11C7A41922A8}" srcOrd="0" destOrd="0" presId="urn:microsoft.com/office/officeart/2005/8/layout/chevron2"/>
    <dgm:cxn modelId="{01389BDC-A398-433E-95F1-733BF9DC2D9B}" type="presOf" srcId="{BDE508D8-F4C0-4227-AD54-28E5224A7777}" destId="{0CB251E4-0318-4DE6-9CBD-5DC5101B7115}" srcOrd="0" destOrd="1" presId="urn:microsoft.com/office/officeart/2005/8/layout/chevron2"/>
    <dgm:cxn modelId="{AF00D2DF-1EF0-4221-A234-440D9D334098}" srcId="{D909E143-BFDE-4960-9FB5-FE121BF0440A}" destId="{DE47BC18-0CAE-4E62-A11E-BC944C34D618}" srcOrd="2" destOrd="0" parTransId="{DB73EB06-A7EF-4603-999B-9DF32EFEDFEE}" sibTransId="{D05017F1-40B0-481F-AF49-7C95F3E501AF}"/>
    <dgm:cxn modelId="{AF1416E0-873F-46E4-BBAF-371F0144655A}" type="presOf" srcId="{ECD2040D-DDFF-4E54-A528-119721C8EC76}" destId="{8B00BB5F-04E3-452C-8B97-1DB471F99ED0}" srcOrd="0" destOrd="0" presId="urn:microsoft.com/office/officeart/2005/8/layout/chevron2"/>
    <dgm:cxn modelId="{F733E0E0-87C9-4D49-BA3C-E697FB32ED87}" type="presOf" srcId="{D909E143-BFDE-4960-9FB5-FE121BF0440A}" destId="{725F6F14-3396-4190-8193-4BFABECCEEAF}" srcOrd="0" destOrd="0" presId="urn:microsoft.com/office/officeart/2005/8/layout/chevron2"/>
    <dgm:cxn modelId="{156587E9-6983-4363-AD25-76DDF38876C7}" type="presParOf" srcId="{725F6F14-3396-4190-8193-4BFABECCEEAF}" destId="{5E0CEA5A-6DA7-4B8F-B41B-9C77683247FB}" srcOrd="0" destOrd="0" presId="urn:microsoft.com/office/officeart/2005/8/layout/chevron2"/>
    <dgm:cxn modelId="{3D5F3A17-3C0C-4082-BB9F-4BB13C3B632C}" type="presParOf" srcId="{5E0CEA5A-6DA7-4B8F-B41B-9C77683247FB}" destId="{8B00BB5F-04E3-452C-8B97-1DB471F99ED0}" srcOrd="0" destOrd="0" presId="urn:microsoft.com/office/officeart/2005/8/layout/chevron2"/>
    <dgm:cxn modelId="{7BB48AE0-2576-4603-80D9-0CAF502A217E}" type="presParOf" srcId="{5E0CEA5A-6DA7-4B8F-B41B-9C77683247FB}" destId="{0CB251E4-0318-4DE6-9CBD-5DC5101B7115}" srcOrd="1" destOrd="0" presId="urn:microsoft.com/office/officeart/2005/8/layout/chevron2"/>
    <dgm:cxn modelId="{0BBE35BA-BE05-46B0-AE13-37460EE95FAB}" type="presParOf" srcId="{725F6F14-3396-4190-8193-4BFABECCEEAF}" destId="{FEB7490B-6AA6-4953-BB41-399AB1F62C05}" srcOrd="1" destOrd="0" presId="urn:microsoft.com/office/officeart/2005/8/layout/chevron2"/>
    <dgm:cxn modelId="{06B5D11C-1B45-4530-9F1D-D66F0DB66C13}" type="presParOf" srcId="{725F6F14-3396-4190-8193-4BFABECCEEAF}" destId="{68AB5AAE-4556-4B9D-90F7-18C055F71BF3}" srcOrd="2" destOrd="0" presId="urn:microsoft.com/office/officeart/2005/8/layout/chevron2"/>
    <dgm:cxn modelId="{6210662C-C5EC-4343-BFD9-E8C3799C65F6}" type="presParOf" srcId="{68AB5AAE-4556-4B9D-90F7-18C055F71BF3}" destId="{0A129B78-B1DD-43A5-B049-4329BBC01452}" srcOrd="0" destOrd="0" presId="urn:microsoft.com/office/officeart/2005/8/layout/chevron2"/>
    <dgm:cxn modelId="{2C10E732-34CB-4C6F-A8DB-EE2AED194150}" type="presParOf" srcId="{68AB5AAE-4556-4B9D-90F7-18C055F71BF3}" destId="{E5F535E9-7ED9-4E40-B180-11C7A41922A8}" srcOrd="1" destOrd="0" presId="urn:microsoft.com/office/officeart/2005/8/layout/chevron2"/>
    <dgm:cxn modelId="{9AE32F9D-811D-481B-BED9-F858CE4809CE}" type="presParOf" srcId="{725F6F14-3396-4190-8193-4BFABECCEEAF}" destId="{393FC7AC-B1EE-4FBD-92F6-80A37A47CDAE}" srcOrd="3" destOrd="0" presId="urn:microsoft.com/office/officeart/2005/8/layout/chevron2"/>
    <dgm:cxn modelId="{F638C2EC-7AE0-461B-A7FB-0639E400B53C}" type="presParOf" srcId="{725F6F14-3396-4190-8193-4BFABECCEEAF}" destId="{77F2FB6E-4B38-4106-BF3F-055EB6E4F877}" srcOrd="4" destOrd="0" presId="urn:microsoft.com/office/officeart/2005/8/layout/chevron2"/>
    <dgm:cxn modelId="{A5B9A4E1-1DB3-4B78-8ADA-9FC1F6C51904}" type="presParOf" srcId="{77F2FB6E-4B38-4106-BF3F-055EB6E4F877}" destId="{D499B991-B99A-4EC6-8A96-33C929A373F0}" srcOrd="0" destOrd="0" presId="urn:microsoft.com/office/officeart/2005/8/layout/chevron2"/>
    <dgm:cxn modelId="{4CA8370C-AEBA-4930-913B-2CABE25B1A19}" type="presParOf" srcId="{77F2FB6E-4B38-4106-BF3F-055EB6E4F877}" destId="{BAC7F91F-97C9-4F94-A936-654BD858928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9F9AC-A177-4196-9C54-A5EB36B646B7}">
      <dsp:nvSpPr>
        <dsp:cNvPr id="0" name=""/>
        <dsp:cNvSpPr/>
      </dsp:nvSpPr>
      <dsp:spPr>
        <a:xfrm>
          <a:off x="0" y="29924"/>
          <a:ext cx="10236913" cy="16929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муниципальный центр управления</a:t>
          </a:r>
          <a:endParaRPr lang="ru-RU" sz="2800" b="0" kern="1200" dirty="0">
            <a:solidFill>
              <a:schemeClr val="bg1"/>
            </a:solidFill>
          </a:endParaRPr>
        </a:p>
      </dsp:txBody>
      <dsp:txXfrm>
        <a:off x="2237618" y="29924"/>
        <a:ext cx="7999294" cy="1692962"/>
      </dsp:txXfrm>
    </dsp:sp>
    <dsp:sp modelId="{5452E8F5-4D2C-44BC-9858-E8A52845D202}">
      <dsp:nvSpPr>
        <dsp:cNvPr id="0" name=""/>
        <dsp:cNvSpPr/>
      </dsp:nvSpPr>
      <dsp:spPr>
        <a:xfrm>
          <a:off x="153280" y="104897"/>
          <a:ext cx="2047382" cy="15218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600295-28F0-4E9F-86F0-0A01F59BF38F}">
      <dsp:nvSpPr>
        <dsp:cNvPr id="0" name=""/>
        <dsp:cNvSpPr/>
      </dsp:nvSpPr>
      <dsp:spPr>
        <a:xfrm>
          <a:off x="0" y="1752867"/>
          <a:ext cx="10236913" cy="17014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чат-бот с применением технологий искусственного интеллекта </a:t>
          </a:r>
          <a:endParaRPr lang="ru-RU" sz="2800" kern="1200" dirty="0">
            <a:solidFill>
              <a:schemeClr val="bg1"/>
            </a:solidFill>
          </a:endParaRPr>
        </a:p>
      </dsp:txBody>
      <dsp:txXfrm>
        <a:off x="2237618" y="1752867"/>
        <a:ext cx="7999294" cy="1701465"/>
      </dsp:txXfrm>
    </dsp:sp>
    <dsp:sp modelId="{D5AFC2DC-EC5F-47D5-9EFF-F32C42DC83F4}">
      <dsp:nvSpPr>
        <dsp:cNvPr id="0" name=""/>
        <dsp:cNvSpPr/>
      </dsp:nvSpPr>
      <dsp:spPr>
        <a:xfrm>
          <a:off x="153300" y="1832564"/>
          <a:ext cx="2047382" cy="15218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244071-1BB3-4249-8398-70D44996AA2C}">
      <dsp:nvSpPr>
        <dsp:cNvPr id="0" name=""/>
        <dsp:cNvSpPr/>
      </dsp:nvSpPr>
      <dsp:spPr>
        <a:xfrm>
          <a:off x="0" y="3491219"/>
          <a:ext cx="10236913" cy="1642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цифровой двойник города - </a:t>
          </a:r>
          <a:r>
            <a:rPr lang="ru-RU" sz="280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«Геоинформационный поисковый сервис»</a:t>
          </a:r>
          <a:endParaRPr lang="ru-RU" sz="2800" kern="1200" dirty="0">
            <a:solidFill>
              <a:schemeClr val="bg1"/>
            </a:solidFill>
          </a:endParaRPr>
        </a:p>
      </dsp:txBody>
      <dsp:txXfrm>
        <a:off x="2237618" y="3491219"/>
        <a:ext cx="7999294" cy="1642169"/>
      </dsp:txXfrm>
    </dsp:sp>
    <dsp:sp modelId="{DA23B4AC-5D4E-4102-87E1-F76FCFF8D6C5}">
      <dsp:nvSpPr>
        <dsp:cNvPr id="0" name=""/>
        <dsp:cNvSpPr/>
      </dsp:nvSpPr>
      <dsp:spPr>
        <a:xfrm>
          <a:off x="125579" y="3543859"/>
          <a:ext cx="2047382" cy="15218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0BB5F-04E3-452C-8B97-1DB471F99ED0}">
      <dsp:nvSpPr>
        <dsp:cNvPr id="0" name=""/>
        <dsp:cNvSpPr/>
      </dsp:nvSpPr>
      <dsp:spPr>
        <a:xfrm rot="5400000">
          <a:off x="-243658" y="245662"/>
          <a:ext cx="1624391" cy="11370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 </a:t>
          </a:r>
        </a:p>
      </dsp:txBody>
      <dsp:txXfrm rot="-5400000">
        <a:off x="2" y="570540"/>
        <a:ext cx="1137073" cy="487318"/>
      </dsp:txXfrm>
    </dsp:sp>
    <dsp:sp modelId="{0CB251E4-0318-4DE6-9CBD-5DC5101B7115}">
      <dsp:nvSpPr>
        <dsp:cNvPr id="0" name=""/>
        <dsp:cNvSpPr/>
      </dsp:nvSpPr>
      <dsp:spPr>
        <a:xfrm rot="5400000">
          <a:off x="3862048" y="-2551742"/>
          <a:ext cx="1055854" cy="65058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100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по обеспечению жильем молодых семей 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ru-RU" sz="2100" b="1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- 26 семей </a:t>
          </a:r>
          <a:r>
            <a:rPr lang="ru-RU" sz="2100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–</a:t>
          </a:r>
          <a:r>
            <a:rPr lang="ru-RU" sz="2100" b="1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50,3 млн. руб. </a:t>
          </a:r>
          <a:endParaRPr lang="ru-RU" sz="2100" kern="1200" dirty="0"/>
        </a:p>
      </dsp:txBody>
      <dsp:txXfrm rot="-5400000">
        <a:off x="1137074" y="224775"/>
        <a:ext cx="6454260" cy="952768"/>
      </dsp:txXfrm>
    </dsp:sp>
    <dsp:sp modelId="{0A129B78-B1DD-43A5-B049-4329BBC01452}">
      <dsp:nvSpPr>
        <dsp:cNvPr id="0" name=""/>
        <dsp:cNvSpPr/>
      </dsp:nvSpPr>
      <dsp:spPr>
        <a:xfrm rot="5400000">
          <a:off x="-243658" y="1676236"/>
          <a:ext cx="1624391" cy="11370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 </a:t>
          </a:r>
        </a:p>
      </dsp:txBody>
      <dsp:txXfrm rot="-5400000">
        <a:off x="2" y="2001114"/>
        <a:ext cx="1137073" cy="487318"/>
      </dsp:txXfrm>
    </dsp:sp>
    <dsp:sp modelId="{E5F535E9-7ED9-4E40-B180-11C7A41922A8}">
      <dsp:nvSpPr>
        <dsp:cNvPr id="0" name=""/>
        <dsp:cNvSpPr/>
      </dsp:nvSpPr>
      <dsp:spPr>
        <a:xfrm rot="5400000">
          <a:off x="3862048" y="-1292397"/>
          <a:ext cx="1055854" cy="65058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100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на улучшение жилищных условий молодых семей - </a:t>
          </a:r>
          <a:r>
            <a:rPr lang="ru-RU" sz="2100" b="1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47 семей </a:t>
          </a:r>
          <a:r>
            <a:rPr lang="ru-RU" sz="2100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–</a:t>
          </a:r>
          <a:r>
            <a:rPr lang="ru-RU" sz="2100" b="1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106,5 млн. руб. </a:t>
          </a:r>
          <a:endParaRPr lang="ru-RU" sz="2100" kern="1200" dirty="0"/>
        </a:p>
      </dsp:txBody>
      <dsp:txXfrm rot="-5400000">
        <a:off x="1137074" y="1484120"/>
        <a:ext cx="6454260" cy="952768"/>
      </dsp:txXfrm>
    </dsp:sp>
    <dsp:sp modelId="{D499B991-B99A-4EC6-8A96-33C929A373F0}">
      <dsp:nvSpPr>
        <dsp:cNvPr id="0" name=""/>
        <dsp:cNvSpPr/>
      </dsp:nvSpPr>
      <dsp:spPr>
        <a:xfrm rot="5400000">
          <a:off x="-243658" y="3106809"/>
          <a:ext cx="1624391" cy="11370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 </a:t>
          </a:r>
        </a:p>
      </dsp:txBody>
      <dsp:txXfrm rot="-5400000">
        <a:off x="2" y="3431687"/>
        <a:ext cx="1137073" cy="487318"/>
      </dsp:txXfrm>
    </dsp:sp>
    <dsp:sp modelId="{BAC7F91F-97C9-4F94-A936-654BD8589287}">
      <dsp:nvSpPr>
        <dsp:cNvPr id="0" name=""/>
        <dsp:cNvSpPr/>
      </dsp:nvSpPr>
      <dsp:spPr>
        <a:xfrm rot="5400000">
          <a:off x="3862048" y="138176"/>
          <a:ext cx="1055854" cy="65058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2100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на улучшение жилищных условий граждан с использованием средств ипотечного кредита</a:t>
          </a:r>
          <a:endParaRPr lang="ru-RU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ru-RU" sz="2100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- </a:t>
          </a:r>
          <a:r>
            <a:rPr lang="ru-RU" sz="2100" b="1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27 семей - 59,3 млн. руб. </a:t>
          </a:r>
          <a:endParaRPr lang="ru-RU" sz="2100" kern="1200" dirty="0"/>
        </a:p>
      </dsp:txBody>
      <dsp:txXfrm rot="-5400000">
        <a:off x="1137074" y="2914694"/>
        <a:ext cx="6454260" cy="952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ACCB2-BA04-4665-AA10-C12AEFE6DA4B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6419C-3AA0-46C9-8F5C-5554F28FB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159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65F9A-5786-A86E-2DA5-45488AA4C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ED50B0-5BE1-53AB-53B4-50AAD24F2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87EADA-5826-EDD5-750E-3C4C97AFC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FBF17-BB15-4D41-A746-B3620C250CD4}" type="datetime1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A7F706-0898-246C-9F28-586C3B14C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CF0E3B-91C6-D342-6493-32CDD393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06EA-0679-40EF-84DA-2714BB0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00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E6D85-9328-1A03-EB2C-038C60B9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277651-5A0E-47F2-06AA-4B75A0B68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BEEAD3-B523-08A7-66F9-39926098C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D86F-ED79-41CA-A7A4-1C74D25F8D3D}" type="datetime1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6B7811-7CD1-29D6-EABC-49D51B088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ACF369-64FA-78E4-7F64-9E926688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06EA-0679-40EF-84DA-2714BB0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51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3227304-B46D-8209-F153-40D5684839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EDA961-363E-5369-F98B-5F0EDFC7B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A68FA3-A985-9FC7-AED1-8844244D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3370-5189-4825-A105-C3255DBEDD28}" type="datetime1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782E6D-EA0F-3449-F749-E88813331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6B8A83-35F5-31FA-36B7-8FF113101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06EA-0679-40EF-84DA-2714BB0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285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D2D75-2CE0-3C4F-DA45-2BEF45326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22EA0C-AEB7-A994-6A2E-F83F73578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6AA265-4B3F-2421-8AEB-30A9D58D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0AC36-567E-4EE3-B49D-31932AF50BB5}" type="datetime1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A7D67A-AA9F-6296-9FAF-F2E1A4B0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22FAE4-C70D-BA9F-9AEE-C378C75E7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06EA-0679-40EF-84DA-2714BB0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3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CA61C-9A81-F55B-5C25-7F146ACBE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A7BB36-0C43-5245-5CC7-7C9AA0B74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E4844D-BDA8-7945-F663-C78938A1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D59D9-6C37-4AE0-B772-2AE371EE63E3}" type="datetime1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8D93CF-9DAE-ACEC-0160-B4B72129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F65934-67F7-70E3-54D0-7020984C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06EA-0679-40EF-84DA-2714BB0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886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6612B-2C85-F9F0-74A4-3D88F45F1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93915E-07E4-A1DF-2A24-8B7E6CA59B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9CCF6E-C514-BEFE-564A-10D9F3A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2536EF-3632-8CE1-6B3A-6A82C6E59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6CA4-FB5E-4D74-AB52-39690051BD94}" type="datetime1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6F89B8-224B-7150-5664-53C75940D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424437-01D5-2A5C-94C1-5FB3944B5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06EA-0679-40EF-84DA-2714BB0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25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4E170-8376-9401-0408-7989E90FD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43B0FE-F1BE-8B61-3019-83DB355A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9B7B71-E334-3642-541A-312D36A0E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F575C1-5CBD-F626-1132-0296CCD75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FA6B41-0BB3-14CD-B314-1FE480BB76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25E2D3-DC99-7BBE-6541-977D5F575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F40C6-55A8-49B3-85AD-E0B3A390EAD2}" type="datetime1">
              <a:rPr lang="ru-RU" smtClean="0"/>
              <a:t>28.02.2024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4C2C7D-4A65-3B96-23B9-5038063E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8CD787-78F6-7DCF-A0A6-3864454F2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06EA-0679-40EF-84DA-2714BB0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263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71EDD-CB19-99E0-6A5C-826D2D06E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B1A9E1-8993-A976-59F9-EE1C3134A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92C-89DC-4AB8-8CC8-EF8783CEF4FD}" type="datetime1">
              <a:rPr lang="ru-RU" smtClean="0"/>
              <a:t>28.02.2024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95065C-852C-B6DC-CEFE-6AB2D2DB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A13D2F-6A0E-BE45-9530-3141A1860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06EA-0679-40EF-84DA-2714BB0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3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1C686F6-D92C-C924-501C-0EDBB45DB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3E1D3-FEE0-4618-8FE6-CB1EABFBF43D}" type="datetime1">
              <a:rPr lang="ru-RU" smtClean="0"/>
              <a:t>28.02.2024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977980A-0424-3457-8C3E-DB75908DE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F8B3BE-CE94-BBCD-59E3-B09D53993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06EA-0679-40EF-84DA-2714BB0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098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C391A-6494-E578-FC63-BDD349ED2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D1F151-D61E-A0E7-6816-662E3F863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50D917-228D-7DA6-5963-9391D51BD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E7D9A0-76D3-F78D-81D7-1B6E43B0C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1E0E-B916-4550-9A7C-64CC8D09E972}" type="datetime1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A75AD8-88D4-5968-CDF2-A2FF4DC3A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9A758B-AE35-8496-C3FE-FB3D8CC0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06EA-0679-40EF-84DA-2714BB0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63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46C69A-1219-112F-B50E-CC0B87B4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AB6EA8-0686-AF17-1906-7D11D4F42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1D0356-452D-82CC-7BBF-297955AEA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5A76EA-BB4D-A8FA-40FB-2D0EF4934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6886E-6852-493C-969D-AAC9E118B422}" type="datetime1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97894D-E762-9D36-2FC3-49DE3966B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AF4D45-454B-15E8-88B0-3EB43B5F1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06EA-0679-40EF-84DA-2714BB0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78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lumMod val="5000"/>
                <a:lumOff val="9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4000">
              <a:schemeClr val="bg2"/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18167-1652-B75C-D234-290CDC774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636C4D-DC8E-469C-CDC2-56EAE6103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C128FC-42BA-FC5A-6190-D3484188EA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D530D-A504-4AEA-810C-767026AF5FB3}" type="datetime1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7CE845-1CBF-C30D-024C-163983DC1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FE2BA9-034F-C02D-311B-E07DBFB53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606EA-0679-40EF-84DA-2714BB022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79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3.png"/><Relationship Id="rId7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68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5.jpeg"/><Relationship Id="rId7" Type="http://schemas.openxmlformats.org/officeDocument/2006/relationships/image" Target="../media/image88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1.jpeg"/><Relationship Id="rId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openxmlformats.org/officeDocument/2006/relationships/image" Target="../media/image86.jpeg"/><Relationship Id="rId9" Type="http://schemas.openxmlformats.org/officeDocument/2006/relationships/image" Target="../media/image9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F848C9F-768B-F63B-F9E6-068870CD88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1" y="145525"/>
            <a:ext cx="11695379" cy="65786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0E6E91-E495-34A0-F3BF-2E73AA6B9AA4}"/>
              </a:ext>
            </a:extLst>
          </p:cNvPr>
          <p:cNvSpPr txBox="1"/>
          <p:nvPr/>
        </p:nvSpPr>
        <p:spPr>
          <a:xfrm>
            <a:off x="1595389" y="367651"/>
            <a:ext cx="92476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ГАТЧИНСКОГО МУНИЦИПАЛЬНОГО РАЙОНА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CA85333-79DA-4F29-939E-4BB0F86B8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850" y="80873"/>
            <a:ext cx="1235792" cy="15748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DC6FB6E9-5DFC-B87D-5987-880E5B700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3" y="124397"/>
            <a:ext cx="1235792" cy="15748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CE9101-D803-7CA6-49B9-DFEDE33F9446}"/>
              </a:ext>
            </a:extLst>
          </p:cNvPr>
          <p:cNvSpPr txBox="1"/>
          <p:nvPr/>
        </p:nvSpPr>
        <p:spPr>
          <a:xfrm>
            <a:off x="2007910" y="1983926"/>
            <a:ext cx="8422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</a:p>
          <a:p>
            <a:pPr algn="ctr"/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итогах работы за 2023 год</a:t>
            </a:r>
          </a:p>
          <a:p>
            <a:pPr algn="ctr"/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«Город Гатчина»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C0870-F50D-7614-E65B-D14F4A3651C0}"/>
              </a:ext>
            </a:extLst>
          </p:cNvPr>
          <p:cNvSpPr txBox="1"/>
          <p:nvPr/>
        </p:nvSpPr>
        <p:spPr>
          <a:xfrm>
            <a:off x="526105" y="5071610"/>
            <a:ext cx="596368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администрации </a:t>
            </a:r>
          </a:p>
          <a:p>
            <a:pPr algn="ctr"/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Гатчинского муниципального района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Л.Н.Нещадим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D06022-4E49-8611-6F50-5B39970F74C8}"/>
              </a:ext>
            </a:extLst>
          </p:cNvPr>
          <p:cNvSpPr txBox="1"/>
          <p:nvPr/>
        </p:nvSpPr>
        <p:spPr>
          <a:xfrm>
            <a:off x="8220913" y="5640996"/>
            <a:ext cx="342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февраля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</a:p>
        </p:txBody>
      </p:sp>
    </p:spTree>
    <p:extLst>
      <p:ext uri="{BB962C8B-B14F-4D97-AF65-F5344CB8AC3E}">
        <p14:creationId xmlns:p14="http://schemas.microsoft.com/office/powerpoint/2010/main" val="2196279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33ADB51-CBC3-4CBF-BA1A-66353321C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189918"/>
              </p:ext>
            </p:extLst>
          </p:nvPr>
        </p:nvGraphicFramePr>
        <p:xfrm>
          <a:off x="0" y="620933"/>
          <a:ext cx="12191998" cy="6121182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531586">
                  <a:extLst>
                    <a:ext uri="{9D8B030D-6E8A-4147-A177-3AD203B41FA5}">
                      <a16:colId xmlns:a16="http://schemas.microsoft.com/office/drawing/2014/main" val="2334183373"/>
                    </a:ext>
                  </a:extLst>
                </a:gridCol>
                <a:gridCol w="1207871">
                  <a:extLst>
                    <a:ext uri="{9D8B030D-6E8A-4147-A177-3AD203B41FA5}">
                      <a16:colId xmlns:a16="http://schemas.microsoft.com/office/drawing/2014/main" val="421014963"/>
                    </a:ext>
                  </a:extLst>
                </a:gridCol>
                <a:gridCol w="1207018">
                  <a:extLst>
                    <a:ext uri="{9D8B030D-6E8A-4147-A177-3AD203B41FA5}">
                      <a16:colId xmlns:a16="http://schemas.microsoft.com/office/drawing/2014/main" val="3006209787"/>
                    </a:ext>
                  </a:extLst>
                </a:gridCol>
                <a:gridCol w="1207871">
                  <a:extLst>
                    <a:ext uri="{9D8B030D-6E8A-4147-A177-3AD203B41FA5}">
                      <a16:colId xmlns:a16="http://schemas.microsoft.com/office/drawing/2014/main" val="2141828476"/>
                    </a:ext>
                  </a:extLst>
                </a:gridCol>
                <a:gridCol w="1207018">
                  <a:extLst>
                    <a:ext uri="{9D8B030D-6E8A-4147-A177-3AD203B41FA5}">
                      <a16:colId xmlns:a16="http://schemas.microsoft.com/office/drawing/2014/main" val="2045960641"/>
                    </a:ext>
                  </a:extLst>
                </a:gridCol>
                <a:gridCol w="1327977">
                  <a:extLst>
                    <a:ext uri="{9D8B030D-6E8A-4147-A177-3AD203B41FA5}">
                      <a16:colId xmlns:a16="http://schemas.microsoft.com/office/drawing/2014/main" val="380960094"/>
                    </a:ext>
                  </a:extLst>
                </a:gridCol>
                <a:gridCol w="1086915">
                  <a:extLst>
                    <a:ext uri="{9D8B030D-6E8A-4147-A177-3AD203B41FA5}">
                      <a16:colId xmlns:a16="http://schemas.microsoft.com/office/drawing/2014/main" val="328972055"/>
                    </a:ext>
                  </a:extLst>
                </a:gridCol>
                <a:gridCol w="1207871">
                  <a:extLst>
                    <a:ext uri="{9D8B030D-6E8A-4147-A177-3AD203B41FA5}">
                      <a16:colId xmlns:a16="http://schemas.microsoft.com/office/drawing/2014/main" val="1377066000"/>
                    </a:ext>
                  </a:extLst>
                </a:gridCol>
                <a:gridCol w="1207871">
                  <a:extLst>
                    <a:ext uri="{9D8B030D-6E8A-4147-A177-3AD203B41FA5}">
                      <a16:colId xmlns:a16="http://schemas.microsoft.com/office/drawing/2014/main" val="3046144038"/>
                    </a:ext>
                  </a:extLst>
                </a:gridCol>
              </a:tblGrid>
              <a:tr h="10680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 информация за 9 мес.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2023 к 2022,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2023 к 2019,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+/-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 2019,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абсолют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257828"/>
                  </a:ext>
                </a:extLst>
              </a:tr>
              <a:tr h="509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организаций, млн.руб.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73 278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82 345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139 100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149 366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161 138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87 860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060515"/>
                  </a:ext>
                </a:extLst>
              </a:tr>
              <a:tr h="1041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Отгружено товаров собственного производства, в т.ч., млн.руб.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34 462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37 469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46 402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54 809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61 136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177,4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26 674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308509"/>
                  </a:ext>
                </a:extLst>
              </a:tr>
              <a:tr h="509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на обрабатывающих производствах, млн.руб.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22 180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25 175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32 483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34 546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36 825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106,6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14 645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30237"/>
                  </a:ext>
                </a:extLst>
              </a:tr>
              <a:tr h="775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Объем инвестиций в основной капитал*, </a:t>
                      </a: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3 023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3 516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3 483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8 831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5 367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60,8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177,5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2 344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861185"/>
                  </a:ext>
                </a:extLst>
              </a:tr>
              <a:tr h="775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Среднесписочная численность работников *, чел.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27 324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27 579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28 418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31 901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31 614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115,7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4 290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68354"/>
                  </a:ext>
                </a:extLst>
              </a:tr>
              <a:tr h="775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Среднемесячная начисленная заработная плата*, руб.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44 200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47 208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50 946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57 897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64 401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111,2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145,7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20 201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359096"/>
                  </a:ext>
                </a:extLst>
              </a:tr>
              <a:tr h="6061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Уровень безработицы, %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2,91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0,26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47,6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-0,24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77" marR="3887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198029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4E0110-9771-AE75-EC44-29E4AE2F911C}"/>
              </a:ext>
            </a:extLst>
          </p:cNvPr>
          <p:cNvSpPr/>
          <p:nvPr/>
        </p:nvSpPr>
        <p:spPr>
          <a:xfrm>
            <a:off x="2176225" y="11697"/>
            <a:ext cx="81351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экономические показатели 2019 - 2023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804904" y="6492875"/>
            <a:ext cx="387096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10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7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87777E9-5D85-8199-7F31-7FAE7E743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370" y="100536"/>
            <a:ext cx="1189027" cy="1531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BC7C1ACE-0FBD-B7E1-7F89-A4441C3E7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3" y="100536"/>
            <a:ext cx="1097652" cy="153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7D821D-78AE-03E5-27A9-570DED631FC4}"/>
              </a:ext>
            </a:extLst>
          </p:cNvPr>
          <p:cNvSpPr txBox="1"/>
          <p:nvPr/>
        </p:nvSpPr>
        <p:spPr>
          <a:xfrm>
            <a:off x="1273629" y="1125522"/>
            <a:ext cx="9644741" cy="10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развитие предприятиями в 2024 году запланировано около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млрд. рублей,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до 2026 года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около 30 млрд. рублей.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9EAA1-2B42-C24B-2D14-A97CD220D3FA}"/>
              </a:ext>
            </a:extLst>
          </p:cNvPr>
          <p:cNvSpPr txBox="1"/>
          <p:nvPr/>
        </p:nvSpPr>
        <p:spPr>
          <a:xfrm>
            <a:off x="526105" y="2247250"/>
            <a:ext cx="1140986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2023 году отпраздновал 140 лет со дня образования  </a:t>
            </a:r>
            <a:r>
              <a:rPr lang="ru-RU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АО «Завод «КРИЗО»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1C7EAE-E105-7E46-CE4B-732F4FA589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0" y="3106455"/>
            <a:ext cx="5283386" cy="35771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A05351B-F9BE-7B73-9BAF-2B0675425A62}"/>
              </a:ext>
            </a:extLst>
          </p:cNvPr>
          <p:cNvSpPr/>
          <p:nvPr/>
        </p:nvSpPr>
        <p:spPr>
          <a:xfrm>
            <a:off x="2285249" y="226"/>
            <a:ext cx="76327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Предприятия, планы на 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E1AF9A-31FE-7B6D-71F6-B10F352E07B0}"/>
              </a:ext>
            </a:extLst>
          </p:cNvPr>
          <p:cNvSpPr txBox="1"/>
          <p:nvPr/>
        </p:nvSpPr>
        <p:spPr>
          <a:xfrm>
            <a:off x="6231036" y="4126182"/>
            <a:ext cx="6100618" cy="1537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исполняется :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лет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ПАО «Завод «Буревестник»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лет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«Гатчинский ССК»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823192" y="6492875"/>
            <a:ext cx="368808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11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8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AAD98F9E-57D3-EB1E-5389-FDF6F098D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928" y="67140"/>
            <a:ext cx="825963" cy="1052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3A26CCB6-BF2D-51DD-0CA9-560BE1724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8" y="67140"/>
            <a:ext cx="825963" cy="107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7777BC-1881-9049-52DB-886F1FC9B5C5}"/>
              </a:ext>
            </a:extLst>
          </p:cNvPr>
          <p:cNvSpPr txBox="1"/>
          <p:nvPr/>
        </p:nvSpPr>
        <p:spPr>
          <a:xfrm>
            <a:off x="5770001" y="1139291"/>
            <a:ext cx="5369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научные центры в Гатчине: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4B396-5401-5560-2E7F-AFE24E3901B4}"/>
              </a:ext>
            </a:extLst>
          </p:cNvPr>
          <p:cNvSpPr txBox="1"/>
          <p:nvPr/>
        </p:nvSpPr>
        <p:spPr>
          <a:xfrm>
            <a:off x="5431723" y="1795372"/>
            <a:ext cx="6486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"Петербургский институт ядерной физики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им.Б.П.Константинова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НИЦ «Курчатовский институт»</a:t>
            </a:r>
          </a:p>
        </p:txBody>
      </p:sp>
      <p:pic>
        <p:nvPicPr>
          <p:cNvPr id="12" name="Picture 2" descr="https://indicator.ru/thumb/1280x720/filters:quality(75)/imgs/2021/02/09/07/4503240/b64cb323e72acf5d9a572179becef76ddd4ade2b.png">
            <a:extLst>
              <a:ext uri="{FF2B5EF4-FFF2-40B4-BE49-F238E27FC236}">
                <a16:creationId xmlns:a16="http://schemas.microsoft.com/office/drawing/2014/main" id="{B0EA9377-BA50-F32D-6A16-9CB68474A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04" y="1260605"/>
            <a:ext cx="4791919" cy="2609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crism-prometey.org/images/nrcki-v-npek-2016-1.jpg">
            <a:extLst>
              <a:ext uri="{FF2B5EF4-FFF2-40B4-BE49-F238E27FC236}">
                <a16:creationId xmlns:a16="http://schemas.microsoft.com/office/drawing/2014/main" id="{CD651890-7ABF-6D72-8DA7-6651B47E7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05" y="4036480"/>
            <a:ext cx="4791919" cy="2630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DC7D9D-26F5-064B-CA93-D5F0DC904C16}"/>
              </a:ext>
            </a:extLst>
          </p:cNvPr>
          <p:cNvSpPr txBox="1"/>
          <p:nvPr/>
        </p:nvSpPr>
        <p:spPr>
          <a:xfrm>
            <a:off x="5746120" y="4581630"/>
            <a:ext cx="61483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НИЦ «Курчатовский институт» - ЦНИИ КМ «Прометей»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13F3B0-F44D-3C45-79E6-140A34F66847}"/>
              </a:ext>
            </a:extLst>
          </p:cNvPr>
          <p:cNvSpPr/>
          <p:nvPr/>
        </p:nvSpPr>
        <p:spPr>
          <a:xfrm>
            <a:off x="2825125" y="136620"/>
            <a:ext cx="69379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Наука.  Планы на 2024 год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0268F-AA51-B701-1A51-6C97F719DB33}"/>
              </a:ext>
            </a:extLst>
          </p:cNvPr>
          <p:cNvSpPr txBox="1"/>
          <p:nvPr/>
        </p:nvSpPr>
        <p:spPr>
          <a:xfrm>
            <a:off x="5624741" y="2565267"/>
            <a:ext cx="6100618" cy="1587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созданию на базе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высокопоточного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исследовательского реактора ПИК Международного центра нейтронных исследований </a:t>
            </a: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созданию новейшего отечественного научно-образовательного медицинского центра ядерной медицины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057E87-220B-571E-1F3E-3961789FCFF5}"/>
              </a:ext>
            </a:extLst>
          </p:cNvPr>
          <p:cNvSpPr txBox="1"/>
          <p:nvPr/>
        </p:nvSpPr>
        <p:spPr>
          <a:xfrm>
            <a:off x="5793879" y="5066287"/>
            <a:ext cx="6100618" cy="1304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были разработаны новые поколения антифрикционных полимерных композиционных материалов.</a:t>
            </a: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НИЦ «Курчатовский институт» - ЦНИИ КМ «Прометей» отпразднует свое 85-летие со дня образования.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725360" y="6492875"/>
            <a:ext cx="46664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12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0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3CA6C1F-2A8B-4214-21F8-E769069FA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948" y="91018"/>
            <a:ext cx="937490" cy="1194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BBDB3AC2-33E8-4EC4-7606-8F47E29C3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3" y="91019"/>
            <a:ext cx="856214" cy="1194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51E10C-975A-9D70-00EC-26D1487CBD2A}"/>
              </a:ext>
            </a:extLst>
          </p:cNvPr>
          <p:cNvSpPr txBox="1"/>
          <p:nvPr/>
        </p:nvSpPr>
        <p:spPr>
          <a:xfrm>
            <a:off x="2983391" y="1891079"/>
            <a:ext cx="7177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оличество субъектов малого и среднего предпринимательства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D3B31FE1-D9B6-302C-8B82-F91537C96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829084"/>
              </p:ext>
            </p:extLst>
          </p:nvPr>
        </p:nvGraphicFramePr>
        <p:xfrm>
          <a:off x="2778698" y="2438391"/>
          <a:ext cx="7283893" cy="1082708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485597">
                  <a:extLst>
                    <a:ext uri="{9D8B030D-6E8A-4147-A177-3AD203B41FA5}">
                      <a16:colId xmlns:a16="http://schemas.microsoft.com/office/drawing/2014/main" val="214360767"/>
                    </a:ext>
                  </a:extLst>
                </a:gridCol>
                <a:gridCol w="2485597">
                  <a:extLst>
                    <a:ext uri="{9D8B030D-6E8A-4147-A177-3AD203B41FA5}">
                      <a16:colId xmlns:a16="http://schemas.microsoft.com/office/drawing/2014/main" val="826754285"/>
                    </a:ext>
                  </a:extLst>
                </a:gridCol>
                <a:gridCol w="2312699">
                  <a:extLst>
                    <a:ext uri="{9D8B030D-6E8A-4147-A177-3AD203B41FA5}">
                      <a16:colId xmlns:a16="http://schemas.microsoft.com/office/drawing/2014/main" val="2900959782"/>
                    </a:ext>
                  </a:extLst>
                </a:gridCol>
              </a:tblGrid>
              <a:tr h="5413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за 5 лет в %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4945742"/>
                  </a:ext>
                </a:extLst>
              </a:tr>
              <a:tr h="5413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4 402 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4 852 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164243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CA70F73-10A7-99D7-7C0D-6BA6D9FFAA3D}"/>
              </a:ext>
            </a:extLst>
          </p:cNvPr>
          <p:cNvSpPr txBox="1"/>
          <p:nvPr/>
        </p:nvSpPr>
        <p:spPr>
          <a:xfrm>
            <a:off x="2983391" y="3651293"/>
            <a:ext cx="6324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субъектов МСП на 1000 человек населения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875E943-C5DA-AEAC-545B-93AC3428E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933465"/>
              </p:ext>
            </p:extLst>
          </p:nvPr>
        </p:nvGraphicFramePr>
        <p:xfrm>
          <a:off x="2778697" y="4223804"/>
          <a:ext cx="7283893" cy="1200984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485597">
                  <a:extLst>
                    <a:ext uri="{9D8B030D-6E8A-4147-A177-3AD203B41FA5}">
                      <a16:colId xmlns:a16="http://schemas.microsoft.com/office/drawing/2014/main" val="152667554"/>
                    </a:ext>
                  </a:extLst>
                </a:gridCol>
                <a:gridCol w="2485597">
                  <a:extLst>
                    <a:ext uri="{9D8B030D-6E8A-4147-A177-3AD203B41FA5}">
                      <a16:colId xmlns:a16="http://schemas.microsoft.com/office/drawing/2014/main" val="637459978"/>
                    </a:ext>
                  </a:extLst>
                </a:gridCol>
                <a:gridCol w="2312699">
                  <a:extLst>
                    <a:ext uri="{9D8B030D-6E8A-4147-A177-3AD203B41FA5}">
                      <a16:colId xmlns:a16="http://schemas.microsoft.com/office/drawing/2014/main" val="846567509"/>
                    </a:ext>
                  </a:extLst>
                </a:gridCol>
              </a:tblGrid>
              <a:tr h="600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за 5 лет в %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5752269"/>
                  </a:ext>
                </a:extLst>
              </a:tr>
              <a:tr h="600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52,3 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801913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A604BCF-15F9-8B01-AC3A-EF581B200A9B}"/>
              </a:ext>
            </a:extLst>
          </p:cNvPr>
          <p:cNvSpPr txBox="1"/>
          <p:nvPr/>
        </p:nvSpPr>
        <p:spPr>
          <a:xfrm>
            <a:off x="526105" y="5962957"/>
            <a:ext cx="1203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План, установленный по данному показателю на 2023 год (36,25 ед.) значительно перевыполнен в городе.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BA25C6-56C9-7A3E-BCA6-700D83DE2D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22887" r="28882" b="12028"/>
          <a:stretch/>
        </p:blipFill>
        <p:spPr>
          <a:xfrm>
            <a:off x="1104720" y="46180"/>
            <a:ext cx="1627335" cy="1239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C766F9-6571-8830-BBC1-257BA64014BE}"/>
              </a:ext>
            </a:extLst>
          </p:cNvPr>
          <p:cNvSpPr/>
          <p:nvPr/>
        </p:nvSpPr>
        <p:spPr>
          <a:xfrm>
            <a:off x="2778698" y="179953"/>
            <a:ext cx="83383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Малый и средний бизнес 2019-2023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86616" y="6492875"/>
            <a:ext cx="405384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13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07328B-EC7D-DA06-329A-0698DEB24606}"/>
              </a:ext>
            </a:extLst>
          </p:cNvPr>
          <p:cNvSpPr txBox="1"/>
          <p:nvPr/>
        </p:nvSpPr>
        <p:spPr>
          <a:xfrm>
            <a:off x="2348510" y="950949"/>
            <a:ext cx="9082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Национального проекта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«Малое и среднее предпринимательство»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исполнены показатели:</a:t>
            </a:r>
          </a:p>
        </p:txBody>
      </p:sp>
    </p:spTree>
    <p:extLst>
      <p:ext uri="{BB962C8B-B14F-4D97-AF65-F5344CB8AC3E}">
        <p14:creationId xmlns:p14="http://schemas.microsoft.com/office/powerpoint/2010/main" val="2394969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80F095-6D21-5BE9-E0F7-4078B7B6F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22887" r="28882" b="12028"/>
          <a:stretch/>
        </p:blipFill>
        <p:spPr>
          <a:xfrm>
            <a:off x="1274836" y="120524"/>
            <a:ext cx="1569608" cy="1353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7E96445-7E13-B5A0-15F3-39F7BEBD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578" y="86689"/>
            <a:ext cx="1033619" cy="1317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2CE1A5A8-39C5-BAEB-0940-8B4A5A7B4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6" y="108597"/>
            <a:ext cx="970041" cy="1353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E5F8A8-C23E-3C71-70AE-5BE0F68BEC5F}"/>
              </a:ext>
            </a:extLst>
          </p:cNvPr>
          <p:cNvSpPr txBox="1"/>
          <p:nvPr/>
        </p:nvSpPr>
        <p:spPr>
          <a:xfrm>
            <a:off x="113124" y="5827965"/>
            <a:ext cx="11350752" cy="385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73934-C393-06A0-C052-37A3FF7C1670}"/>
              </a:ext>
            </a:extLst>
          </p:cNvPr>
          <p:cNvSpPr txBox="1"/>
          <p:nvPr/>
        </p:nvSpPr>
        <p:spPr>
          <a:xfrm>
            <a:off x="3241963" y="1139291"/>
            <a:ext cx="6943228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2019 по 2023 год субъектам МСП предоставлено: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38C866-2A7D-6A7A-7C85-0624DFDFE12D}"/>
              </a:ext>
            </a:extLst>
          </p:cNvPr>
          <p:cNvSpPr/>
          <p:nvPr/>
        </p:nvSpPr>
        <p:spPr>
          <a:xfrm>
            <a:off x="2814953" y="-35850"/>
            <a:ext cx="8140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МБ 2019-2023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648390" y="6492875"/>
            <a:ext cx="54361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14</a:t>
            </a:fld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8B602C-828C-B3E3-7A3E-D7A55D667854}"/>
              </a:ext>
            </a:extLst>
          </p:cNvPr>
          <p:cNvSpPr txBox="1"/>
          <p:nvPr/>
        </p:nvSpPr>
        <p:spPr>
          <a:xfrm>
            <a:off x="939086" y="1962904"/>
            <a:ext cx="10016301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5 лет поддержка МСП оказана на общую сумму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1 576,6 млн. рублей.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103FA-848F-5239-0565-0A7B11E879F5}"/>
              </a:ext>
            </a:extLst>
          </p:cNvPr>
          <p:cNvSpPr txBox="1"/>
          <p:nvPr/>
        </p:nvSpPr>
        <p:spPr>
          <a:xfrm>
            <a:off x="721730" y="2783450"/>
            <a:ext cx="10748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егиональный проект «Расширение доступа субъектов МСП к финансовым ресурсам, в том числе к льготному финансированию» за 5 лет – 69 </a:t>
            </a:r>
            <a:r>
              <a:rPr lang="ru-RU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млн.руб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D98463-839A-7E5E-8DE5-98E2854A8598}"/>
              </a:ext>
            </a:extLst>
          </p:cNvPr>
          <p:cNvSpPr txBox="1"/>
          <p:nvPr/>
        </p:nvSpPr>
        <p:spPr>
          <a:xfrm>
            <a:off x="730769" y="4012664"/>
            <a:ext cx="10432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Региональный проект «Улучшение условий ведения предпринимательской деятельности» за 5 лет – 9,5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млн.руб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DE3798-EF9B-74E9-C272-6BDA7E801105}"/>
              </a:ext>
            </a:extLst>
          </p:cNvPr>
          <p:cNvSpPr txBox="1"/>
          <p:nvPr/>
        </p:nvSpPr>
        <p:spPr>
          <a:xfrm>
            <a:off x="730398" y="5279584"/>
            <a:ext cx="10433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2023 субсидии из местного бюджета составили 3, 1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млн.руб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12 соглашений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594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054350A-C0B3-747B-D45E-E099C98E4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113" y="90200"/>
            <a:ext cx="825963" cy="1052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4B8E6A10-2204-BC70-43F3-DC6964005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4" y="62179"/>
            <a:ext cx="768366" cy="107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A1DFC74-2774-A3B1-3CEE-174C3F529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122831"/>
              </p:ext>
            </p:extLst>
          </p:nvPr>
        </p:nvGraphicFramePr>
        <p:xfrm>
          <a:off x="241326" y="1382688"/>
          <a:ext cx="11709347" cy="2007909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4972339">
                  <a:extLst>
                    <a:ext uri="{9D8B030D-6E8A-4147-A177-3AD203B41FA5}">
                      <a16:colId xmlns:a16="http://schemas.microsoft.com/office/drawing/2014/main" val="3371343787"/>
                    </a:ext>
                  </a:extLst>
                </a:gridCol>
                <a:gridCol w="2247180">
                  <a:extLst>
                    <a:ext uri="{9D8B030D-6E8A-4147-A177-3AD203B41FA5}">
                      <a16:colId xmlns:a16="http://schemas.microsoft.com/office/drawing/2014/main" val="2834487413"/>
                    </a:ext>
                  </a:extLst>
                </a:gridCol>
                <a:gridCol w="2305897">
                  <a:extLst>
                    <a:ext uri="{9D8B030D-6E8A-4147-A177-3AD203B41FA5}">
                      <a16:colId xmlns:a16="http://schemas.microsoft.com/office/drawing/2014/main" val="2603441738"/>
                    </a:ext>
                  </a:extLst>
                </a:gridCol>
                <a:gridCol w="2183931">
                  <a:extLst>
                    <a:ext uri="{9D8B030D-6E8A-4147-A177-3AD203B41FA5}">
                      <a16:colId xmlns:a16="http://schemas.microsoft.com/office/drawing/2014/main" val="1506207601"/>
                    </a:ext>
                  </a:extLst>
                </a:gridCol>
              </a:tblGrid>
              <a:tr h="49726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4489855"/>
                  </a:ext>
                </a:extLst>
              </a:tr>
              <a:tr h="503549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розничной торговли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1 162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ru-RU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067135"/>
                  </a:ext>
                </a:extLst>
              </a:tr>
              <a:tr h="503549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общественного питания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  <a:endParaRPr lang="ru-RU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8372924"/>
                  </a:ext>
                </a:extLst>
              </a:tr>
              <a:tr h="503549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бытового обслуживания</a:t>
                      </a:r>
                      <a:endParaRPr lang="ru-RU" sz="20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</a:t>
                      </a:r>
                      <a:endParaRPr lang="ru-RU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447</a:t>
                      </a:r>
                      <a:endParaRPr lang="ru-RU" sz="2000" b="1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180466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E87DDC5-9D23-039E-0618-19A22613F4BA}"/>
              </a:ext>
            </a:extLst>
          </p:cNvPr>
          <p:cNvSpPr txBox="1"/>
          <p:nvPr/>
        </p:nvSpPr>
        <p:spPr>
          <a:xfrm>
            <a:off x="201633" y="3703050"/>
            <a:ext cx="11788732" cy="3064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800"/>
              </a:spcAft>
            </a:pPr>
            <a:r>
              <a:rPr lang="ru-RU" sz="200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г. на территории г. Гатчины 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- 202 сетей в 448 предприятиях розничной торговли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- 29 сетей в 44 предприятиях общественного питания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2023 году по сравнению с 2019 годом</a:t>
            </a:r>
          </a:p>
          <a:p>
            <a:pPr marL="342900" indent="-34290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оборот розничной торговли вырос на </a:t>
            </a: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73,7%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составил </a:t>
            </a: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37,0 млрд. рублей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борот общественного питания вырос на </a:t>
            </a: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86,5%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составил </a:t>
            </a: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622,0 млн. рублей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5 лет проведено </a:t>
            </a: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137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ярмарок.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9957E4-177D-C9B9-2C75-A29B37CF75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22887" r="28882" b="12028"/>
          <a:stretch/>
        </p:blipFill>
        <p:spPr>
          <a:xfrm>
            <a:off x="1081208" y="55559"/>
            <a:ext cx="1424926" cy="1085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8006331-9EC2-2FAD-209E-AD72DC23669C}"/>
              </a:ext>
            </a:extLst>
          </p:cNvPr>
          <p:cNvSpPr/>
          <p:nvPr/>
        </p:nvSpPr>
        <p:spPr>
          <a:xfrm>
            <a:off x="2790965" y="-104804"/>
            <a:ext cx="83198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Потребительский рынок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07CAEF-7021-FC77-6FD2-6F110703A7D4}"/>
              </a:ext>
            </a:extLst>
          </p:cNvPr>
          <p:cNvSpPr txBox="1"/>
          <p:nvPr/>
        </p:nvSpPr>
        <p:spPr>
          <a:xfrm>
            <a:off x="3484418" y="827030"/>
            <a:ext cx="6100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2019-2023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648390" y="6492875"/>
            <a:ext cx="54361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15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54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C2CE128-3035-77C8-B9D0-3D99B8C76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479" y="36850"/>
            <a:ext cx="833105" cy="1061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0A7E304C-9EA8-146A-5FA4-36673A8A5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6" y="36850"/>
            <a:ext cx="760880" cy="1061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D05C33A-61E9-B403-7D12-A63DAFCC8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011309"/>
              </p:ext>
            </p:extLst>
          </p:nvPr>
        </p:nvGraphicFramePr>
        <p:xfrm>
          <a:off x="905164" y="711200"/>
          <a:ext cx="10363201" cy="234603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03418">
                  <a:extLst>
                    <a:ext uri="{9D8B030D-6E8A-4147-A177-3AD203B41FA5}">
                      <a16:colId xmlns:a16="http://schemas.microsoft.com/office/drawing/2014/main" val="303057230"/>
                    </a:ext>
                  </a:extLst>
                </a:gridCol>
                <a:gridCol w="1064029">
                  <a:extLst>
                    <a:ext uri="{9D8B030D-6E8A-4147-A177-3AD203B41FA5}">
                      <a16:colId xmlns:a16="http://schemas.microsoft.com/office/drawing/2014/main" val="3997647620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3562587607"/>
                    </a:ext>
                  </a:extLst>
                </a:gridCol>
                <a:gridCol w="1052945">
                  <a:extLst>
                    <a:ext uri="{9D8B030D-6E8A-4147-A177-3AD203B41FA5}">
                      <a16:colId xmlns:a16="http://schemas.microsoft.com/office/drawing/2014/main" val="1706401974"/>
                    </a:ext>
                  </a:extLst>
                </a:gridCol>
                <a:gridCol w="990139">
                  <a:extLst>
                    <a:ext uri="{9D8B030D-6E8A-4147-A177-3AD203B41FA5}">
                      <a16:colId xmlns:a16="http://schemas.microsoft.com/office/drawing/2014/main" val="1941393680"/>
                    </a:ext>
                  </a:extLst>
                </a:gridCol>
                <a:gridCol w="1270924">
                  <a:extLst>
                    <a:ext uri="{9D8B030D-6E8A-4147-A177-3AD203B41FA5}">
                      <a16:colId xmlns:a16="http://schemas.microsoft.com/office/drawing/2014/main" val="1797599828"/>
                    </a:ext>
                  </a:extLst>
                </a:gridCol>
                <a:gridCol w="1137920">
                  <a:extLst>
                    <a:ext uri="{9D8B030D-6E8A-4147-A177-3AD203B41FA5}">
                      <a16:colId xmlns:a16="http://schemas.microsoft.com/office/drawing/2014/main" val="839746570"/>
                    </a:ext>
                  </a:extLst>
                </a:gridCol>
                <a:gridCol w="768466">
                  <a:extLst>
                    <a:ext uri="{9D8B030D-6E8A-4147-A177-3AD203B41FA5}">
                      <a16:colId xmlns:a16="http://schemas.microsoft.com/office/drawing/2014/main" val="993478824"/>
                    </a:ext>
                  </a:extLst>
                </a:gridCol>
              </a:tblGrid>
              <a:tr h="780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 за 2023 год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Изменение ФАКТА 2023 к 2019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Всего за 5 лет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041143"/>
                  </a:ext>
                </a:extLst>
              </a:tr>
              <a:tr h="31320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2 680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8310519"/>
                  </a:ext>
                </a:extLst>
              </a:tr>
              <a:tr h="31320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909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42700095"/>
                  </a:ext>
                </a:extLst>
              </a:tr>
              <a:tr h="31320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3 590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3556797"/>
                  </a:ext>
                </a:extLst>
              </a:tr>
              <a:tr h="31320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952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846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753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4 039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290636"/>
                  </a:ext>
                </a:extLst>
              </a:tr>
              <a:tr h="3132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1 304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1 641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1 550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1 510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1 624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7 628 </a:t>
                      </a:r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2231769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DBC0F85-C2AF-5CAB-6910-54FB33169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855194"/>
              </p:ext>
            </p:extLst>
          </p:nvPr>
        </p:nvGraphicFramePr>
        <p:xfrm>
          <a:off x="905164" y="3107406"/>
          <a:ext cx="10363202" cy="342495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32196">
                  <a:extLst>
                    <a:ext uri="{9D8B030D-6E8A-4147-A177-3AD203B41FA5}">
                      <a16:colId xmlns:a16="http://schemas.microsoft.com/office/drawing/2014/main" val="3475416569"/>
                    </a:ext>
                  </a:extLst>
                </a:gridCol>
                <a:gridCol w="1059557">
                  <a:extLst>
                    <a:ext uri="{9D8B030D-6E8A-4147-A177-3AD203B41FA5}">
                      <a16:colId xmlns:a16="http://schemas.microsoft.com/office/drawing/2014/main" val="43282097"/>
                    </a:ext>
                  </a:extLst>
                </a:gridCol>
                <a:gridCol w="975907">
                  <a:extLst>
                    <a:ext uri="{9D8B030D-6E8A-4147-A177-3AD203B41FA5}">
                      <a16:colId xmlns:a16="http://schemas.microsoft.com/office/drawing/2014/main" val="4002516875"/>
                    </a:ext>
                  </a:extLst>
                </a:gridCol>
                <a:gridCol w="1078145">
                  <a:extLst>
                    <a:ext uri="{9D8B030D-6E8A-4147-A177-3AD203B41FA5}">
                      <a16:colId xmlns:a16="http://schemas.microsoft.com/office/drawing/2014/main" val="3973119100"/>
                    </a:ext>
                  </a:extLst>
                </a:gridCol>
                <a:gridCol w="975907">
                  <a:extLst>
                    <a:ext uri="{9D8B030D-6E8A-4147-A177-3AD203B41FA5}">
                      <a16:colId xmlns:a16="http://schemas.microsoft.com/office/drawing/2014/main" val="2968566505"/>
                    </a:ext>
                  </a:extLst>
                </a:gridCol>
                <a:gridCol w="1301209">
                  <a:extLst>
                    <a:ext uri="{9D8B030D-6E8A-4147-A177-3AD203B41FA5}">
                      <a16:colId xmlns:a16="http://schemas.microsoft.com/office/drawing/2014/main" val="2272075062"/>
                    </a:ext>
                  </a:extLst>
                </a:gridCol>
                <a:gridCol w="1143205">
                  <a:extLst>
                    <a:ext uri="{9D8B030D-6E8A-4147-A177-3AD203B41FA5}">
                      <a16:colId xmlns:a16="http://schemas.microsoft.com/office/drawing/2014/main" val="1303742175"/>
                    </a:ext>
                  </a:extLst>
                </a:gridCol>
                <a:gridCol w="697076">
                  <a:extLst>
                    <a:ext uri="{9D8B030D-6E8A-4147-A177-3AD203B41FA5}">
                      <a16:colId xmlns:a16="http://schemas.microsoft.com/office/drawing/2014/main" val="4157793789"/>
                    </a:ext>
                  </a:extLst>
                </a:gridCol>
              </a:tblGrid>
              <a:tr h="65578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Расходы всего, в том числе: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1 259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1 715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1 533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1 561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1 611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7 679 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867150"/>
                  </a:ext>
                </a:extLst>
              </a:tr>
              <a:tr h="2458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291014"/>
                  </a:ext>
                </a:extLst>
              </a:tr>
              <a:tr h="4916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3 556 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2416589"/>
                  </a:ext>
                </a:extLst>
              </a:tr>
              <a:tr h="2458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6367915"/>
                  </a:ext>
                </a:extLst>
              </a:tr>
              <a:tr h="2458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1 262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693569"/>
                  </a:ext>
                </a:extLst>
              </a:tr>
              <a:tr h="2458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6488629"/>
                  </a:ext>
                </a:extLst>
              </a:tr>
              <a:tr h="2458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769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1641364"/>
                  </a:ext>
                </a:extLst>
              </a:tr>
              <a:tr h="2458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1 559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5688844"/>
                  </a:ext>
                </a:extLst>
              </a:tr>
              <a:tr h="24581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расходы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018320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Дефицит (-), профицит (+)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-74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-51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-32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kern="12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-51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503383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5F2B7D-A357-1F8C-E49F-F56894F9D80F}"/>
              </a:ext>
            </a:extLst>
          </p:cNvPr>
          <p:cNvSpPr/>
          <p:nvPr/>
        </p:nvSpPr>
        <p:spPr>
          <a:xfrm>
            <a:off x="1112007" y="36850"/>
            <a:ext cx="99679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МО "Город Гатчина" за 2019 - 2023 гг.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658599" y="6492875"/>
            <a:ext cx="520955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16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64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935A4B9-A5EA-6579-7E1E-989257B81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024782"/>
              </p:ext>
            </p:extLst>
          </p:nvPr>
        </p:nvGraphicFramePr>
        <p:xfrm>
          <a:off x="0" y="393638"/>
          <a:ext cx="12192003" cy="6464360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435858">
                  <a:extLst>
                    <a:ext uri="{9D8B030D-6E8A-4147-A177-3AD203B41FA5}">
                      <a16:colId xmlns:a16="http://schemas.microsoft.com/office/drawing/2014/main" val="2915522568"/>
                    </a:ext>
                  </a:extLst>
                </a:gridCol>
                <a:gridCol w="1205958">
                  <a:extLst>
                    <a:ext uri="{9D8B030D-6E8A-4147-A177-3AD203B41FA5}">
                      <a16:colId xmlns:a16="http://schemas.microsoft.com/office/drawing/2014/main" val="955012912"/>
                    </a:ext>
                  </a:extLst>
                </a:gridCol>
                <a:gridCol w="1205958">
                  <a:extLst>
                    <a:ext uri="{9D8B030D-6E8A-4147-A177-3AD203B41FA5}">
                      <a16:colId xmlns:a16="http://schemas.microsoft.com/office/drawing/2014/main" val="3395113367"/>
                    </a:ext>
                  </a:extLst>
                </a:gridCol>
                <a:gridCol w="1206708">
                  <a:extLst>
                    <a:ext uri="{9D8B030D-6E8A-4147-A177-3AD203B41FA5}">
                      <a16:colId xmlns:a16="http://schemas.microsoft.com/office/drawing/2014/main" val="1904806648"/>
                    </a:ext>
                  </a:extLst>
                </a:gridCol>
                <a:gridCol w="1205958">
                  <a:extLst>
                    <a:ext uri="{9D8B030D-6E8A-4147-A177-3AD203B41FA5}">
                      <a16:colId xmlns:a16="http://schemas.microsoft.com/office/drawing/2014/main" val="2966598447"/>
                    </a:ext>
                  </a:extLst>
                </a:gridCol>
                <a:gridCol w="1205958">
                  <a:extLst>
                    <a:ext uri="{9D8B030D-6E8A-4147-A177-3AD203B41FA5}">
                      <a16:colId xmlns:a16="http://schemas.microsoft.com/office/drawing/2014/main" val="3602573689"/>
                    </a:ext>
                  </a:extLst>
                </a:gridCol>
                <a:gridCol w="1206708">
                  <a:extLst>
                    <a:ext uri="{9D8B030D-6E8A-4147-A177-3AD203B41FA5}">
                      <a16:colId xmlns:a16="http://schemas.microsoft.com/office/drawing/2014/main" val="4038314241"/>
                    </a:ext>
                  </a:extLst>
                </a:gridCol>
                <a:gridCol w="1205958">
                  <a:extLst>
                    <a:ext uri="{9D8B030D-6E8A-4147-A177-3AD203B41FA5}">
                      <a16:colId xmlns:a16="http://schemas.microsoft.com/office/drawing/2014/main" val="4268679566"/>
                    </a:ext>
                  </a:extLst>
                </a:gridCol>
                <a:gridCol w="1312939">
                  <a:extLst>
                    <a:ext uri="{9D8B030D-6E8A-4147-A177-3AD203B41FA5}">
                      <a16:colId xmlns:a16="http://schemas.microsoft.com/office/drawing/2014/main" val="2361077896"/>
                    </a:ext>
                  </a:extLst>
                </a:gridCol>
              </a:tblGrid>
              <a:tr h="4883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 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2019 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2020 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2021 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2023 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2023 к 2022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2023 к 2019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5 лет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extLst>
                  <a:ext uri="{0D108BD9-81ED-4DB2-BD59-A6C34878D82A}">
                    <a16:rowId xmlns:a16="http://schemas.microsoft.com/office/drawing/2014/main" val="4192890152"/>
                  </a:ext>
                </a:extLst>
              </a:tr>
              <a:tr h="2476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всего, в том числе: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1 259,2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1 714,7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1 533,4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1 561,1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1 610,8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7 679,2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extLst>
                  <a:ext uri="{0D108BD9-81ED-4DB2-BD59-A6C34878D82A}">
                    <a16:rowId xmlns:a16="http://schemas.microsoft.com/office/drawing/2014/main" val="2468616843"/>
                  </a:ext>
                </a:extLst>
              </a:tr>
              <a:tr h="2476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расходы: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73,9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394,7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extLst>
                  <a:ext uri="{0D108BD9-81ED-4DB2-BD59-A6C34878D82A}">
                    <a16:rowId xmlns:a16="http://schemas.microsoft.com/office/drawing/2014/main" val="3053336639"/>
                  </a:ext>
                </a:extLst>
              </a:tr>
              <a:tr h="2476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Программные расходы: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1 174,4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1636,4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1 459,5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1 485,8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1 528,4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7 284,5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extLst>
                  <a:ext uri="{0D108BD9-81ED-4DB2-BD59-A6C34878D82A}">
                    <a16:rowId xmlns:a16="http://schemas.microsoft.com/office/drawing/2014/main" val="1208951534"/>
                  </a:ext>
                </a:extLst>
              </a:tr>
              <a:tr h="8262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Строительство, реконструкция и ремонт автомобильных дорог местного значения, благоустройство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472,6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448,8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474,9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611,6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748,4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122,4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158,3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2 756,3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extLst>
                  <a:ext uri="{0D108BD9-81ED-4DB2-BD59-A6C34878D82A}">
                    <a16:rowId xmlns:a16="http://schemas.microsoft.com/office/drawing/2014/main" val="4063659495"/>
                  </a:ext>
                </a:extLst>
              </a:tr>
              <a:tr h="2476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217,5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245,4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259,4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265,0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278,3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1 265,6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extLst>
                  <a:ext uri="{0D108BD9-81ED-4DB2-BD59-A6C34878D82A}">
                    <a16:rowId xmlns:a16="http://schemas.microsoft.com/office/drawing/2014/main" val="1673112202"/>
                  </a:ext>
                </a:extLst>
              </a:tr>
              <a:tr h="1159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устойчивого функционирования и  развития коммунальной инженерной инфраструктуры и повышение энергоэффективности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204,1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274,6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218,7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166,9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949,5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extLst>
                  <a:ext uri="{0D108BD9-81ED-4DB2-BD59-A6C34878D82A}">
                    <a16:rowId xmlns:a16="http://schemas.microsoft.com/office/drawing/2014/main" val="596231377"/>
                  </a:ext>
                </a:extLst>
              </a:tr>
              <a:tr h="4928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отдельных категорий граждан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38,2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38,7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37,0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34,7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15,4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44,4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40,3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164,1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extLst>
                  <a:ext uri="{0D108BD9-81ED-4DB2-BD59-A6C34878D82A}">
                    <a16:rowId xmlns:a16="http://schemas.microsoft.com/office/drawing/2014/main" val="3254519292"/>
                  </a:ext>
                </a:extLst>
              </a:tr>
              <a:tr h="4928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физической культуры, спорта и молодежной политики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92,2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126,5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206,1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250,4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200,7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80,2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217,7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875,9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extLst>
                  <a:ext uri="{0D108BD9-81ED-4DB2-BD59-A6C34878D82A}">
                    <a16:rowId xmlns:a16="http://schemas.microsoft.com/office/drawing/2014/main" val="2793466531"/>
                  </a:ext>
                </a:extLst>
              </a:tr>
              <a:tr h="5841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условий для обеспечения качественным жильем граждан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59,1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268,8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41,2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31,2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42,3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425,3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extLst>
                  <a:ext uri="{0D108BD9-81ED-4DB2-BD59-A6C34878D82A}">
                    <a16:rowId xmlns:a16="http://schemas.microsoft.com/office/drawing/2014/main" val="2170617236"/>
                  </a:ext>
                </a:extLst>
              </a:tr>
              <a:tr h="3849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Стимулирование экономической активности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61,7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31,5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extLst>
                  <a:ext uri="{0D108BD9-81ED-4DB2-BD59-A6C34878D82A}">
                    <a16:rowId xmlns:a16="http://schemas.microsoft.com/office/drawing/2014/main" val="1988759286"/>
                  </a:ext>
                </a:extLst>
              </a:tr>
              <a:tr h="3849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комфортной городской среды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70,6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174,2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217,8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202,2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87,9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43,5</a:t>
                      </a:r>
                      <a:endParaRPr lang="ru-RU" sz="16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124,5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752,7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extLst>
                  <a:ext uri="{0D108BD9-81ED-4DB2-BD59-A6C34878D82A}">
                    <a16:rowId xmlns:a16="http://schemas.microsoft.com/office/drawing/2014/main" val="2482400358"/>
                  </a:ext>
                </a:extLst>
              </a:tr>
              <a:tr h="659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территорий, социальной и инженерной инфраструктуры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  <a:endParaRPr lang="ru-RU" sz="16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52,9</a:t>
                      </a:r>
                      <a:endParaRPr lang="ru-RU" sz="16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2021 года не является отдельной программой, входит в состав программы «Обеспечение устойчивого функционирования и развития коммунальной инженерной инфраструктуры и повышение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энергоэффективности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63,6</a:t>
                      </a:r>
                      <a:endParaRPr lang="ru-RU" sz="1600" b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5497" marR="45497" marT="0" marB="0" anchor="ctr"/>
                </a:tc>
                <a:extLst>
                  <a:ext uri="{0D108BD9-81ED-4DB2-BD59-A6C34878D82A}">
                    <a16:rowId xmlns:a16="http://schemas.microsoft.com/office/drawing/2014/main" val="857814178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4FA291-D47B-569E-DEB8-333EA21DB83B}"/>
              </a:ext>
            </a:extLst>
          </p:cNvPr>
          <p:cNvSpPr/>
          <p:nvPr/>
        </p:nvSpPr>
        <p:spPr>
          <a:xfrm>
            <a:off x="867801" y="-108374"/>
            <a:ext cx="108073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муниципальных программ 2019 – 2023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575806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17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09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B4FBB18-7A5A-95FB-3DFB-FFFA655DF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60836"/>
            <a:ext cx="1047867" cy="1335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D3BFC800-BB0B-0447-792D-D9A2F533A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3" y="60837"/>
            <a:ext cx="973975" cy="1359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DCEC31-E91D-8B85-EB0B-FC93F789B3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713" y="1490425"/>
            <a:ext cx="4598545" cy="3100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64C08C-0A00-50FD-7A51-B9B4242F7320}"/>
              </a:ext>
            </a:extLst>
          </p:cNvPr>
          <p:cNvSpPr txBox="1"/>
          <p:nvPr/>
        </p:nvSpPr>
        <p:spPr>
          <a:xfrm>
            <a:off x="196250" y="1490425"/>
            <a:ext cx="6306149" cy="517199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Сделано с 2019 по 2023 год: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зоны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18-ти общественных пространствах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241 камера, 12 умных остановок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управления городским освещением с функцией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диммирования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энергосервисный контракт сроком на 7 лет на замену 4300 светильников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актуализирована карта-схема водоснабжения и водоотведения Гатчины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разработана карта-схема газоснабжения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строится инфраструктура для электротранспорта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функционирует система уборки и наличия техники на участках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F88915-716D-EEEC-6B72-4E5A26B16482}"/>
              </a:ext>
            </a:extLst>
          </p:cNvPr>
          <p:cNvSpPr/>
          <p:nvPr/>
        </p:nvSpPr>
        <p:spPr>
          <a:xfrm>
            <a:off x="2961815" y="0"/>
            <a:ext cx="70811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Умный город Гатчина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Выноска: стрелка вверх 2">
            <a:extLst>
              <a:ext uri="{FF2B5EF4-FFF2-40B4-BE49-F238E27FC236}">
                <a16:creationId xmlns:a16="http://schemas.microsoft.com/office/drawing/2014/main" id="{76DCB60E-E067-2B26-CF97-B085FD894690}"/>
              </a:ext>
            </a:extLst>
          </p:cNvPr>
          <p:cNvSpPr/>
          <p:nvPr/>
        </p:nvSpPr>
        <p:spPr>
          <a:xfrm>
            <a:off x="7038713" y="4785847"/>
            <a:ext cx="4705043" cy="162690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2023 году - благодарственное письмо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«Лучшая муниципальная практика»,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номинация «Умный город»</a:t>
            </a:r>
            <a:endParaRPr lang="ru-R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18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56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CDCC70A-B114-67CF-CAAA-57E03B950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149" y="70701"/>
            <a:ext cx="825963" cy="1052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6356CBF6-2CD5-FAC7-A425-E517CF4DE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8" y="69624"/>
            <a:ext cx="768366" cy="107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CDA3D4-241D-3A8D-B9F2-18F280C940B4}"/>
              </a:ext>
            </a:extLst>
          </p:cNvPr>
          <p:cNvSpPr txBox="1"/>
          <p:nvPr/>
        </p:nvSpPr>
        <p:spPr>
          <a:xfrm>
            <a:off x="3070644" y="2511"/>
            <a:ext cx="6361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управление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4FD291-3F7D-B38F-1A70-40A22E1ADA38}"/>
              </a:ext>
            </a:extLst>
          </p:cNvPr>
          <p:cNvSpPr txBox="1"/>
          <p:nvPr/>
        </p:nvSpPr>
        <p:spPr>
          <a:xfrm>
            <a:off x="737518" y="6281012"/>
            <a:ext cx="11227322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на 2024 год</a:t>
            </a:r>
            <a:r>
              <a:rPr lang="ru-RU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интегрировать существующие системы на базе </a:t>
            </a:r>
            <a:r>
              <a:rPr lang="ru-RU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Единой информационной платформы</a:t>
            </a:r>
            <a:endParaRPr lang="ru-RU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C4ADA584-6E76-0195-E032-E875F20581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460847"/>
              </p:ext>
            </p:extLst>
          </p:nvPr>
        </p:nvGraphicFramePr>
        <p:xfrm>
          <a:off x="984924" y="862345"/>
          <a:ext cx="1023691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19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2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CA86F0C-09EA-E9F5-E161-096FD9479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814" y="77835"/>
            <a:ext cx="986717" cy="1257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74104EFA-9E0F-9995-A938-56190538D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" y="77836"/>
            <a:ext cx="986716" cy="1257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71D010-5816-2C12-D808-2AFC03A9801E}"/>
              </a:ext>
            </a:extLst>
          </p:cNvPr>
          <p:cNvSpPr txBox="1"/>
          <p:nvPr/>
        </p:nvSpPr>
        <p:spPr>
          <a:xfrm>
            <a:off x="406840" y="1480212"/>
            <a:ext cx="6655516" cy="4975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закреплены социальные кураторы 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организована акция «помощь к школе»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содействия в получении ветерана боевых действий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реабилитация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в трудоустройстве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лекарствами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юридические вопросы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помощь</a:t>
            </a: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оформлении мер социальной поддержки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313A91-333D-D74D-FAEA-70DB12CA2FEE}"/>
              </a:ext>
            </a:extLst>
          </p:cNvPr>
          <p:cNvSpPr/>
          <p:nvPr/>
        </p:nvSpPr>
        <p:spPr>
          <a:xfrm>
            <a:off x="1494695" y="77835"/>
            <a:ext cx="95974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Специальная военная операция СВО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AF4D14-4628-5472-841A-ECBDB3DCCA1A}"/>
              </a:ext>
            </a:extLst>
          </p:cNvPr>
          <p:cNvSpPr txBox="1"/>
          <p:nvPr/>
        </p:nvSpPr>
        <p:spPr>
          <a:xfrm>
            <a:off x="2601480" y="763025"/>
            <a:ext cx="723784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E949DB-3529-9D3F-8926-14DB0BA8C2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3"/>
          <a:stretch/>
        </p:blipFill>
        <p:spPr>
          <a:xfrm>
            <a:off x="7204834" y="1798523"/>
            <a:ext cx="4654658" cy="3081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04D0C5-87DB-82BD-9D5F-4C5BC331AE64}"/>
              </a:ext>
            </a:extLst>
          </p:cNvPr>
          <p:cNvSpPr txBox="1"/>
          <p:nvPr/>
        </p:nvSpPr>
        <p:spPr>
          <a:xfrm>
            <a:off x="6831733" y="6041434"/>
            <a:ext cx="5553941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МФЦ «Формула семьи»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66844B-BBA1-1057-B701-AA424880A062}"/>
              </a:ext>
            </a:extLst>
          </p:cNvPr>
          <p:cNvSpPr txBox="1"/>
          <p:nvPr/>
        </p:nvSpPr>
        <p:spPr>
          <a:xfrm>
            <a:off x="6445250" y="5333234"/>
            <a:ext cx="6326908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«Защитники Отечества»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859492" y="6492875"/>
            <a:ext cx="332508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2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89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9686E3-BE86-8107-DE20-FCA326846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687" y="88475"/>
            <a:ext cx="1022386" cy="1302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EF48C06D-9363-80D9-BE0E-972487D4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3" y="91769"/>
            <a:ext cx="933751" cy="130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64F48C-F1B5-5CE3-9EAC-813849E3C350}"/>
              </a:ext>
            </a:extLst>
          </p:cNvPr>
          <p:cNvSpPr txBox="1"/>
          <p:nvPr/>
        </p:nvSpPr>
        <p:spPr>
          <a:xfrm>
            <a:off x="3629243" y="197475"/>
            <a:ext cx="544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 в ЖКХ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6A463B-C36A-E45F-4D87-45E988969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393" y="3916221"/>
            <a:ext cx="4891607" cy="2877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5C394D-59FE-E5A1-F9FE-988F7E0479DE}"/>
              </a:ext>
            </a:extLst>
          </p:cNvPr>
          <p:cNvSpPr txBox="1"/>
          <p:nvPr/>
        </p:nvSpPr>
        <p:spPr>
          <a:xfrm>
            <a:off x="1366029" y="1307627"/>
            <a:ext cx="11868727" cy="2345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недрена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учета расхода и потребления коммунальных ресурсов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Функционирует система контроля улично-дорожной сети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Установлены два стационарных поста атмосферного воздуха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Реализуется проект по созданию Единой автоматизированной диспетчерской службы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Размещена карта информации по уборке автомобильных дорог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B38A12-CCDC-5E17-5811-7C76484E516A}"/>
              </a:ext>
            </a:extLst>
          </p:cNvPr>
          <p:cNvSpPr txBox="1"/>
          <p:nvPr/>
        </p:nvSpPr>
        <p:spPr>
          <a:xfrm>
            <a:off x="526105" y="4055216"/>
            <a:ext cx="6625430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Планы в рамках цифровизации на 2024 год</a:t>
            </a:r>
            <a:endParaRPr lang="ru-RU" sz="2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BA3D5C-DC05-86B2-B19B-DD25B8212F47}"/>
              </a:ext>
            </a:extLst>
          </p:cNvPr>
          <p:cNvSpPr txBox="1"/>
          <p:nvPr/>
        </p:nvSpPr>
        <p:spPr>
          <a:xfrm>
            <a:off x="412680" y="4691351"/>
            <a:ext cx="7207320" cy="1704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информационного туристического портала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роект – «умная спортивная площадка»</a:t>
            </a: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Проект– «цифровая клиника» и «личный кабинет пациента»</a:t>
            </a:r>
          </a:p>
          <a:p>
            <a:pPr marL="285750" lvl="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карты жителя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20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06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DD7E359-8451-DBEE-2BA5-93CE0831D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408" y="73152"/>
            <a:ext cx="825963" cy="1138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ABDE36D5-EA53-A8E6-2AB2-9AEC5B125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" y="69486"/>
            <a:ext cx="989215" cy="1164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F9C0BC-8955-C9C7-6071-9447EF71283D}"/>
              </a:ext>
            </a:extLst>
          </p:cNvPr>
          <p:cNvSpPr txBox="1"/>
          <p:nvPr/>
        </p:nvSpPr>
        <p:spPr>
          <a:xfrm>
            <a:off x="438682" y="2044696"/>
            <a:ext cx="11314636" cy="26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реализацию мероприятий по охране окружающей среды за 5 лет израсходовано -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213,5 млн. руб.:  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информационные материалы в области охраны окружающей среды и раздельного сбора отходов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по ликвидации возможных источников разливов нефтепродуктов</a:t>
            </a: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высадка деревьев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 и утилизация использованных батареек и ртутных ламп. </a:t>
            </a:r>
          </a:p>
          <a:p>
            <a:pPr marL="342900" indent="-3429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мониторинг несанкционированных свалок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EF7BDC-6931-5F1A-48E5-FE17D9C45A56}"/>
              </a:ext>
            </a:extLst>
          </p:cNvPr>
          <p:cNvSpPr txBox="1"/>
          <p:nvPr/>
        </p:nvSpPr>
        <p:spPr>
          <a:xfrm>
            <a:off x="2181019" y="92019"/>
            <a:ext cx="6099142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6D525F-C63C-213A-0899-063185080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218" y="47077"/>
            <a:ext cx="1881017" cy="1164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E80934-926A-8C48-CF14-A683C56E07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15" y="4774060"/>
            <a:ext cx="3407503" cy="192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010EDD-B183-F50E-9C10-12DFD2D470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27" y="4467805"/>
            <a:ext cx="5140063" cy="2317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8A6EDD-342A-7AF3-C617-1DC5FB8272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451" y="4917684"/>
            <a:ext cx="2176705" cy="1587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A97217-0CC7-C8B8-BA7B-8BA90FD36E9C}"/>
              </a:ext>
            </a:extLst>
          </p:cNvPr>
          <p:cNvSpPr txBox="1"/>
          <p:nvPr/>
        </p:nvSpPr>
        <p:spPr>
          <a:xfrm>
            <a:off x="1108367" y="842634"/>
            <a:ext cx="8078199" cy="1165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национального проекта «Экология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установлены контейнеры для раздельного накопления твердых коммунальных отходов.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500 тысяч рублей.</a:t>
            </a:r>
            <a:endParaRPr lang="ru-RU" sz="1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21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92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AF33546-5587-C178-A2BB-A66E3B34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410" y="19072"/>
            <a:ext cx="825963" cy="1052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F6D08B28-FE5A-FED9-043D-794EE2489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2" y="74075"/>
            <a:ext cx="889427" cy="997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E981D9-19B0-CBAB-E115-C798DFFFD64D}"/>
              </a:ext>
            </a:extLst>
          </p:cNvPr>
          <p:cNvSpPr txBox="1"/>
          <p:nvPr/>
        </p:nvSpPr>
        <p:spPr>
          <a:xfrm>
            <a:off x="1803477" y="157884"/>
            <a:ext cx="7430868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2019-2023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C5AC05-690F-9D68-E59A-B6460EF2557B}"/>
              </a:ext>
            </a:extLst>
          </p:cNvPr>
          <p:cNvSpPr txBox="1"/>
          <p:nvPr/>
        </p:nvSpPr>
        <p:spPr>
          <a:xfrm>
            <a:off x="699907" y="1146226"/>
            <a:ext cx="5825765" cy="2700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2023 году были благоустроены </a:t>
            </a: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общую сумму 136,0 млн. руб.:</a:t>
            </a:r>
            <a:endParaRPr lang="ru-RU" sz="2000" b="1" u="sng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общественная территория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«Гатчинский дворик»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дворовых территорий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детских площадок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тротуара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288BBD-831C-91E4-5202-94856172E1D0}"/>
              </a:ext>
            </a:extLst>
          </p:cNvPr>
          <p:cNvSpPr txBox="1"/>
          <p:nvPr/>
        </p:nvSpPr>
        <p:spPr>
          <a:xfrm>
            <a:off x="6770443" y="4020787"/>
            <a:ext cx="4859538" cy="2700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5 лет благоустроено: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общую сумму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772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,3 млн. руб.: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общественных пространства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44 дворовых территорий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пешеходных дорожек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 детских и спортивных площадок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60B51E-9C6C-463D-178F-57EAC93FE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2" y="4020787"/>
            <a:ext cx="4910944" cy="2679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3F3D2E-D18C-FA3E-3F40-1FCE69857D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235" y="19072"/>
            <a:ext cx="1577705" cy="1184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CB8A94-8737-9689-C3F2-5C4356A53F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443" y="1203840"/>
            <a:ext cx="4596127" cy="2585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517553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22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67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49E9AA4-981A-945A-51D7-5DB605429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124" y="70839"/>
            <a:ext cx="825963" cy="1052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1544C435-A59C-60DA-9A0A-0EC7200A6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3" y="80331"/>
            <a:ext cx="939085" cy="1113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A40981-F634-EE76-169B-9DC4FC1C4061}"/>
              </a:ext>
            </a:extLst>
          </p:cNvPr>
          <p:cNvSpPr txBox="1"/>
          <p:nvPr/>
        </p:nvSpPr>
        <p:spPr>
          <a:xfrm>
            <a:off x="1189348" y="295883"/>
            <a:ext cx="8269605" cy="645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Планы по благоустройству на 2024 год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91C1A-11D7-1E38-6732-9516125A7376}"/>
              </a:ext>
            </a:extLst>
          </p:cNvPr>
          <p:cNvSpPr txBox="1"/>
          <p:nvPr/>
        </p:nvSpPr>
        <p:spPr>
          <a:xfrm>
            <a:off x="1189348" y="1086183"/>
            <a:ext cx="9813304" cy="2174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 культурного наследия федерального значения «Ансамбль госпитального городка»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благоустройства 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тысяч м².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территория «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Мариенбург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благоустройства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тысяч м²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Запланированы расходы в сумме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381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,7 млн. руб.</a:t>
            </a:r>
            <a:endParaRPr lang="ru-RU" sz="2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D8F121-4807-2B09-02D5-4FE9E095D7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5" b="7803"/>
          <a:stretch/>
        </p:blipFill>
        <p:spPr bwMode="auto">
          <a:xfrm>
            <a:off x="213085" y="3306619"/>
            <a:ext cx="5310260" cy="3131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AB9EC8-3FFF-686A-E627-CC82E257C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953" y="58981"/>
            <a:ext cx="1723408" cy="1113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B9D134-71EB-51C3-3130-FB2F04AD91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t="20548" r="3805" b="36088"/>
          <a:stretch/>
        </p:blipFill>
        <p:spPr>
          <a:xfrm>
            <a:off x="5733373" y="3306619"/>
            <a:ext cx="6299200" cy="313112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23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22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9891DD9-2E19-79F5-B99D-6DE660FA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697" y="47873"/>
            <a:ext cx="1005415" cy="1281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4D68E226-5D8C-E9B4-6AC1-24CB6F7BE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8" y="43673"/>
            <a:ext cx="1016708" cy="122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2611FC-7FC5-2681-A2E1-75FFD4629B9E}"/>
              </a:ext>
            </a:extLst>
          </p:cNvPr>
          <p:cNvSpPr txBox="1"/>
          <p:nvPr/>
        </p:nvSpPr>
        <p:spPr>
          <a:xfrm>
            <a:off x="3298410" y="-15341"/>
            <a:ext cx="560647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среда. ЖКХ 2019-2023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94C21-8D5F-791D-CC90-8328B48881A0}"/>
              </a:ext>
            </a:extLst>
          </p:cNvPr>
          <p:cNvSpPr txBox="1"/>
          <p:nvPr/>
        </p:nvSpPr>
        <p:spPr>
          <a:xfrm>
            <a:off x="599993" y="532758"/>
            <a:ext cx="10557197" cy="122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2023 году на мероприятия в сфере ЖКХ, израсходовано  949,4 млн. руб. </a:t>
            </a:r>
          </a:p>
          <a:p>
            <a:pPr indent="450215" algn="ctr">
              <a:lnSpc>
                <a:spcPct val="115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содержание городских территорий, ремонт объектов тепло- и водоснабжения, ремонт улично-дорожной сети.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D7D3E1-976E-189E-2E18-B47C34013C80}"/>
              </a:ext>
            </a:extLst>
          </p:cNvPr>
          <p:cNvSpPr txBox="1"/>
          <p:nvPr/>
        </p:nvSpPr>
        <p:spPr>
          <a:xfrm>
            <a:off x="1200586" y="3105211"/>
            <a:ext cx="8163613" cy="41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5 лет на сферу ЖКХ  израсходовано 3,3 млрд. руб.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BD3D42FD-C58C-F99C-0451-31A592779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212156"/>
              </p:ext>
            </p:extLst>
          </p:nvPr>
        </p:nvGraphicFramePr>
        <p:xfrm>
          <a:off x="2046924" y="1864094"/>
          <a:ext cx="7317275" cy="1067255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773060">
                  <a:extLst>
                    <a:ext uri="{9D8B030D-6E8A-4147-A177-3AD203B41FA5}">
                      <a16:colId xmlns:a16="http://schemas.microsoft.com/office/drawing/2014/main" val="2901997291"/>
                    </a:ext>
                  </a:extLst>
                </a:gridCol>
                <a:gridCol w="696410">
                  <a:extLst>
                    <a:ext uri="{9D8B030D-6E8A-4147-A177-3AD203B41FA5}">
                      <a16:colId xmlns:a16="http://schemas.microsoft.com/office/drawing/2014/main" val="331171199"/>
                    </a:ext>
                  </a:extLst>
                </a:gridCol>
                <a:gridCol w="815793">
                  <a:extLst>
                    <a:ext uri="{9D8B030D-6E8A-4147-A177-3AD203B41FA5}">
                      <a16:colId xmlns:a16="http://schemas.microsoft.com/office/drawing/2014/main" val="2964394311"/>
                    </a:ext>
                  </a:extLst>
                </a:gridCol>
                <a:gridCol w="855590">
                  <a:extLst>
                    <a:ext uri="{9D8B030D-6E8A-4147-A177-3AD203B41FA5}">
                      <a16:colId xmlns:a16="http://schemas.microsoft.com/office/drawing/2014/main" val="1196612"/>
                    </a:ext>
                  </a:extLst>
                </a:gridCol>
                <a:gridCol w="945127">
                  <a:extLst>
                    <a:ext uri="{9D8B030D-6E8A-4147-A177-3AD203B41FA5}">
                      <a16:colId xmlns:a16="http://schemas.microsoft.com/office/drawing/2014/main" val="3637417489"/>
                    </a:ext>
                  </a:extLst>
                </a:gridCol>
                <a:gridCol w="925230">
                  <a:extLst>
                    <a:ext uri="{9D8B030D-6E8A-4147-A177-3AD203B41FA5}">
                      <a16:colId xmlns:a16="http://schemas.microsoft.com/office/drawing/2014/main" val="2569813368"/>
                    </a:ext>
                  </a:extLst>
                </a:gridCol>
                <a:gridCol w="1306065">
                  <a:extLst>
                    <a:ext uri="{9D8B030D-6E8A-4147-A177-3AD203B41FA5}">
                      <a16:colId xmlns:a16="http://schemas.microsoft.com/office/drawing/2014/main" val="2080069076"/>
                    </a:ext>
                  </a:extLst>
                </a:gridCol>
              </a:tblGrid>
              <a:tr h="255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%2023 к 2019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4171554"/>
                  </a:ext>
                </a:extLst>
              </a:tr>
              <a:tr h="811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финансирования, в млн. руб.: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586,6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592,2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522,3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623,2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949,4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929288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8501EAD-8241-517A-1272-CB616D11AEA6}"/>
              </a:ext>
            </a:extLst>
          </p:cNvPr>
          <p:cNvSpPr txBox="1"/>
          <p:nvPr/>
        </p:nvSpPr>
        <p:spPr>
          <a:xfrm>
            <a:off x="3382425" y="3595410"/>
            <a:ext cx="6713681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них на МБУ «УБДХ» -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1,4 млрд. руб.: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A6A355B1-0611-7366-FB89-72E6664D1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913563"/>
              </p:ext>
            </p:extLst>
          </p:nvPr>
        </p:nvGraphicFramePr>
        <p:xfrm>
          <a:off x="329969" y="3969487"/>
          <a:ext cx="11304814" cy="278297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957755">
                  <a:extLst>
                    <a:ext uri="{9D8B030D-6E8A-4147-A177-3AD203B41FA5}">
                      <a16:colId xmlns:a16="http://schemas.microsoft.com/office/drawing/2014/main" val="2388314916"/>
                    </a:ext>
                  </a:extLst>
                </a:gridCol>
                <a:gridCol w="1414719">
                  <a:extLst>
                    <a:ext uri="{9D8B030D-6E8A-4147-A177-3AD203B41FA5}">
                      <a16:colId xmlns:a16="http://schemas.microsoft.com/office/drawing/2014/main" val="4223207390"/>
                    </a:ext>
                  </a:extLst>
                </a:gridCol>
                <a:gridCol w="1414719">
                  <a:extLst>
                    <a:ext uri="{9D8B030D-6E8A-4147-A177-3AD203B41FA5}">
                      <a16:colId xmlns:a16="http://schemas.microsoft.com/office/drawing/2014/main" val="2755412008"/>
                    </a:ext>
                  </a:extLst>
                </a:gridCol>
                <a:gridCol w="1415798">
                  <a:extLst>
                    <a:ext uri="{9D8B030D-6E8A-4147-A177-3AD203B41FA5}">
                      <a16:colId xmlns:a16="http://schemas.microsoft.com/office/drawing/2014/main" val="3338804465"/>
                    </a:ext>
                  </a:extLst>
                </a:gridCol>
                <a:gridCol w="1416876">
                  <a:extLst>
                    <a:ext uri="{9D8B030D-6E8A-4147-A177-3AD203B41FA5}">
                      <a16:colId xmlns:a16="http://schemas.microsoft.com/office/drawing/2014/main" val="2362318545"/>
                    </a:ext>
                  </a:extLst>
                </a:gridCol>
                <a:gridCol w="1416876">
                  <a:extLst>
                    <a:ext uri="{9D8B030D-6E8A-4147-A177-3AD203B41FA5}">
                      <a16:colId xmlns:a16="http://schemas.microsoft.com/office/drawing/2014/main" val="1012563936"/>
                    </a:ext>
                  </a:extLst>
                </a:gridCol>
                <a:gridCol w="1268071">
                  <a:extLst>
                    <a:ext uri="{9D8B030D-6E8A-4147-A177-3AD203B41FA5}">
                      <a16:colId xmlns:a16="http://schemas.microsoft.com/office/drawing/2014/main" val="1607641961"/>
                    </a:ext>
                  </a:extLst>
                </a:gridCol>
              </a:tblGrid>
              <a:tr h="248605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МБУ «УБДХ» г. Гатчина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567960"/>
                  </a:ext>
                </a:extLst>
              </a:tr>
              <a:tr h="248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%2023 к 2019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1926295"/>
                  </a:ext>
                </a:extLst>
              </a:tr>
              <a:tr h="6307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финансирования,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млн. руб.: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312,8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356,4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194%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7950291"/>
                  </a:ext>
                </a:extLst>
              </a:tr>
              <a:tr h="2840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муниципальному заданию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235,6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275,5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296,1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193,4%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1383279"/>
                  </a:ext>
                </a:extLst>
              </a:tr>
              <a:tr h="2840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на иные цели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31,0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14,8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38,8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125,2%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9839528"/>
                  </a:ext>
                </a:extLst>
              </a:tr>
              <a:tr h="2840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покупка грейдеров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5923907"/>
                  </a:ext>
                </a:extLst>
              </a:tr>
              <a:tr h="518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Среднесписочная численность, чел.: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114,5%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7865088"/>
                  </a:ext>
                </a:extLst>
              </a:tr>
              <a:tr h="2840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Спецтехника, ед.: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126,8%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597442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9574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24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55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D9B0B25-2DCF-2907-37B9-F94147AFA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59" y="106238"/>
            <a:ext cx="825963" cy="1052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CA552854-014F-A0E2-D02A-8C7CC3EE9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9" y="86689"/>
            <a:ext cx="871197" cy="1215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E38DF5-7169-E8B5-D4BE-7F60CB9F83C7}"/>
              </a:ext>
            </a:extLst>
          </p:cNvPr>
          <p:cNvSpPr txBox="1"/>
          <p:nvPr/>
        </p:nvSpPr>
        <p:spPr>
          <a:xfrm>
            <a:off x="3386821" y="72159"/>
            <a:ext cx="6099142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Водоснабжение. Структура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0F28EB-7424-5126-B03A-FD0B9502405F}"/>
              </a:ext>
            </a:extLst>
          </p:cNvPr>
          <p:cNvSpPr txBox="1"/>
          <p:nvPr/>
        </p:nvSpPr>
        <p:spPr>
          <a:xfrm>
            <a:off x="386084" y="1385491"/>
            <a:ext cx="11419831" cy="3318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водоснабжения и водоотведения :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914400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сети водоснабжения протяженностью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175,4 км</a:t>
            </a: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водозабора,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скважин</a:t>
            </a:r>
          </a:p>
          <a:p>
            <a:pPr algn="just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сети водоотведения протяженностью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174,2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км, из них:</a:t>
            </a: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сети хозяйственно-бытовой канализации протяженностью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150 км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сети ливневой канализации протяженностью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 км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канализационные насосные станции в количестве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единиц,</a:t>
            </a: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канализационные очистные сооружения вблизи </a:t>
            </a:r>
            <a:r>
              <a:rPr lang="ru-RU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д.Вайялово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производительностью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60 тыс. м3/</a:t>
            </a:r>
            <a:r>
              <a:rPr lang="ru-RU" sz="20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84E7FC-DF32-E454-77FA-C8DF3C2A43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31" y="1385491"/>
            <a:ext cx="3474478" cy="2163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2B4503-7FB5-B2C8-DFE1-152DFDC4A008}"/>
              </a:ext>
            </a:extLst>
          </p:cNvPr>
          <p:cNvSpPr txBox="1"/>
          <p:nvPr/>
        </p:nvSpPr>
        <p:spPr>
          <a:xfrm>
            <a:off x="1322809" y="5556165"/>
            <a:ext cx="6270995" cy="811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Износ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сетей водоотведения в среднем составляет 88,7%.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Износ сетей водоснабжения в среднем составляет 79,7% 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89038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25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C69954-2029-1692-E1B0-7D7AA374C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149" y="4704349"/>
            <a:ext cx="3486595" cy="196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44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9929975-5B00-3E63-2CC5-138CA9441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496" y="72033"/>
            <a:ext cx="825963" cy="1052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562A35E4-5A76-6772-2644-6EFCD4A47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1" y="67140"/>
            <a:ext cx="768366" cy="107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1B7289-21C4-BE79-26A9-2B68269AD29B}"/>
              </a:ext>
            </a:extLst>
          </p:cNvPr>
          <p:cNvSpPr txBox="1"/>
          <p:nvPr/>
        </p:nvSpPr>
        <p:spPr>
          <a:xfrm>
            <a:off x="2115126" y="25635"/>
            <a:ext cx="8386618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Водоснабжение. Мероприятия. Планы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3F7EE5-12EA-4C1D-C517-953CF1E49DC1}"/>
              </a:ext>
            </a:extLst>
          </p:cNvPr>
          <p:cNvSpPr txBox="1"/>
          <p:nvPr/>
        </p:nvSpPr>
        <p:spPr>
          <a:xfrm>
            <a:off x="1122204" y="710582"/>
            <a:ext cx="10070968" cy="789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год: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отремонтировано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2 839 </a:t>
            </a:r>
            <a:r>
              <a:rPr lang="ru-RU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п.м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сетей водопровода и канализации -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48,6 млн. рублей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5 лет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126,7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млн. руб.: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FAD82A12-FC95-B970-9AD2-53587D8F0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153703"/>
              </p:ext>
            </p:extLst>
          </p:nvPr>
        </p:nvGraphicFramePr>
        <p:xfrm>
          <a:off x="113124" y="1563125"/>
          <a:ext cx="11840067" cy="1178306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625488">
                  <a:extLst>
                    <a:ext uri="{9D8B030D-6E8A-4147-A177-3AD203B41FA5}">
                      <a16:colId xmlns:a16="http://schemas.microsoft.com/office/drawing/2014/main" val="3670857130"/>
                    </a:ext>
                  </a:extLst>
                </a:gridCol>
                <a:gridCol w="1497348">
                  <a:extLst>
                    <a:ext uri="{9D8B030D-6E8A-4147-A177-3AD203B41FA5}">
                      <a16:colId xmlns:a16="http://schemas.microsoft.com/office/drawing/2014/main" val="3240396822"/>
                    </a:ext>
                  </a:extLst>
                </a:gridCol>
                <a:gridCol w="1497348">
                  <a:extLst>
                    <a:ext uri="{9D8B030D-6E8A-4147-A177-3AD203B41FA5}">
                      <a16:colId xmlns:a16="http://schemas.microsoft.com/office/drawing/2014/main" val="3030385121"/>
                    </a:ext>
                  </a:extLst>
                </a:gridCol>
                <a:gridCol w="1497348">
                  <a:extLst>
                    <a:ext uri="{9D8B030D-6E8A-4147-A177-3AD203B41FA5}">
                      <a16:colId xmlns:a16="http://schemas.microsoft.com/office/drawing/2014/main" val="2220269636"/>
                    </a:ext>
                  </a:extLst>
                </a:gridCol>
                <a:gridCol w="1498486">
                  <a:extLst>
                    <a:ext uri="{9D8B030D-6E8A-4147-A177-3AD203B41FA5}">
                      <a16:colId xmlns:a16="http://schemas.microsoft.com/office/drawing/2014/main" val="4151619467"/>
                    </a:ext>
                  </a:extLst>
                </a:gridCol>
                <a:gridCol w="1498486">
                  <a:extLst>
                    <a:ext uri="{9D8B030D-6E8A-4147-A177-3AD203B41FA5}">
                      <a16:colId xmlns:a16="http://schemas.microsoft.com/office/drawing/2014/main" val="264152000"/>
                    </a:ext>
                  </a:extLst>
                </a:gridCol>
                <a:gridCol w="1725563">
                  <a:extLst>
                    <a:ext uri="{9D8B030D-6E8A-4147-A177-3AD203B41FA5}">
                      <a16:colId xmlns:a16="http://schemas.microsoft.com/office/drawing/2014/main" val="3208198703"/>
                    </a:ext>
                  </a:extLst>
                </a:gridCol>
              </a:tblGrid>
              <a:tr h="307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к 2019 году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1417581"/>
                  </a:ext>
                </a:extLst>
              </a:tr>
              <a:tr h="494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Финансирование,         млн. руб.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14,3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48,6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156%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601856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DE0778D-718A-3B46-EFA0-F6DDD69C85D4}"/>
              </a:ext>
            </a:extLst>
          </p:cNvPr>
          <p:cNvSpPr txBox="1"/>
          <p:nvPr/>
        </p:nvSpPr>
        <p:spPr>
          <a:xfrm>
            <a:off x="4466259" y="2741431"/>
            <a:ext cx="2858177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Планы на 2024</a:t>
            </a:r>
            <a:endParaRPr lang="ru-RU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5F577-3AAB-682C-7721-B78095174914}"/>
              </a:ext>
            </a:extLst>
          </p:cNvPr>
          <p:cNvSpPr txBox="1"/>
          <p:nvPr/>
        </p:nvSpPr>
        <p:spPr>
          <a:xfrm>
            <a:off x="282804" y="3212914"/>
            <a:ext cx="11749769" cy="3604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год: ремонт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объектов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водоснабжения -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206,0 млн. руб.:</a:t>
            </a:r>
            <a:endParaRPr lang="ru-RU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кап. ремонт 2-х участков магистрального водопровода –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80,6 млн. руб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.;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кап. ремонт 3-х объектов наружных сетей канализации и колодцев –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40,6 млн. руб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.;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кап. ремонт 3-ех объектов наружных сетей водопровода и колодцев –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52,0 млн. руб.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ремонт аварийного участка водопровода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3,2 млн. руб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.;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кап. ремонт сетей водоснабжения, водоотведения и колодцев, расположенных по адресам: ул. Куприна, д.54, ул.120 Дивизии, д.7, 3, 3А до ул. Рысева д. 57 –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10,0 млн. руб.;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кап. ремонт сетей </a:t>
            </a:r>
            <a:r>
              <a:rPr lang="ru-RU" sz="1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хоз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-бытовой канализации на объекте: "Инженерные сети водоснабжения и водоотведения до границы "Северо-Западного нано-центра" 2 км –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19,5 млн. руб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строительство канализационной сети по ул. Багажной и ул. Герцена 420 м -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12,5 млн. руб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30697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26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86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5724014-E691-5F43-458C-DDE9B154E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499" y="39301"/>
            <a:ext cx="825963" cy="1052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DE52B224-E354-6D6D-56B6-FA122E7AC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8" y="94180"/>
            <a:ext cx="768366" cy="997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8D398-7602-90F0-AA58-5521BD86DEBB}"/>
              </a:ext>
            </a:extLst>
          </p:cNvPr>
          <p:cNvSpPr txBox="1"/>
          <p:nvPr/>
        </p:nvSpPr>
        <p:spPr>
          <a:xfrm>
            <a:off x="1448828" y="-48072"/>
            <a:ext cx="933334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Теплоснабжение. Мероприятия. Планы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EEDF8F-2549-54D4-847C-FB39F129568A}"/>
              </a:ext>
            </a:extLst>
          </p:cNvPr>
          <p:cNvSpPr txBox="1"/>
          <p:nvPr/>
        </p:nvSpPr>
        <p:spPr>
          <a:xfrm>
            <a:off x="1070013" y="814146"/>
            <a:ext cx="5587290" cy="1036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Топливно-энергетический комплекс МО «Город Гатчина»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spcAft>
                <a:spcPts val="800"/>
              </a:spcAft>
              <a:buAutoNum type="arabicPeriod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МУП «Тепловые сети г. Гатчина» - 6 котельных </a:t>
            </a:r>
          </a:p>
          <a:p>
            <a:pPr marL="342900" indent="-342900" algn="just">
              <a:spcAft>
                <a:spcPts val="800"/>
              </a:spcAft>
              <a:buAutoNum type="arabicPeriod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СЗПК-филиал ОАО «</a:t>
            </a:r>
            <a:r>
              <a:rPr lang="ru-RU" sz="1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Элтеза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- 1 котельная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8CD737-B752-EE98-C1BE-2F15A6B3DDE9}"/>
              </a:ext>
            </a:extLst>
          </p:cNvPr>
          <p:cNvSpPr txBox="1"/>
          <p:nvPr/>
        </p:nvSpPr>
        <p:spPr>
          <a:xfrm>
            <a:off x="1867756" y="4082821"/>
            <a:ext cx="2520454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за 5 лет</a:t>
            </a:r>
            <a:endParaRPr lang="ru-RU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855977-E579-FB51-D393-633FAD069477}"/>
              </a:ext>
            </a:extLst>
          </p:cNvPr>
          <p:cNvSpPr txBox="1"/>
          <p:nvPr/>
        </p:nvSpPr>
        <p:spPr>
          <a:xfrm>
            <a:off x="442981" y="2183210"/>
            <a:ext cx="6326998" cy="1862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31800" algn="just">
              <a:lnSpc>
                <a:spcPct val="106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2023 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отремонтировано 1078 </a:t>
            </a:r>
            <a:r>
              <a:rPr lang="ru-RU" sz="1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п.м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сетей теплоснабжения: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участка теплотрасс 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59,0 млн. руб.;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теплотрасса на сумму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8,1 млн. руб.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2 котельные №10 и № 11 на сумму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39,5 млн. руб.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Расходы составили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106,6 млн. рублей.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144BB58E-7A5E-5C45-9C27-34E9FCDBD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627849"/>
              </p:ext>
            </p:extLst>
          </p:nvPr>
        </p:nvGraphicFramePr>
        <p:xfrm>
          <a:off x="294657" y="4978263"/>
          <a:ext cx="6326999" cy="151165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659752">
                  <a:extLst>
                    <a:ext uri="{9D8B030D-6E8A-4147-A177-3AD203B41FA5}">
                      <a16:colId xmlns:a16="http://schemas.microsoft.com/office/drawing/2014/main" val="2373335746"/>
                    </a:ext>
                  </a:extLst>
                </a:gridCol>
                <a:gridCol w="772062">
                  <a:extLst>
                    <a:ext uri="{9D8B030D-6E8A-4147-A177-3AD203B41FA5}">
                      <a16:colId xmlns:a16="http://schemas.microsoft.com/office/drawing/2014/main" val="84946069"/>
                    </a:ext>
                  </a:extLst>
                </a:gridCol>
                <a:gridCol w="797146">
                  <a:extLst>
                    <a:ext uri="{9D8B030D-6E8A-4147-A177-3AD203B41FA5}">
                      <a16:colId xmlns:a16="http://schemas.microsoft.com/office/drawing/2014/main" val="2100661787"/>
                    </a:ext>
                  </a:extLst>
                </a:gridCol>
                <a:gridCol w="797146">
                  <a:extLst>
                    <a:ext uri="{9D8B030D-6E8A-4147-A177-3AD203B41FA5}">
                      <a16:colId xmlns:a16="http://schemas.microsoft.com/office/drawing/2014/main" val="1643171312"/>
                    </a:ext>
                  </a:extLst>
                </a:gridCol>
                <a:gridCol w="772062">
                  <a:extLst>
                    <a:ext uri="{9D8B030D-6E8A-4147-A177-3AD203B41FA5}">
                      <a16:colId xmlns:a16="http://schemas.microsoft.com/office/drawing/2014/main" val="507903267"/>
                    </a:ext>
                  </a:extLst>
                </a:gridCol>
                <a:gridCol w="797757">
                  <a:extLst>
                    <a:ext uri="{9D8B030D-6E8A-4147-A177-3AD203B41FA5}">
                      <a16:colId xmlns:a16="http://schemas.microsoft.com/office/drawing/2014/main" val="3472746912"/>
                    </a:ext>
                  </a:extLst>
                </a:gridCol>
                <a:gridCol w="731074">
                  <a:extLst>
                    <a:ext uri="{9D8B030D-6E8A-4147-A177-3AD203B41FA5}">
                      <a16:colId xmlns:a16="http://schemas.microsoft.com/office/drawing/2014/main" val="3541399010"/>
                    </a:ext>
                  </a:extLst>
                </a:gridCol>
              </a:tblGrid>
              <a:tr h="692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2023 к 2019</a:t>
                      </a:r>
                      <a:endParaRPr lang="ru-RU" sz="16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1101392"/>
                  </a:ext>
                </a:extLst>
              </a:tr>
              <a:tr h="692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 в млн. руб.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29,3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105,9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160,1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51,7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343%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799205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71548F5-7CD8-B226-D6BD-1E786098A488}"/>
              </a:ext>
            </a:extLst>
          </p:cNvPr>
          <p:cNvSpPr txBox="1"/>
          <p:nvPr/>
        </p:nvSpPr>
        <p:spPr>
          <a:xfrm>
            <a:off x="8226124" y="1732952"/>
            <a:ext cx="1805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Планы на 2024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321370-1B24-D4F8-BA22-06D738E0E63B}"/>
              </a:ext>
            </a:extLst>
          </p:cNvPr>
          <p:cNvSpPr txBox="1"/>
          <p:nvPr/>
        </p:nvSpPr>
        <p:spPr>
          <a:xfrm>
            <a:off x="6621656" y="2117262"/>
            <a:ext cx="5521750" cy="3856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1 652 </a:t>
            </a:r>
            <a:r>
              <a:rPr lang="ru-RU" sz="1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п.м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двухтрубном исчислении участков теплотрасс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сумму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302,2 млн. руб. :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капитальный ремонт 6-ти участков теплотрассы по улицам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Радищева, Урицкого, Рошаля, Красная, Чехова –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111,7 млн. руб.;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участков тепловых сетей, расположенных в границах благоустройства: ул. Куприна, 120-й Дивизии до ул. Рысева и у д. 20а по ул. Урицкого –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20,7 млн. руб.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ремонт 3-ех участков теплотрассы по ул. Зверевой 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- 169,8 млн. руб.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657E38-6230-64B5-2D51-60F6477E57B8}"/>
              </a:ext>
            </a:extLst>
          </p:cNvPr>
          <p:cNvSpPr txBox="1"/>
          <p:nvPr/>
        </p:nvSpPr>
        <p:spPr>
          <a:xfrm>
            <a:off x="6657303" y="932669"/>
            <a:ext cx="4540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протяженность тепловых сетей в двухтрубном исчислении </a:t>
            </a:r>
            <a:r>
              <a:rPr lang="ru-RU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км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9098BD-F47E-D2D0-C711-770316431860}"/>
              </a:ext>
            </a:extLst>
          </p:cNvPr>
          <p:cNvSpPr txBox="1"/>
          <p:nvPr/>
        </p:nvSpPr>
        <p:spPr>
          <a:xfrm>
            <a:off x="605750" y="4478903"/>
            <a:ext cx="5725975" cy="372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31800">
              <a:lnSpc>
                <a:spcPct val="106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теплоснабжение израсходовано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447,6 млн. руб.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89717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27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89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815FA7E-7898-D7B8-704D-3D6A3AE47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165" y="71776"/>
            <a:ext cx="1004744" cy="1280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12391531-1CB7-D850-E55E-36FE5A15C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0" y="86689"/>
            <a:ext cx="1004744" cy="1267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1F9140-C164-FE98-3C80-9D59B6EB943F}"/>
              </a:ext>
            </a:extLst>
          </p:cNvPr>
          <p:cNvSpPr txBox="1"/>
          <p:nvPr/>
        </p:nvSpPr>
        <p:spPr>
          <a:xfrm>
            <a:off x="2326542" y="86689"/>
            <a:ext cx="9225924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Газификация. Мероприятия. Планы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4B489-37BF-CC44-677B-6AEDC7A7AB5F}"/>
              </a:ext>
            </a:extLst>
          </p:cNvPr>
          <p:cNvSpPr txBox="1"/>
          <p:nvPr/>
        </p:nvSpPr>
        <p:spPr>
          <a:xfrm>
            <a:off x="205067" y="1813011"/>
            <a:ext cx="6112606" cy="4823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5 лет по газификации были проведены работы по 5-ти объектам на сумму 19,8 млн. руб.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реконструированы 2 ГРПШ, проведена газификация микрорайона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Мариенбург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газификация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Мариенбург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6,5 км – 15,3 млн. руб.;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ПСД по подключению МКД  – 0,2 млн. руб.;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распределительный газопровод  ул. Торфяная, ул. Фрезерная – 0,4 млн. руб.;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распределительный газопровод  ул. 1 Мая, пер. Первомайский – 1,9 млн. руб.;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2-х газорегуляторных пунктов: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Егерьская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Слобода ГРПШ-№8 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Корпиковское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шоссе ГРПШ-№17 – 2,0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85E5AB-8FF2-B964-D6F6-AC88758C66D8}"/>
              </a:ext>
            </a:extLst>
          </p:cNvPr>
          <p:cNvSpPr txBox="1"/>
          <p:nvPr/>
        </p:nvSpPr>
        <p:spPr>
          <a:xfrm>
            <a:off x="8138170" y="1065889"/>
            <a:ext cx="308255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6C9830-3859-DCE3-1651-0A497F1A5713}"/>
              </a:ext>
            </a:extLst>
          </p:cNvPr>
          <p:cNvSpPr txBox="1"/>
          <p:nvPr/>
        </p:nvSpPr>
        <p:spPr>
          <a:xfrm>
            <a:off x="6795130" y="1813011"/>
            <a:ext cx="5191803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бслуживание  построенных распределительных газопроводов и газопроводов-вводов. 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Длина обслуживаемых газопроводов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52 км, расходы - 1,3 млн. руб. ежегодно.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2EECF-AC06-0384-5B95-363FBA5E90C6}"/>
              </a:ext>
            </a:extLst>
          </p:cNvPr>
          <p:cNvSpPr txBox="1"/>
          <p:nvPr/>
        </p:nvSpPr>
        <p:spPr>
          <a:xfrm>
            <a:off x="1314745" y="1065889"/>
            <a:ext cx="4708557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2023 и за 5 лет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5C9163-5456-8A7D-9FD4-22FCC178BC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504" y="3429000"/>
            <a:ext cx="4903053" cy="3268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4880" y="6515139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28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42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1700E77-5FEA-60AD-B88E-25900BB2AD37}"/>
              </a:ext>
            </a:extLst>
          </p:cNvPr>
          <p:cNvSpPr txBox="1"/>
          <p:nvPr/>
        </p:nvSpPr>
        <p:spPr>
          <a:xfrm>
            <a:off x="355335" y="951083"/>
            <a:ext cx="11506468" cy="709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31800" algn="just">
              <a:lnSpc>
                <a:spcPct val="115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2023 году площадь жилищного фонда составила около 2,4 млн. кв. м – 744 МКД и 3381 ИЖС. Муниципальный жилищный фонд составляет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0,11 млн. кв.м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в собственности горожан находится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2,3 млн. кв.м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8FFA2-5CD9-3F49-2DFB-93E42EF6F034}"/>
              </a:ext>
            </a:extLst>
          </p:cNvPr>
          <p:cNvSpPr txBox="1"/>
          <p:nvPr/>
        </p:nvSpPr>
        <p:spPr>
          <a:xfrm>
            <a:off x="2800094" y="-9941"/>
            <a:ext cx="8296648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Жилфонд 2019-2023. Структура 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E3BC77C0-31AB-1D33-626B-DA7F093FF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090532"/>
              </p:ext>
            </p:extLst>
          </p:nvPr>
        </p:nvGraphicFramePr>
        <p:xfrm>
          <a:off x="433634" y="1701570"/>
          <a:ext cx="11349871" cy="3538352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4119893">
                  <a:extLst>
                    <a:ext uri="{9D8B030D-6E8A-4147-A177-3AD203B41FA5}">
                      <a16:colId xmlns:a16="http://schemas.microsoft.com/office/drawing/2014/main" val="1369882748"/>
                    </a:ext>
                  </a:extLst>
                </a:gridCol>
                <a:gridCol w="2253673">
                  <a:extLst>
                    <a:ext uri="{9D8B030D-6E8A-4147-A177-3AD203B41FA5}">
                      <a16:colId xmlns:a16="http://schemas.microsoft.com/office/drawing/2014/main" val="3457590137"/>
                    </a:ext>
                  </a:extLst>
                </a:gridCol>
                <a:gridCol w="2586182">
                  <a:extLst>
                    <a:ext uri="{9D8B030D-6E8A-4147-A177-3AD203B41FA5}">
                      <a16:colId xmlns:a16="http://schemas.microsoft.com/office/drawing/2014/main" val="2446606864"/>
                    </a:ext>
                  </a:extLst>
                </a:gridCol>
                <a:gridCol w="2390123">
                  <a:extLst>
                    <a:ext uri="{9D8B030D-6E8A-4147-A177-3AD203B41FA5}">
                      <a16:colId xmlns:a16="http://schemas.microsoft.com/office/drawing/2014/main" val="199588177"/>
                    </a:ext>
                  </a:extLst>
                </a:gridCol>
              </a:tblGrid>
              <a:tr h="4221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417818"/>
                  </a:ext>
                </a:extLst>
              </a:tr>
              <a:tr h="784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жилищного фонда, млн.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,395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91455"/>
                  </a:ext>
                </a:extLst>
              </a:tr>
              <a:tr h="380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МКД, ед.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727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МКД / 102,3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264024"/>
                  </a:ext>
                </a:extLst>
              </a:tr>
              <a:tr h="380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ИЖС, ед.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3 374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3 381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ИЖС / 100,2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6581688"/>
                  </a:ext>
                </a:extLst>
              </a:tr>
              <a:tr h="784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жилфонд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0,11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2530701"/>
                  </a:ext>
                </a:extLst>
              </a:tr>
              <a:tr h="784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Приватизированный жилфонд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109,5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399767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1A7C0A5-BF92-88CB-756A-F545BA2AE583}"/>
              </a:ext>
            </a:extLst>
          </p:cNvPr>
          <p:cNvSpPr txBox="1"/>
          <p:nvPr/>
        </p:nvSpPr>
        <p:spPr>
          <a:xfrm>
            <a:off x="433634" y="5239922"/>
            <a:ext cx="1164524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сфере предоставления жилищных услуг 15 управляющих организаций: 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МУП «ЖКХ г. Гатчина», в управлении и обслуживании которого 528 МКД; 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- 150 МКД в управлении и обслуживании 14 управляющих компаний, 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 ТСЖ и ЖСК организовано в 66 МКД.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102AE7A-8E5C-8900-42EA-1B57C89A0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963" y="53694"/>
            <a:ext cx="736621" cy="942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10D7E6A7-DE6C-ED4C-9060-621BD9E43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9" y="82265"/>
            <a:ext cx="687298" cy="942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29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52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CA86F0C-09EA-E9F5-E161-096FD9479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233" y="53960"/>
            <a:ext cx="1059301" cy="1349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74104EFA-9E0F-9995-A938-56190538D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5" y="63197"/>
            <a:ext cx="1059301" cy="1359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313A91-333D-D74D-FAEA-70DB12CA2FEE}"/>
              </a:ext>
            </a:extLst>
          </p:cNvPr>
          <p:cNvSpPr/>
          <p:nvPr/>
        </p:nvSpPr>
        <p:spPr>
          <a:xfrm>
            <a:off x="1494695" y="77835"/>
            <a:ext cx="95974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Специальная военная операция СВО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AF4D14-4628-5472-841A-ECBDB3DCCA1A}"/>
              </a:ext>
            </a:extLst>
          </p:cNvPr>
          <p:cNvSpPr txBox="1"/>
          <p:nvPr/>
        </p:nvSpPr>
        <p:spPr>
          <a:xfrm>
            <a:off x="2674504" y="1042987"/>
            <a:ext cx="723784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организации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D88D5C-E524-DF5F-1753-1D6B32DF7E9D}"/>
              </a:ext>
            </a:extLst>
          </p:cNvPr>
          <p:cNvSpPr txBox="1"/>
          <p:nvPr/>
        </p:nvSpPr>
        <p:spPr>
          <a:xfrm>
            <a:off x="6096000" y="2296612"/>
            <a:ext cx="6100618" cy="580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Движение «Ангелы тыла»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1CE5A6-919B-36DF-5671-3DBEF7781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959" y="3195462"/>
            <a:ext cx="5283232" cy="3379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AAF2F9-D497-51C1-A0BE-E3B585BEC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9" y="3195462"/>
            <a:ext cx="5283232" cy="3379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F622BB-29C5-0B20-24A3-2C937EA8A836}"/>
              </a:ext>
            </a:extLst>
          </p:cNvPr>
          <p:cNvSpPr txBox="1"/>
          <p:nvPr/>
        </p:nvSpPr>
        <p:spPr>
          <a:xfrm>
            <a:off x="1116004" y="2296611"/>
            <a:ext cx="3325703" cy="580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06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вместе»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875554" y="6492875"/>
            <a:ext cx="316445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3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15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8D4DF1-FDFF-A7B9-44F3-EED96DFF7FD5}"/>
              </a:ext>
            </a:extLst>
          </p:cNvPr>
          <p:cNvSpPr txBox="1"/>
          <p:nvPr/>
        </p:nvSpPr>
        <p:spPr>
          <a:xfrm>
            <a:off x="1151029" y="723097"/>
            <a:ext cx="10799880" cy="41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5 лет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получили поддержку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102 семьи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приобретено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5 700,0 м²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жилья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227,3 млн. руб.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7A9297-8E9E-31FA-CE60-984D5BD2E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935" y="2010150"/>
            <a:ext cx="3434974" cy="2511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ABD4526-79F7-8CEF-7299-7D12ECD4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127" y="65621"/>
            <a:ext cx="842073" cy="1073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28F67317-5CB1-1EF9-F87C-7C0ED366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0" y="65621"/>
            <a:ext cx="769070" cy="1073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486D27-1F40-FE83-17D3-3FFF56D2F918}"/>
              </a:ext>
            </a:extLst>
          </p:cNvPr>
          <p:cNvSpPr txBox="1"/>
          <p:nvPr/>
        </p:nvSpPr>
        <p:spPr>
          <a:xfrm>
            <a:off x="3147365" y="21081"/>
            <a:ext cx="680720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Жилищная политика 2019 - 2023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557D94-94C8-05C0-A3F4-66BC5A344E4C}"/>
              </a:ext>
            </a:extLst>
          </p:cNvPr>
          <p:cNvSpPr txBox="1"/>
          <p:nvPr/>
        </p:nvSpPr>
        <p:spPr>
          <a:xfrm>
            <a:off x="104744" y="5819470"/>
            <a:ext cx="11982511" cy="75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>
              <a:lnSpc>
                <a:spcPct val="105000"/>
              </a:lnSpc>
              <a:spcAft>
                <a:spcPts val="800"/>
              </a:spcAft>
              <a:tabLst>
                <a:tab pos="84772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жилыми помещениями инвалидов и семей, имеющих детей инвалидов</a:t>
            </a:r>
          </a:p>
          <a:p>
            <a:pPr indent="450215">
              <a:lnSpc>
                <a:spcPct val="105000"/>
              </a:lnSpc>
              <a:spcAft>
                <a:spcPts val="800"/>
              </a:spcAft>
              <a:tabLst>
                <a:tab pos="84772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две квартиры общей площадью 85,3 кв. м - на сумму 11,2 млн. руб. 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A5400772-1A82-8A30-1999-B6F786729D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3975553"/>
              </p:ext>
            </p:extLst>
          </p:nvPr>
        </p:nvGraphicFramePr>
        <p:xfrm>
          <a:off x="549777" y="1297351"/>
          <a:ext cx="7642877" cy="4489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30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55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156C91C-F964-220E-1DD2-589356764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390" y="58541"/>
            <a:ext cx="825963" cy="1052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1144C69A-CF89-9AF2-9E3C-01A0F372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8" y="74520"/>
            <a:ext cx="768366" cy="107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51A541-E0BB-0C94-20AD-328F2E202BE8}"/>
              </a:ext>
            </a:extLst>
          </p:cNvPr>
          <p:cNvSpPr txBox="1"/>
          <p:nvPr/>
        </p:nvSpPr>
        <p:spPr>
          <a:xfrm>
            <a:off x="2024345" y="108370"/>
            <a:ext cx="888173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Переселение из аварийного жилья. Планы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F1DE7-DC2E-0244-7DDF-054E4DDC5928}"/>
              </a:ext>
            </a:extLst>
          </p:cNvPr>
          <p:cNvSpPr txBox="1"/>
          <p:nvPr/>
        </p:nvSpPr>
        <p:spPr>
          <a:xfrm>
            <a:off x="4429218" y="1011919"/>
            <a:ext cx="7254918" cy="3221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2023 году из аварийного жилья расселено 5 МКД, 161,4 </a:t>
            </a:r>
            <a:r>
              <a:rPr lang="ru-RU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кв.м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улучшили условия проживания 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187  граждан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Расходы составили 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14,6 млн. руб.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5 лет в рамках реализации региональной адресной программы «Переселение граждан из аварийного жилищного фонда на территории Ленинградской области в 2019-2025 годах» на территории МО «Город Гатчина» расселено: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МКД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4 426,3 кв. м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аварийного жилья, улучшили проживание 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277 граждан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Расходы составили 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318,1 млн. руб.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BA3D2B-B0BD-5B38-D378-CF684287D791}"/>
              </a:ext>
            </a:extLst>
          </p:cNvPr>
          <p:cNvSpPr txBox="1"/>
          <p:nvPr/>
        </p:nvSpPr>
        <p:spPr>
          <a:xfrm>
            <a:off x="2475296" y="4385808"/>
            <a:ext cx="2392267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Планы на 2024</a:t>
            </a:r>
            <a:endParaRPr lang="ru-RU" sz="2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AB9200-D65B-7EE5-913E-0BFD1C0A7CB4}"/>
              </a:ext>
            </a:extLst>
          </p:cNvPr>
          <p:cNvSpPr txBox="1"/>
          <p:nvPr/>
        </p:nvSpPr>
        <p:spPr>
          <a:xfrm>
            <a:off x="576606" y="5027989"/>
            <a:ext cx="5888608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2024 году планируется расселить д. 40 по ул. Рысева, площадь жилых помещений 275 м², улучшат условия проживания 32 гражданина, затраты составят 17,0 млн. руб.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7E603D-DA5E-C7ED-C5F2-B78A318FC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62" y="4335147"/>
            <a:ext cx="4367179" cy="2417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924CE5-24D8-E8D6-9E36-90ED717549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5" y="1341933"/>
            <a:ext cx="3817376" cy="2543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502971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31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57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61CBA23-B5D6-43AA-640B-EE4194AFE181}"/>
              </a:ext>
            </a:extLst>
          </p:cNvPr>
          <p:cNvSpPr txBox="1"/>
          <p:nvPr/>
        </p:nvSpPr>
        <p:spPr>
          <a:xfrm>
            <a:off x="2545474" y="196992"/>
            <a:ext cx="7300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МКД  2019 - 2023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678631D8-738F-9B08-C970-AE1E2960B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719" y="66405"/>
            <a:ext cx="955316" cy="1217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736EBFDF-69DF-ACDF-5821-9B5B1D0EC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3" y="103350"/>
            <a:ext cx="1028441" cy="1217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FCE6E-F852-4FDE-D679-DE3ECFF23F71}"/>
              </a:ext>
            </a:extLst>
          </p:cNvPr>
          <p:cNvSpPr txBox="1"/>
          <p:nvPr/>
        </p:nvSpPr>
        <p:spPr>
          <a:xfrm>
            <a:off x="704273" y="937678"/>
            <a:ext cx="10783454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обеспечения качественным жильем граждан МО «Город Гатчина»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BFED41F6-E08B-860A-6D5D-45AA4E292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89819"/>
              </p:ext>
            </p:extLst>
          </p:nvPr>
        </p:nvGraphicFramePr>
        <p:xfrm>
          <a:off x="387927" y="2270602"/>
          <a:ext cx="11416146" cy="43056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1482378229"/>
                    </a:ext>
                  </a:extLst>
                </a:gridCol>
                <a:gridCol w="5701146">
                  <a:extLst>
                    <a:ext uri="{9D8B030D-6E8A-4147-A177-3AD203B41FA5}">
                      <a16:colId xmlns:a16="http://schemas.microsoft.com/office/drawing/2014/main" val="2440914622"/>
                    </a:ext>
                  </a:extLst>
                </a:gridCol>
              </a:tblGrid>
              <a:tr h="45976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5 лет 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2023 году 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3672746"/>
                  </a:ext>
                </a:extLst>
              </a:tr>
              <a:tr h="742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Отремонтировано 45 помещений - </a:t>
                      </a:r>
                      <a:r>
                        <a:rPr lang="ru-RU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16,9 млн. руб.</a:t>
                      </a:r>
                      <a:endParaRPr lang="ru-RU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Отремонтированы 12 жилых помещений в МКД на общую сумму </a:t>
                      </a:r>
                      <a:r>
                        <a:rPr lang="ru-RU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 млн. руб.</a:t>
                      </a:r>
                      <a:endParaRPr lang="ru-RU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1783401"/>
                  </a:ext>
                </a:extLst>
              </a:tr>
              <a:tr h="11830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Отремонтировано общедомовое имущество по 26 адресам - </a:t>
                      </a:r>
                      <a:r>
                        <a:rPr lang="ru-RU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 млн. руб.</a:t>
                      </a:r>
                      <a:endParaRPr lang="ru-RU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фасада многоквартирного дома: г. Гатчина, ул. Молодежная, д. 2 - </a:t>
                      </a:r>
                      <a:r>
                        <a:rPr lang="ru-RU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млн. руб.</a:t>
                      </a:r>
                      <a:endParaRPr lang="ru-RU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3637591"/>
                  </a:ext>
                </a:extLst>
              </a:tr>
              <a:tr h="8591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Выполнена оценка технического состояния 54 домов -</a:t>
                      </a:r>
                      <a:r>
                        <a:rPr lang="ru-RU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 млн. руб.</a:t>
                      </a:r>
                      <a:endParaRPr lang="ru-RU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Фондом капитального ремонта ЛО в 2023 году кап. ремонт выполнен в 8 МКД - </a:t>
                      </a:r>
                      <a:r>
                        <a:rPr lang="ru-RU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137,8 </a:t>
                      </a:r>
                      <a:r>
                        <a:rPr lang="ru-RU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3938803"/>
                  </a:ext>
                </a:extLst>
              </a:tr>
              <a:tr h="1060998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Отремонтировано </a:t>
                      </a:r>
                      <a:r>
                        <a:rPr lang="ru-RU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</a:t>
                      </a:r>
                      <a:r>
                        <a:rPr lang="ru-RU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МКД - </a:t>
                      </a:r>
                      <a:r>
                        <a:rPr lang="ru-RU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1 114,7</a:t>
                      </a:r>
                      <a:r>
                        <a:rPr lang="ru-RU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руб., из них фасадов по </a:t>
                      </a:r>
                      <a:r>
                        <a:rPr lang="ru-RU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lang="ru-RU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адресам - </a:t>
                      </a:r>
                      <a:r>
                        <a:rPr lang="ru-RU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520,6</a:t>
                      </a:r>
                      <a:r>
                        <a:rPr lang="ru-RU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 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Выполнены работы по оценке технического состояния строительных конструкций МКД по 20-ти адресам - </a:t>
                      </a:r>
                      <a:r>
                        <a:rPr lang="ru-RU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 млн. руб. 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804173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32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15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3E5C5C3-5CD2-BC27-7ECC-3CCDE6761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2" y="91395"/>
            <a:ext cx="697581" cy="888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60BD35E8-232F-9D21-82E9-1B2B0ED39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607" y="105543"/>
            <a:ext cx="626965" cy="87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252101-FA90-4A00-BCDE-673B709E429B}"/>
              </a:ext>
            </a:extLst>
          </p:cNvPr>
          <p:cNvSpPr txBox="1"/>
          <p:nvPr/>
        </p:nvSpPr>
        <p:spPr>
          <a:xfrm>
            <a:off x="2438400" y="43179"/>
            <a:ext cx="8118764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Улично-дорожная сеть 2019 - 2023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7CCCC2-F47A-0FE6-1004-577830096255}"/>
              </a:ext>
            </a:extLst>
          </p:cNvPr>
          <p:cNvSpPr txBox="1"/>
          <p:nvPr/>
        </p:nvSpPr>
        <p:spPr>
          <a:xfrm>
            <a:off x="630025" y="767686"/>
            <a:ext cx="10775582" cy="811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протяженность улиц, проездов г. Гатчины 119,4 км.</a:t>
            </a:r>
            <a:endParaRPr lang="ru-RU" sz="1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протяженность дорог и дворовых территорий МКД нуждающихся в ремонте составляет 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19,7</a:t>
            </a:r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км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DDA017-3ADE-DD7E-FF14-F5F19D153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8363" y="5043053"/>
            <a:ext cx="3159041" cy="165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Таблица 5">
            <a:extLst>
              <a:ext uri="{FF2B5EF4-FFF2-40B4-BE49-F238E27FC236}">
                <a16:creationId xmlns:a16="http://schemas.microsoft.com/office/drawing/2014/main" id="{5C30388C-F147-40D5-DC6C-C3EBD2B5FF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341814"/>
              </p:ext>
            </p:extLst>
          </p:nvPr>
        </p:nvGraphicFramePr>
        <p:xfrm>
          <a:off x="113124" y="1668906"/>
          <a:ext cx="11986512" cy="313296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993256">
                  <a:extLst>
                    <a:ext uri="{9D8B030D-6E8A-4147-A177-3AD203B41FA5}">
                      <a16:colId xmlns:a16="http://schemas.microsoft.com/office/drawing/2014/main" val="1200280048"/>
                    </a:ext>
                  </a:extLst>
                </a:gridCol>
                <a:gridCol w="5993256">
                  <a:extLst>
                    <a:ext uri="{9D8B030D-6E8A-4147-A177-3AD203B41FA5}">
                      <a16:colId xmlns:a16="http://schemas.microsoft.com/office/drawing/2014/main" val="42455729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5 лет -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688,1 млн. руб.</a:t>
                      </a:r>
                      <a:endParaRPr lang="ru-RU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2023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7338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завершено строительство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автомобильных дорог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2,6 км -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202,7 млн. руб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дороги продолжение ул. Крупской от Пушкинского до Ленинградского шоссе -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 млн. руб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.;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227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отремонтировано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автомобильных дорог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км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414,2 млн. руб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отремонтировано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автомобильных дорог -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 км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212,9 млн. руб.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92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тротуара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устройством заездных карманов -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71,2 млн. руб.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«Подъездная дорога, подъезд к г. Гатчина «Орлова роща, ФБГУ «ПИЯФ» -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41,5 млн. руб.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357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Велодорожки: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90170"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протяженность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11,23 км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44,2 млн. руб.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капитальный ремонт участков автомобильных дорог по ул. Радищева и по ул. Хохлова - 39,8 млн. руб.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167836"/>
                  </a:ext>
                </a:extLst>
              </a:tr>
            </a:tbl>
          </a:graphicData>
        </a:graphic>
      </p:graphicFrame>
      <p:pic>
        <p:nvPicPr>
          <p:cNvPr id="6" name="Picture 8">
            <a:extLst>
              <a:ext uri="{FF2B5EF4-FFF2-40B4-BE49-F238E27FC236}">
                <a16:creationId xmlns:a16="http://schemas.microsoft.com/office/drawing/2014/main" id="{CC82A0FF-34BC-8AD2-CC34-F50116DC60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16" y="5043054"/>
            <a:ext cx="2854825" cy="1657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80716EEF-683D-EDBD-6929-25F3317C2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874" y="5043054"/>
            <a:ext cx="2476566" cy="165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6" descr="Велодорожки почти закончены и ждут гатчинцев">
            <a:extLst>
              <a:ext uri="{FF2B5EF4-FFF2-40B4-BE49-F238E27FC236}">
                <a16:creationId xmlns:a16="http://schemas.microsoft.com/office/drawing/2014/main" id="{45FC218B-CAF3-9ADE-3AF0-3F2E2DCA6E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0" y="5043055"/>
            <a:ext cx="2530168" cy="1657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33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530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C1F4BA-DA77-2332-9392-8A52FF69ABC8}"/>
              </a:ext>
            </a:extLst>
          </p:cNvPr>
          <p:cNvSpPr txBox="1"/>
          <p:nvPr/>
        </p:nvSpPr>
        <p:spPr>
          <a:xfrm>
            <a:off x="307943" y="1227506"/>
            <a:ext cx="11576113" cy="540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ctr">
              <a:lnSpc>
                <a:spcPct val="106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апланированы расходы в сумме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391,8 млн. руб.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6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строительство участка </a:t>
            </a:r>
            <a:r>
              <a:rPr lang="ru-RU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улично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дорожной сети между микрорайоном «Аэродром» и микрорайоном «</a:t>
            </a:r>
            <a:r>
              <a:rPr lang="ru-RU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Мариенбург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-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70,0 млн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руб.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- ремонт участков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7-ми автомобильных дорог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319,3 млн. руб.:</a:t>
            </a:r>
            <a:endParaRPr lang="ru-R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ул. Урицкого (от </a:t>
            </a:r>
            <a:r>
              <a:rPr lang="ru-RU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ул.Радищева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ул. Карла Маркса), с тротуаром – 56,9 млн. руб.;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ул. Рошаля в </a:t>
            </a:r>
            <a:r>
              <a:rPr lang="ru-RU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мкр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Мариенбург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40,8 млн. руб.;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ул. Радищева (участок от ул. Карла Маркса до </a:t>
            </a:r>
            <a:r>
              <a:rPr lang="ru-RU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ул.Чехова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– 35,0 млн. руб.;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ул. Крупской (с тротуарами), в г. Гатчина (1 этап) – 17,0 млн. руб.;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ул. Чехова (участок) – 105,5 млн. руб.;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ул. Хохлова (от ул.7 Армии до ул. Академика Константинова) – 30,2 млн. руб.;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ул. Красная от ул. Соборная до пер. Госпитальный, с тротуарами – 33,9 млн. руб.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проектно-сметная документация для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строительства дороги к школе №12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2,5 млн. руб.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конец 2025 года в Гатчине планируется построить и реконструировать более 15% от общей протяженности автомобильных дорог и улиц, требующих реконструкции и благоустройства.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C20464-40A8-381B-2B56-52A5DD43C428}"/>
              </a:ext>
            </a:extLst>
          </p:cNvPr>
          <p:cNvSpPr txBox="1"/>
          <p:nvPr/>
        </p:nvSpPr>
        <p:spPr>
          <a:xfrm>
            <a:off x="2733964" y="48982"/>
            <a:ext cx="7004828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Улично-дорожная сеть. Планы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45AF6A6-5DA3-8431-DDE7-80AD9056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207" y="70257"/>
            <a:ext cx="1126237" cy="1435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B13912DA-6892-BAF9-62A1-57222DA12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5" y="75999"/>
            <a:ext cx="1125475" cy="1337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34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190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167657F-2416-4716-44DE-4ED24D6DE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741" y="96463"/>
            <a:ext cx="998429" cy="1272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230324B6-0460-2E4B-C0E0-FD26051C0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3" y="86688"/>
            <a:ext cx="1127347" cy="1347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95E2CC-1683-50C4-9E6A-EB36D4D3C155}"/>
              </a:ext>
            </a:extLst>
          </p:cNvPr>
          <p:cNvSpPr txBox="1"/>
          <p:nvPr/>
        </p:nvSpPr>
        <p:spPr>
          <a:xfrm>
            <a:off x="2918182" y="67835"/>
            <a:ext cx="5153891" cy="80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  2019 - 2023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C720EC-BE56-C572-A8FC-99D63BB5F9F2}"/>
              </a:ext>
            </a:extLst>
          </p:cNvPr>
          <p:cNvSpPr txBox="1"/>
          <p:nvPr/>
        </p:nvSpPr>
        <p:spPr>
          <a:xfrm>
            <a:off x="1197080" y="928918"/>
            <a:ext cx="8910101" cy="2559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</a:t>
            </a:r>
          </a:p>
          <a:p>
            <a:endParaRPr lang="ru-RU" sz="1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физкультурно-оздоровительными и спортивными мероприятиями охвачено 37 тысяч 181 человек.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численность населения, систематически занимающегося физической культурой и спортом, составила 54% от общей численности населения в возрасте от 3 до 79 лет.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«Гатчинский городской спортивно-досуговый центр» в 2023 году обеспечил более 80 000 посещений.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A65B00-1A9A-4DDE-A7A9-D47AF29DAC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075" y="96463"/>
            <a:ext cx="2034351" cy="1280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146B17-2EB7-7C29-9B20-309332C6A840}"/>
              </a:ext>
            </a:extLst>
          </p:cNvPr>
          <p:cNvSpPr txBox="1"/>
          <p:nvPr/>
        </p:nvSpPr>
        <p:spPr>
          <a:xfrm>
            <a:off x="2056291" y="3997637"/>
            <a:ext cx="2393255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ФОК «Олимпиец»</a:t>
            </a:r>
            <a:endParaRPr lang="ru-RU" sz="1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E7195CF-4075-266F-B740-D52BBE016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26" y="4500736"/>
            <a:ext cx="2952148" cy="2046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60EA26-C193-571E-3730-7CFEAD4670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2" y="4525846"/>
            <a:ext cx="4035764" cy="2052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B711BF-885E-3616-8533-AAFDBF5C83DF}"/>
              </a:ext>
            </a:extLst>
          </p:cNvPr>
          <p:cNvSpPr txBox="1"/>
          <p:nvPr/>
        </p:nvSpPr>
        <p:spPr>
          <a:xfrm>
            <a:off x="2918182" y="3509226"/>
            <a:ext cx="5493470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Новые спортивные объекты 2023 год</a:t>
            </a:r>
            <a:endParaRPr lang="ru-RU" sz="2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2B9C1E6-7720-C4A0-17A9-B368090491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3114" y="4504764"/>
            <a:ext cx="4035764" cy="2052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8694AC-3178-40A9-235B-7C82CE1CB778}"/>
              </a:ext>
            </a:extLst>
          </p:cNvPr>
          <p:cNvSpPr txBox="1"/>
          <p:nvPr/>
        </p:nvSpPr>
        <p:spPr>
          <a:xfrm>
            <a:off x="8950155" y="4040473"/>
            <a:ext cx="2314052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Стадион «Спартак»</a:t>
            </a:r>
            <a:endParaRPr lang="ru-RU" sz="1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35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33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EEC96A9-853A-DF51-590E-8F54DF0C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978" y="59900"/>
            <a:ext cx="825963" cy="1117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A4B3AFBC-C3E1-AA8C-1AAD-82D4AB1E4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9" y="77835"/>
            <a:ext cx="869028" cy="107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EC8971-9A85-5BA1-0D24-BF0BB5DE2531}"/>
              </a:ext>
            </a:extLst>
          </p:cNvPr>
          <p:cNvSpPr txBox="1"/>
          <p:nvPr/>
        </p:nvSpPr>
        <p:spPr>
          <a:xfrm>
            <a:off x="1342565" y="573561"/>
            <a:ext cx="7943004" cy="1514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630555" algn="l"/>
              </a:tabLs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бассейн «Атлантика», построенный в рамках государственно-частного партнерства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630555" algn="l"/>
              </a:tabLs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новый скалодром в бассейне «Волна»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630555" algn="l"/>
              </a:tabLs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спортивная площадка на ул. Чехова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630555" algn="l"/>
              </a:tabLs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новая хоккейная коробка у бассейна «Волна»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8" descr="https://vbassejn.ru/wp-content/uploads/2022/06/common-71">
            <a:extLst>
              <a:ext uri="{FF2B5EF4-FFF2-40B4-BE49-F238E27FC236}">
                <a16:creationId xmlns:a16="http://schemas.microsoft.com/office/drawing/2014/main" id="{C4A9BAC3-386B-87BD-DD91-79E1160F1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2"/>
          <a:stretch/>
        </p:blipFill>
        <p:spPr bwMode="auto">
          <a:xfrm>
            <a:off x="4797468" y="2341284"/>
            <a:ext cx="3078600" cy="1891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https://47channel.ru/media/photos/222259.jpg">
            <a:extLst>
              <a:ext uri="{FF2B5EF4-FFF2-40B4-BE49-F238E27FC236}">
                <a16:creationId xmlns:a16="http://schemas.microsoft.com/office/drawing/2014/main" id="{BCF78F31-625F-182E-360D-11B7BCEA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913" y="2369554"/>
            <a:ext cx="2963610" cy="1862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4" descr="https://gtn-pravda.ru/static/2022/12/hok2.jpg.c1200.jpg">
            <a:extLst>
              <a:ext uri="{FF2B5EF4-FFF2-40B4-BE49-F238E27FC236}">
                <a16:creationId xmlns:a16="http://schemas.microsoft.com/office/drawing/2014/main" id="{01CF5AD5-E1DF-88BD-0B6D-BF6A3369B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87" y="2297995"/>
            <a:ext cx="2963610" cy="1934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7DCD4E3-9C2B-4015-54AC-3F45569703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1" y="4864935"/>
            <a:ext cx="4184177" cy="1722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E3B808-E088-75BE-0224-5332E0192CD8}"/>
              </a:ext>
            </a:extLst>
          </p:cNvPr>
          <p:cNvSpPr txBox="1"/>
          <p:nvPr/>
        </p:nvSpPr>
        <p:spPr>
          <a:xfrm>
            <a:off x="7427453" y="4851411"/>
            <a:ext cx="3836754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2024 год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34AA73-D5C2-9434-3716-4D9DEECCE20B}"/>
              </a:ext>
            </a:extLst>
          </p:cNvPr>
          <p:cNvSpPr txBox="1"/>
          <p:nvPr/>
        </p:nvSpPr>
        <p:spPr>
          <a:xfrm>
            <a:off x="5021260" y="5351926"/>
            <a:ext cx="6856513" cy="1130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ведется строительство Ледовой арены в микрорайоне Аэродром», окончание работ запланировано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2026 год.</a:t>
            </a:r>
            <a:endParaRPr lang="ru-RU" sz="1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2D03DD-FFBA-E038-D292-8FC64B6FA9AB}"/>
              </a:ext>
            </a:extLst>
          </p:cNvPr>
          <p:cNvSpPr txBox="1"/>
          <p:nvPr/>
        </p:nvSpPr>
        <p:spPr>
          <a:xfrm>
            <a:off x="1239647" y="7964"/>
            <a:ext cx="8569371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Спорт. Новые спортивные объекты 2019 - 2023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448800" y="6482300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36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7B9F71-67FE-CDCA-0F07-0871FDE60C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82" y="67835"/>
            <a:ext cx="1763011" cy="1109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4411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9E6ED9-FC94-F04C-6214-DC4B5CBB4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206" y="118962"/>
            <a:ext cx="2223380" cy="33350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0E94D1-1299-8CEB-E45D-306CC98FC792}"/>
              </a:ext>
            </a:extLst>
          </p:cNvPr>
          <p:cNvSpPr txBox="1"/>
          <p:nvPr/>
        </p:nvSpPr>
        <p:spPr>
          <a:xfrm>
            <a:off x="6659839" y="2871179"/>
            <a:ext cx="229811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Колесниченко Светлана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6C15C5-8054-AC8C-51D0-A24CE4D810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"/>
          <a:stretch/>
        </p:blipFill>
        <p:spPr>
          <a:xfrm>
            <a:off x="9470422" y="443366"/>
            <a:ext cx="2431565" cy="23267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FCA791-C942-2CE9-D3E8-CFE604D5F8DA}"/>
              </a:ext>
            </a:extLst>
          </p:cNvPr>
          <p:cNvSpPr txBox="1"/>
          <p:nvPr/>
        </p:nvSpPr>
        <p:spPr>
          <a:xfrm>
            <a:off x="9432560" y="2837945"/>
            <a:ext cx="250729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Ермаченкова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4B4A092-E9F7-F759-A092-431EF4066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250" y="3631116"/>
            <a:ext cx="1914878" cy="28709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121531-460F-A83B-F9A2-14CBED2C3435}"/>
              </a:ext>
            </a:extLst>
          </p:cNvPr>
          <p:cNvSpPr txBox="1"/>
          <p:nvPr/>
        </p:nvSpPr>
        <p:spPr>
          <a:xfrm>
            <a:off x="7436216" y="6430537"/>
            <a:ext cx="1996344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Осокина Злата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390DF9-4590-393D-774B-80BEF6C997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991" y="3663655"/>
            <a:ext cx="2094423" cy="28709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58F636-1F1D-300E-8F82-F784CADE3168}"/>
              </a:ext>
            </a:extLst>
          </p:cNvPr>
          <p:cNvSpPr txBox="1"/>
          <p:nvPr/>
        </p:nvSpPr>
        <p:spPr>
          <a:xfrm>
            <a:off x="5102560" y="6466487"/>
            <a:ext cx="212185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Пушкарев Игорь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BFF4C7-B701-4685-81A9-03140FC62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" b="16144"/>
          <a:stretch/>
        </p:blipFill>
        <p:spPr>
          <a:xfrm>
            <a:off x="376074" y="3663655"/>
            <a:ext cx="2118173" cy="30866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855202-11C4-CA49-9D79-143AC01AE337}"/>
              </a:ext>
            </a:extLst>
          </p:cNvPr>
          <p:cNvSpPr txBox="1"/>
          <p:nvPr/>
        </p:nvSpPr>
        <p:spPr>
          <a:xfrm>
            <a:off x="339129" y="6502031"/>
            <a:ext cx="216440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Зорин Александр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89BF127-2D0F-0686-89FC-41BFA35061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1" r="33135"/>
          <a:stretch/>
        </p:blipFill>
        <p:spPr>
          <a:xfrm>
            <a:off x="2867125" y="3663655"/>
            <a:ext cx="1999103" cy="29276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8D985DD-5D19-FD6D-4923-5A274385A60B}"/>
              </a:ext>
            </a:extLst>
          </p:cNvPr>
          <p:cNvSpPr txBox="1"/>
          <p:nvPr/>
        </p:nvSpPr>
        <p:spPr>
          <a:xfrm>
            <a:off x="2826422" y="6502031"/>
            <a:ext cx="211817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Тюпышев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6747C4D-1C91-67BB-F2FE-3B553ED550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/>
          <a:stretch/>
        </p:blipFill>
        <p:spPr>
          <a:xfrm>
            <a:off x="9737303" y="3631116"/>
            <a:ext cx="2078623" cy="29348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27F2FD8-57E8-417D-3043-3D72D86FFC41}"/>
              </a:ext>
            </a:extLst>
          </p:cNvPr>
          <p:cNvSpPr txBox="1"/>
          <p:nvPr/>
        </p:nvSpPr>
        <p:spPr>
          <a:xfrm>
            <a:off x="9707909" y="6441249"/>
            <a:ext cx="214496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Павлова Евгения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6C4DF23-14B5-F2DC-33C3-74E97912D0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2" y="171303"/>
            <a:ext cx="2153187" cy="28709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854175F-B220-69A6-5FFA-8ED84FFAC916}"/>
              </a:ext>
            </a:extLst>
          </p:cNvPr>
          <p:cNvSpPr txBox="1"/>
          <p:nvPr/>
        </p:nvSpPr>
        <p:spPr>
          <a:xfrm>
            <a:off x="304800" y="2955897"/>
            <a:ext cx="2309091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Горбацевич Александр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E8B69F-0A25-10B6-BD06-7A58362F06C5}"/>
              </a:ext>
            </a:extLst>
          </p:cNvPr>
          <p:cNvSpPr txBox="1"/>
          <p:nvPr/>
        </p:nvSpPr>
        <p:spPr>
          <a:xfrm>
            <a:off x="3301325" y="2237429"/>
            <a:ext cx="2960328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690034" y="6492875"/>
            <a:ext cx="485725" cy="365125"/>
          </a:xfrm>
        </p:spPr>
        <p:txBody>
          <a:bodyPr/>
          <a:lstStyle/>
          <a:p>
            <a:fld id="{E43606EA-0679-40EF-84DA-2714BB02259A}" type="slidenum">
              <a:rPr lang="ru-RU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37</a:t>
            </a:fld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03FA60-ECBE-9937-4495-85AFDF9F5D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52" y="118962"/>
            <a:ext cx="3359250" cy="2114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1254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DB5CDEC-07C4-70B2-001C-27DEA0E81C33}"/>
              </a:ext>
            </a:extLst>
          </p:cNvPr>
          <p:cNvSpPr txBox="1"/>
          <p:nvPr/>
        </p:nvSpPr>
        <p:spPr>
          <a:xfrm>
            <a:off x="3534726" y="192224"/>
            <a:ext cx="6038796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</a:t>
            </a:r>
            <a:endParaRPr lang="ru-RU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273898-24BD-206D-C1C0-862A751DFA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" y="2028889"/>
            <a:ext cx="2988794" cy="1989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2B2EFD-F76E-60CC-F5EC-E32CF031D19A}"/>
              </a:ext>
            </a:extLst>
          </p:cNvPr>
          <p:cNvSpPr txBox="1"/>
          <p:nvPr/>
        </p:nvSpPr>
        <p:spPr>
          <a:xfrm>
            <a:off x="1008755" y="3667528"/>
            <a:ext cx="210814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 Алексеенко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9F583A-8638-D05B-5387-873E4D40EE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6" y="4139765"/>
            <a:ext cx="3475579" cy="2646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71473D-4262-36D1-27E4-07ABF9FC2112}"/>
              </a:ext>
            </a:extLst>
          </p:cNvPr>
          <p:cNvSpPr txBox="1"/>
          <p:nvPr/>
        </p:nvSpPr>
        <p:spPr>
          <a:xfrm>
            <a:off x="97757" y="6432839"/>
            <a:ext cx="3574076" cy="369332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Кузьменко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BA71E5-EC88-F36C-E0B6-4A7BAE4ABF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6" y="37357"/>
            <a:ext cx="2913299" cy="1942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04667F-001F-17B6-80E7-27EDBD8A557C}"/>
              </a:ext>
            </a:extLst>
          </p:cNvPr>
          <p:cNvSpPr txBox="1"/>
          <p:nvPr/>
        </p:nvSpPr>
        <p:spPr>
          <a:xfrm>
            <a:off x="1365373" y="1646609"/>
            <a:ext cx="172117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Алина Рыкова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F84764C-D923-D881-89AE-16575F02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090" y="74618"/>
            <a:ext cx="613256" cy="781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38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F3FA1F-93BC-512E-B41A-41F820F3D8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970" y="3454887"/>
            <a:ext cx="2251930" cy="28977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3AF754-C492-5C81-7D1A-78923CFA5136}"/>
              </a:ext>
            </a:extLst>
          </p:cNvPr>
          <p:cNvSpPr txBox="1"/>
          <p:nvPr/>
        </p:nvSpPr>
        <p:spPr>
          <a:xfrm>
            <a:off x="4177548" y="6353152"/>
            <a:ext cx="2200346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Гусева Ольга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B19391-048C-17A0-1502-52DA06033A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45" y="3429000"/>
            <a:ext cx="2192749" cy="29236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669F5B-F289-ACBA-132D-A001156C0B38}"/>
              </a:ext>
            </a:extLst>
          </p:cNvPr>
          <p:cNvSpPr txBox="1"/>
          <p:nvPr/>
        </p:nvSpPr>
        <p:spPr>
          <a:xfrm>
            <a:off x="6962498" y="6338144"/>
            <a:ext cx="2296905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Прасковья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B8CF0D-359F-663D-93F6-F80748560D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884" y="50126"/>
            <a:ext cx="2173334" cy="28977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D576120-27CE-E0F1-5641-9A29919192A9}"/>
              </a:ext>
            </a:extLst>
          </p:cNvPr>
          <p:cNvSpPr txBox="1"/>
          <p:nvPr/>
        </p:nvSpPr>
        <p:spPr>
          <a:xfrm>
            <a:off x="9604884" y="2888746"/>
            <a:ext cx="220243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Андрей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5BD4585-8A8F-24BC-B3F4-93A13014AE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34" y="3454887"/>
            <a:ext cx="2173334" cy="28977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CF37EEA-CAE0-8256-A7B0-9FD0329C762B}"/>
              </a:ext>
            </a:extLst>
          </p:cNvPr>
          <p:cNvSpPr txBox="1"/>
          <p:nvPr/>
        </p:nvSpPr>
        <p:spPr>
          <a:xfrm>
            <a:off x="9639034" y="6338144"/>
            <a:ext cx="217333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Чернова Виктория</a:t>
            </a:r>
          </a:p>
        </p:txBody>
      </p:sp>
      <p:pic>
        <p:nvPicPr>
          <p:cNvPr id="3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236F96BC-5C0E-9D98-CBC8-64E0583D0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" y="9239"/>
            <a:ext cx="592913" cy="827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DBE19E0-2125-BC95-6637-7A11292166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30909"/>
          <a:stretch/>
        </p:blipFill>
        <p:spPr>
          <a:xfrm>
            <a:off x="4140016" y="1307313"/>
            <a:ext cx="1842364" cy="199749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5E279A4-5267-77DA-806E-7C08510972DD}"/>
              </a:ext>
            </a:extLst>
          </p:cNvPr>
          <p:cNvSpPr txBox="1"/>
          <p:nvPr/>
        </p:nvSpPr>
        <p:spPr>
          <a:xfrm>
            <a:off x="5991727" y="2904418"/>
            <a:ext cx="2658134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Богданов Олег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986BC3-10A2-F401-034A-61DC208A81C6}"/>
              </a:ext>
            </a:extLst>
          </p:cNvPr>
          <p:cNvSpPr txBox="1"/>
          <p:nvPr/>
        </p:nvSpPr>
        <p:spPr>
          <a:xfrm>
            <a:off x="6209622" y="1923785"/>
            <a:ext cx="3198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МЫВМЕСТЕ</a:t>
            </a:r>
            <a:endParaRPr lang="ru-RU" sz="3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BCD5FE-3F17-876A-0AAF-DAE8A17D7D6E}"/>
              </a:ext>
            </a:extLst>
          </p:cNvPr>
          <p:cNvSpPr txBox="1"/>
          <p:nvPr/>
        </p:nvSpPr>
        <p:spPr>
          <a:xfrm>
            <a:off x="6407899" y="986512"/>
            <a:ext cx="26581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Активисты</a:t>
            </a:r>
          </a:p>
        </p:txBody>
      </p:sp>
    </p:spTree>
    <p:extLst>
      <p:ext uri="{BB962C8B-B14F-4D97-AF65-F5344CB8AC3E}">
        <p14:creationId xmlns:p14="http://schemas.microsoft.com/office/powerpoint/2010/main" val="2152300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C991775-D3AA-F64A-2F3C-B5E310BD3ED5}"/>
              </a:ext>
            </a:extLst>
          </p:cNvPr>
          <p:cNvSpPr txBox="1"/>
          <p:nvPr/>
        </p:nvSpPr>
        <p:spPr>
          <a:xfrm>
            <a:off x="5110124" y="4946006"/>
            <a:ext cx="7081876" cy="1622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культуры в МО «Город Гатчина»</a:t>
            </a: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2023 год проведено 2 010 культурно-массовых мероприятий.</a:t>
            </a: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посетителей мероприятий составило 818 237 человек.</a:t>
            </a: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инансирование учреждений - 278,3 млн. рублей;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71C7F9-8B78-06CF-FF62-4C9F956C5D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6" t="21642" r="22819" b="17412"/>
          <a:stretch/>
        </p:blipFill>
        <p:spPr>
          <a:xfrm>
            <a:off x="8952584" y="77483"/>
            <a:ext cx="1974254" cy="1325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F439384D-C2B4-7940-F9E4-4BAAA517F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" y="86689"/>
            <a:ext cx="949762" cy="1325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A7A501A-A58B-EDD8-7C08-DE5DD24F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826" y="96462"/>
            <a:ext cx="1029559" cy="131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9DC7F-9E41-D28E-981C-58FD90B04E1E}"/>
              </a:ext>
            </a:extLst>
          </p:cNvPr>
          <p:cNvSpPr txBox="1"/>
          <p:nvPr/>
        </p:nvSpPr>
        <p:spPr>
          <a:xfrm>
            <a:off x="3590873" y="86689"/>
            <a:ext cx="4498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2019 - 2023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B72FC-3245-25C2-083B-D7C87B3974DF}"/>
              </a:ext>
            </a:extLst>
          </p:cNvPr>
          <p:cNvSpPr txBox="1"/>
          <p:nvPr/>
        </p:nvSpPr>
        <p:spPr>
          <a:xfrm>
            <a:off x="1182382" y="946861"/>
            <a:ext cx="7144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муниципальных учреждений: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8AE08-E2D2-C2DC-9897-BC45D738FFB4}"/>
              </a:ext>
            </a:extLst>
          </p:cNvPr>
          <p:cNvSpPr txBox="1"/>
          <p:nvPr/>
        </p:nvSpPr>
        <p:spPr>
          <a:xfrm>
            <a:off x="238094" y="1523993"/>
            <a:ext cx="10080847" cy="1802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«Гатчинский городской Дом культуры» и обособленное подразделение «Киноконцертный зал «Победа»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«Центр творчества юных»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«Городская школа спортивного бального танца «Олимпия» 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МБУДО «Детская художественная школа г. Гатчины»</a:t>
            </a:r>
          </a:p>
          <a:p>
            <a:pPr marL="285750" indent="-285750" algn="just" fontAlgn="base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МБУДО «Гатчинская ДМШ им. М.М. Ипполитова-Иванова»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096352-7796-B999-892E-1A993C5D33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1" y="3793641"/>
            <a:ext cx="4520290" cy="2941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383B05-A5A2-8C96-B6D6-4D4A9DE4AF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1947151"/>
            <a:ext cx="4647227" cy="2834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67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64610A-51A7-B727-39EE-5B84659A0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077" y="57113"/>
            <a:ext cx="968120" cy="1233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25ABBB84-4662-8365-B928-B977AD02B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4" y="65345"/>
            <a:ext cx="894601" cy="1225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15318D-82D9-1E19-EA9E-F70C23A045CD}"/>
              </a:ext>
            </a:extLst>
          </p:cNvPr>
          <p:cNvSpPr txBox="1"/>
          <p:nvPr/>
        </p:nvSpPr>
        <p:spPr>
          <a:xfrm>
            <a:off x="526105" y="3011251"/>
            <a:ext cx="5256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«Ленинградскому учителю»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E34B88-BF9D-DB74-8361-10CE9B77E347}"/>
              </a:ext>
            </a:extLst>
          </p:cNvPr>
          <p:cNvSpPr txBox="1"/>
          <p:nvPr/>
        </p:nvSpPr>
        <p:spPr>
          <a:xfrm>
            <a:off x="6530693" y="2920079"/>
            <a:ext cx="5135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молодых педагогов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C15574-E0C8-18CD-ACB9-D6BA23F6E9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236" y="3737866"/>
            <a:ext cx="3873218" cy="2708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D257FA-BE05-4671-9F5E-E7F04D1C7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63" y="3737866"/>
            <a:ext cx="3987403" cy="2708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E55BA3C-CD3D-FAF6-646C-C7BA2611E258}"/>
              </a:ext>
            </a:extLst>
          </p:cNvPr>
          <p:cNvSpPr/>
          <p:nvPr/>
        </p:nvSpPr>
        <p:spPr>
          <a:xfrm>
            <a:off x="3204881" y="149709"/>
            <a:ext cx="7834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год педагога и наставника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E7BE47-3AC8-2600-7611-14573338DE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268" y="940203"/>
            <a:ext cx="5069764" cy="1771038"/>
          </a:xfrm>
          <a:prstGeom prst="rect">
            <a:avLst/>
          </a:prstGeom>
        </p:spPr>
      </p:pic>
      <p:sp>
        <p:nvSpPr>
          <p:cNvPr id="18" name="Стрелка: изогнутая вниз 17">
            <a:extLst>
              <a:ext uri="{FF2B5EF4-FFF2-40B4-BE49-F238E27FC236}">
                <a16:creationId xmlns:a16="http://schemas.microsoft.com/office/drawing/2014/main" id="{EE91E8B0-A0FE-AECC-3677-EA25F97DF820}"/>
              </a:ext>
            </a:extLst>
          </p:cNvPr>
          <p:cNvSpPr/>
          <p:nvPr/>
        </p:nvSpPr>
        <p:spPr>
          <a:xfrm>
            <a:off x="8968509" y="1754909"/>
            <a:ext cx="1801091" cy="9563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трелка: изогнутая вниз 18">
            <a:extLst>
              <a:ext uri="{FF2B5EF4-FFF2-40B4-BE49-F238E27FC236}">
                <a16:creationId xmlns:a16="http://schemas.microsoft.com/office/drawing/2014/main" id="{0A5263C3-69CA-A379-175C-DA882DC96966}"/>
              </a:ext>
            </a:extLst>
          </p:cNvPr>
          <p:cNvSpPr/>
          <p:nvPr/>
        </p:nvSpPr>
        <p:spPr>
          <a:xfrm flipH="1">
            <a:off x="1575647" y="1820636"/>
            <a:ext cx="1872144" cy="89060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3BCAEB7-6693-EAC3-1A29-B7B2B8C85A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27" y="57114"/>
            <a:ext cx="2177124" cy="1225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850624" y="6492875"/>
            <a:ext cx="341376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4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48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2825E88-5989-1946-FB08-8BC3299EF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559" y="60481"/>
            <a:ext cx="1075928" cy="1371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BF2AEEFA-D94A-9F57-F9BC-5071F2DC2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" y="91625"/>
            <a:ext cx="1054010" cy="1340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6E6D61-9666-3AAE-D4E7-A90C243D0FFF}"/>
              </a:ext>
            </a:extLst>
          </p:cNvPr>
          <p:cNvSpPr txBox="1"/>
          <p:nvPr/>
        </p:nvSpPr>
        <p:spPr>
          <a:xfrm>
            <a:off x="1299042" y="60481"/>
            <a:ext cx="959391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2024г. –в ЛО–год команды заботы, в РФ- год семьи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483E21-26FF-0A68-8DE8-7E4AE5093C70}"/>
              </a:ext>
            </a:extLst>
          </p:cNvPr>
          <p:cNvSpPr txBox="1"/>
          <p:nvPr/>
        </p:nvSpPr>
        <p:spPr>
          <a:xfrm>
            <a:off x="1189413" y="762259"/>
            <a:ext cx="9593916" cy="2217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Гатчинский район – лидер региона по количеству многодетных семей. На гатчинской земле проживает 2 634 многодетных семьи, в которых воспитывается более 8 800 детей. </a:t>
            </a: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Меры социальной поддержки:</a:t>
            </a: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социальные выплаты;</a:t>
            </a:r>
          </a:p>
          <a:p>
            <a:pPr indent="449580" algn="just">
              <a:lnSpc>
                <a:spcPct val="115000"/>
              </a:lnSpc>
              <a:spcAft>
                <a:spcPts val="8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социальные услуги, среди которых - различные пособия, компенсация платы за жилищно-коммунальные услуги, бесплатная юридическая помощь.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0C7883-08ED-6197-E2AC-DAE79CAE8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24" y="3299213"/>
            <a:ext cx="4207273" cy="2572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2D728-A1E4-BF3F-77CA-779DBFC14BD3}"/>
              </a:ext>
            </a:extLst>
          </p:cNvPr>
          <p:cNvSpPr txBox="1"/>
          <p:nvPr/>
        </p:nvSpPr>
        <p:spPr>
          <a:xfrm>
            <a:off x="273456" y="6062465"/>
            <a:ext cx="6099142" cy="703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ЛОГБУ Гатчинский реабилитационный центр для детей и подростков с ограниченными возможностями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«Дарина»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CD37ED-05ED-BB0D-39C8-FE80DEDCE1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" r="6605"/>
          <a:stretch/>
        </p:blipFill>
        <p:spPr>
          <a:xfrm>
            <a:off x="7038313" y="3299213"/>
            <a:ext cx="4421469" cy="2633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2CC9C8-F0F6-359B-5EA0-69E97580AC73}"/>
              </a:ext>
            </a:extLst>
          </p:cNvPr>
          <p:cNvSpPr txBox="1"/>
          <p:nvPr/>
        </p:nvSpPr>
        <p:spPr>
          <a:xfrm>
            <a:off x="7038313" y="6281112"/>
            <a:ext cx="4994260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Благотворительный фонд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«Теплый дом»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20873" y="6488023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969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6AD566-23FD-E778-82C0-1C1F060F3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EC3FA34-2D44-11BB-89AE-0C3FB1C91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040" y="105542"/>
            <a:ext cx="1400163" cy="1784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FC0D57E3-51B0-0151-D00E-BAB736BA5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" y="105542"/>
            <a:ext cx="1278776" cy="1784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222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D5FCF6C-0236-C24D-3043-F0C815F7B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479" y="68597"/>
            <a:ext cx="1293842" cy="1648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3582DC93-27D0-2151-BA51-C79EE62B8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" y="68597"/>
            <a:ext cx="1293842" cy="1648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94E969-8CDD-7C21-7ADF-33A499A1D9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868" y="672838"/>
            <a:ext cx="7349765" cy="5512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78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73DB83-E573-C164-F928-DE5921195B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092" y="749758"/>
            <a:ext cx="4229765" cy="292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EBFEEE-8EA9-2BAB-B6F9-95C7243ADF18}"/>
              </a:ext>
            </a:extLst>
          </p:cNvPr>
          <p:cNvSpPr/>
          <p:nvPr/>
        </p:nvSpPr>
        <p:spPr>
          <a:xfrm>
            <a:off x="4026995" y="33355"/>
            <a:ext cx="48584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Гатчина – столица ЛО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804904" y="6492875"/>
            <a:ext cx="387096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5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BC9261-B0DC-A426-E3DE-60E448E43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686"/>
            <a:ext cx="4488494" cy="2991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5C9B19-FD40-AE74-23B8-CE0696C1B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70758"/>
            <a:ext cx="4488493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71AD6F-6725-80FF-E08C-4E648042F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45" y="749758"/>
            <a:ext cx="3350511" cy="292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70D3D3-3B29-81E1-0C48-0E3C449C66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93" y="3883282"/>
            <a:ext cx="3350512" cy="2924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BF695C2-7028-18A4-8346-2F60F2CE7A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5" r="7253" b="-5007"/>
          <a:stretch/>
        </p:blipFill>
        <p:spPr>
          <a:xfrm>
            <a:off x="4502092" y="3883282"/>
            <a:ext cx="4290801" cy="2991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8FB7ED-3355-40E8-E199-FC23B5552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223" y="50126"/>
            <a:ext cx="989834" cy="1261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A89F4C9F-ABF7-0608-E422-05D9463FB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" y="50126"/>
            <a:ext cx="904020" cy="1261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1399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055BF806-EA99-AE06-1E71-3BEC15248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707911"/>
              </p:ext>
            </p:extLst>
          </p:nvPr>
        </p:nvGraphicFramePr>
        <p:xfrm>
          <a:off x="1" y="2678544"/>
          <a:ext cx="5184642" cy="41794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184642">
                  <a:extLst>
                    <a:ext uri="{9D8B030D-6E8A-4147-A177-3AD203B41FA5}">
                      <a16:colId xmlns:a16="http://schemas.microsoft.com/office/drawing/2014/main" val="3006166804"/>
                    </a:ext>
                  </a:extLst>
                </a:gridCol>
              </a:tblGrid>
              <a:tr h="88209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b="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Сохранение населения, здоровье и благополучие людей</a:t>
                      </a:r>
                      <a:endParaRPr lang="ru-RU" sz="16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929214"/>
                  </a:ext>
                </a:extLst>
              </a:tr>
              <a:tr h="88209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Возможности для самореализации и развития талантов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217079"/>
                  </a:ext>
                </a:extLst>
              </a:tr>
              <a:tr h="51105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Комфортная и безопасная среда для жизни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07820"/>
                  </a:ext>
                </a:extLst>
              </a:tr>
              <a:tr h="88209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Достойный, эффективный труд и успешное предпринимательство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200400"/>
                  </a:ext>
                </a:extLst>
              </a:tr>
              <a:tr h="51105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Цифровая трансформация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206385"/>
                  </a:ext>
                </a:extLst>
              </a:tr>
              <a:tr h="51105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Региональное развитие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904928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35B82DB-DFD7-35F5-5F2B-B3A96D873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3" t="17110" r="17154"/>
          <a:stretch/>
        </p:blipFill>
        <p:spPr>
          <a:xfrm>
            <a:off x="2173720" y="377799"/>
            <a:ext cx="2340201" cy="1376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77472" y="6566662"/>
            <a:ext cx="414528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6</a:t>
            </a:fld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D0BD61-74A5-39E5-9FC8-2188E84DB286}"/>
              </a:ext>
            </a:extLst>
          </p:cNvPr>
          <p:cNvSpPr txBox="1"/>
          <p:nvPr/>
        </p:nvSpPr>
        <p:spPr>
          <a:xfrm>
            <a:off x="-100079" y="1930587"/>
            <a:ext cx="5384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цели развития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B96051-FCF6-4721-8EB2-0E8D00486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464" y="1204714"/>
            <a:ext cx="736401" cy="803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927363-DD5F-404E-960F-49B796E8B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0" y="329631"/>
            <a:ext cx="767186" cy="724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074C0A-7288-42AE-9F59-5A0A14CC7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764" y="318708"/>
            <a:ext cx="782265" cy="725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072E34-F989-F2BC-4EB2-09383E8E9A82}"/>
              </a:ext>
            </a:extLst>
          </p:cNvPr>
          <p:cNvSpPr txBox="1"/>
          <p:nvPr/>
        </p:nvSpPr>
        <p:spPr>
          <a:xfrm>
            <a:off x="6639387" y="2150683"/>
            <a:ext cx="4577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проекты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C5F6F3-F104-C6BE-2AF3-28D2C0C38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463" y="301923"/>
            <a:ext cx="736401" cy="760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C84EE1-0C73-79E5-C5DE-FD680D99E5F8}"/>
              </a:ext>
            </a:extLst>
          </p:cNvPr>
          <p:cNvSpPr txBox="1"/>
          <p:nvPr/>
        </p:nvSpPr>
        <p:spPr>
          <a:xfrm>
            <a:off x="6096000" y="2722241"/>
            <a:ext cx="566392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0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Образование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0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Демография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u="non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Жильё и городская среда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u="non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Экология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u="non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Малое и среднее предпринимательство и поддержка индивидуальной предпринимательской инициативы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u="non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Производительность труда и поддержка занятости</a:t>
            </a:r>
            <a:endParaRPr lang="ru-RU" u="none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Здравоохранение</a:t>
            </a: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b="0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Культура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u="non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Безопасные и качественные автомобильные дороги </a:t>
            </a:r>
          </a:p>
          <a:p>
            <a:pPr marL="285750" indent="-285750" algn="just" defTabSz="914400" rtl="0" eaLnBrk="1" latinLnBrk="0" hangingPunct="1">
              <a:buFont typeface="Wingdings" panose="05000000000000000000" pitchFamily="2" charset="2"/>
              <a:buChar char="Ø"/>
            </a:pPr>
            <a:r>
              <a:rPr lang="ru-RU" b="0" u="non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Туризм</a:t>
            </a:r>
          </a:p>
          <a:p>
            <a:pPr marL="285750" indent="-285750" algn="just" defTabSz="914400" rtl="0" eaLnBrk="1" latinLnBrk="0" hangingPunct="1">
              <a:buFont typeface="Wingdings" panose="05000000000000000000" pitchFamily="2" charset="2"/>
              <a:buChar char="Ø"/>
            </a:pPr>
            <a:r>
              <a:rPr lang="ru-RU" b="0" u="non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Наука</a:t>
            </a:r>
          </a:p>
          <a:p>
            <a:pPr marL="285750" indent="-285750" algn="just" defTabSz="914400" rtl="0" eaLnBrk="1" latinLnBrk="0" hangingPunct="1">
              <a:buFont typeface="Wingdings" panose="05000000000000000000" pitchFamily="2" charset="2"/>
              <a:buChar char="Ø"/>
            </a:pPr>
            <a:r>
              <a:rPr lang="ru-RU" b="0" u="non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Цифровая экономика</a:t>
            </a:r>
          </a:p>
          <a:p>
            <a:pPr marL="285750" indent="-285750" algn="just" defTabSz="914400" rtl="0" eaLnBrk="1" latinLnBrk="0" hangingPunct="1">
              <a:buFont typeface="Wingdings" panose="05000000000000000000" pitchFamily="2" charset="2"/>
              <a:buChar char="Ø"/>
            </a:pPr>
            <a:r>
              <a:rPr lang="ru-RU" b="0" u="non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Международная кооперация и экспорт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96BD435-19AD-BB6A-5869-6222708CAF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52" y="1188464"/>
            <a:ext cx="809042" cy="810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3EAA0D2-5F5A-5182-AB4E-49769663F2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498" y="319203"/>
            <a:ext cx="782470" cy="746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6186C30-F2C9-7310-F0DD-F293050283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79" y="1203137"/>
            <a:ext cx="809041" cy="795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F5B5E76-6121-5C15-D5D4-A7899E6FD3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848" y="1197700"/>
            <a:ext cx="763694" cy="795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9C85570-4E48-4AAA-AF83-7A5A1E6D02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576" y="1193901"/>
            <a:ext cx="780391" cy="814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3F558A0-7887-669F-75CF-3669B9BA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223" y="50126"/>
            <a:ext cx="989834" cy="1261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01506B8E-F83D-2B58-AE80-CBDAE07E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4" y="65345"/>
            <a:ext cx="894601" cy="1225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57FA8E-2D3E-2CE9-ACCF-C744AA1924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10" y="320395"/>
            <a:ext cx="736400" cy="76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125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D5FCDE9-A5CA-CB53-9BD1-20E7E4848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563" y="83469"/>
            <a:ext cx="825963" cy="1052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976CB65E-28E8-6705-864C-EC3BF75E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4" y="86702"/>
            <a:ext cx="821161" cy="1145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6D989D28-AD63-9065-6B45-B8E8C67CF2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5328962"/>
              </p:ext>
            </p:extLst>
          </p:nvPr>
        </p:nvGraphicFramePr>
        <p:xfrm>
          <a:off x="1348510" y="1136071"/>
          <a:ext cx="9310254" cy="56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46EB71-447F-583D-AE7F-66127F672EB5}"/>
              </a:ext>
            </a:extLst>
          </p:cNvPr>
          <p:cNvSpPr/>
          <p:nvPr/>
        </p:nvSpPr>
        <p:spPr>
          <a:xfrm>
            <a:off x="3173092" y="0"/>
            <a:ext cx="65422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экономики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841480" y="6492875"/>
            <a:ext cx="35052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7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80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EB4BFA-E1AB-1DEF-93E1-8B0B1627E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80" y="823088"/>
            <a:ext cx="3693438" cy="2294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5FB5D3-F2F8-9273-DD00-D09EC8E1DD08}"/>
              </a:ext>
            </a:extLst>
          </p:cNvPr>
          <p:cNvSpPr txBox="1"/>
          <p:nvPr/>
        </p:nvSpPr>
        <p:spPr>
          <a:xfrm>
            <a:off x="46266" y="3258442"/>
            <a:ext cx="462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spc="35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НИЦ «Курчатовский институт» – ПИЯФ</a:t>
            </a:r>
            <a:endParaRPr lang="ru-RU" sz="1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33EE158-72BF-136A-3BA1-0CD59D82B4E6}"/>
              </a:ext>
            </a:extLst>
          </p:cNvPr>
          <p:cNvSpPr/>
          <p:nvPr/>
        </p:nvSpPr>
        <p:spPr>
          <a:xfrm>
            <a:off x="4550234" y="880005"/>
            <a:ext cx="3426046" cy="2308715"/>
          </a:xfrm>
          <a:prstGeom prst="rect">
            <a:avLst/>
          </a:prstGeom>
          <a:blipFill>
            <a:blip r:embed="rId3"/>
            <a:srcRect/>
            <a:stretch>
              <a:fillRect l="-6000" r="-6000"/>
            </a:stretch>
          </a:blipFill>
          <a:ln>
            <a:noFill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0FA3D-AFE2-D6AC-64FD-9DA2F83643CE}"/>
              </a:ext>
            </a:extLst>
          </p:cNvPr>
          <p:cNvSpPr txBox="1"/>
          <p:nvPr/>
        </p:nvSpPr>
        <p:spPr>
          <a:xfrm>
            <a:off x="5462016" y="3236939"/>
            <a:ext cx="2139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«ОДК-Сервис»</a:t>
            </a:r>
            <a:endParaRPr lang="ru-RU" sz="1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1880C7C-76B9-9F5E-8F63-7D8D2680DDD9}"/>
              </a:ext>
            </a:extLst>
          </p:cNvPr>
          <p:cNvSpPr/>
          <p:nvPr/>
        </p:nvSpPr>
        <p:spPr>
          <a:xfrm>
            <a:off x="8510696" y="882180"/>
            <a:ext cx="3414703" cy="2308715"/>
          </a:xfrm>
          <a:prstGeom prst="rect">
            <a:avLst/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  <a:ln>
            <a:noFill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E1089-7D10-6A20-3595-7CB1A7DC3348}"/>
              </a:ext>
            </a:extLst>
          </p:cNvPr>
          <p:cNvSpPr txBox="1"/>
          <p:nvPr/>
        </p:nvSpPr>
        <p:spPr>
          <a:xfrm>
            <a:off x="9257635" y="3236939"/>
            <a:ext cx="2126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«Галактика»</a:t>
            </a:r>
            <a:endParaRPr lang="ru-RU" sz="1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3DF4E2-690B-FBB7-18C6-EE67A4A3E0B9}"/>
              </a:ext>
            </a:extLst>
          </p:cNvPr>
          <p:cNvSpPr txBox="1"/>
          <p:nvPr/>
        </p:nvSpPr>
        <p:spPr>
          <a:xfrm>
            <a:off x="850833" y="6265577"/>
            <a:ext cx="24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«ПО «Баррикада»</a:t>
            </a:r>
            <a:endParaRPr lang="ru-RU" sz="1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9C4413-2B85-7D38-FE62-5DA13C4BD3FB}"/>
              </a:ext>
            </a:extLst>
          </p:cNvPr>
          <p:cNvSpPr txBox="1"/>
          <p:nvPr/>
        </p:nvSpPr>
        <p:spPr>
          <a:xfrm>
            <a:off x="4353932" y="6336019"/>
            <a:ext cx="389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Концерн «ЦНИИ «Электроприбор»</a:t>
            </a:r>
            <a:endParaRPr lang="ru-RU" sz="1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8E0FE1E-9B08-F063-F2A9-D83467B4CD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234" y="3778939"/>
            <a:ext cx="3426046" cy="2399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EEB91D-93FC-29FD-FEC2-8604EB2BA791}"/>
              </a:ext>
            </a:extLst>
          </p:cNvPr>
          <p:cNvSpPr/>
          <p:nvPr/>
        </p:nvSpPr>
        <p:spPr>
          <a:xfrm>
            <a:off x="8476832" y="3774642"/>
            <a:ext cx="3414701" cy="2399562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000" r="-16000"/>
            </a:stretch>
          </a:blipFill>
          <a:ln>
            <a:noFill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D654A-A2FB-020F-8BA7-C8C9E02458BA}"/>
              </a:ext>
            </a:extLst>
          </p:cNvPr>
          <p:cNvSpPr txBox="1"/>
          <p:nvPr/>
        </p:nvSpPr>
        <p:spPr>
          <a:xfrm>
            <a:off x="9013978" y="6336019"/>
            <a:ext cx="261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«Гатчинский ССК»</a:t>
            </a:r>
            <a:endParaRPr lang="ru-RU" sz="1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CAA544-91CF-D241-8DC0-BC51ADC6E9CB}"/>
              </a:ext>
            </a:extLst>
          </p:cNvPr>
          <p:cNvSpPr/>
          <p:nvPr/>
        </p:nvSpPr>
        <p:spPr>
          <a:xfrm>
            <a:off x="0" y="-46220"/>
            <a:ext cx="121088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налогоплательщики: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D8B3AB-C71D-0B84-3F1D-EA85CDE095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0" y="3774642"/>
            <a:ext cx="3642376" cy="2433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8401"/>
            <a:ext cx="2743200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95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BB8B133-9F9D-99CD-7668-469C7A8AA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346" y="63423"/>
            <a:ext cx="706252" cy="900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ÐÐ°ÑÑÐ¸Ð½ÐºÐ¸ Ð¿Ð¾ Ð·Ð°Ð¿ÑÐ¾ÑÑ Ð³ÐµÑÐ± Ð³Ð°ÑÑÐ¸Ð½Ñ">
            <a:extLst>
              <a:ext uri="{FF2B5EF4-FFF2-40B4-BE49-F238E27FC236}">
                <a16:creationId xmlns:a16="http://schemas.microsoft.com/office/drawing/2014/main" id="{6DA41E28-2332-1153-293B-0511FB58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3" y="89374"/>
            <a:ext cx="638267" cy="890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FC42A5-AEBF-517F-6B68-177A1097B046}"/>
              </a:ext>
            </a:extLst>
          </p:cNvPr>
          <p:cNvSpPr/>
          <p:nvPr/>
        </p:nvSpPr>
        <p:spPr>
          <a:xfrm>
            <a:off x="389817" y="174874"/>
            <a:ext cx="114877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национального проекта  «Производительность труда»: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59BDA1-EF39-3167-53F6-A86E7C9E8E21}"/>
              </a:ext>
            </a:extLst>
          </p:cNvPr>
          <p:cNvSpPr/>
          <p:nvPr/>
        </p:nvSpPr>
        <p:spPr>
          <a:xfrm>
            <a:off x="1654006" y="1503857"/>
            <a:ext cx="3800406" cy="2235185"/>
          </a:xfrm>
          <a:prstGeom prst="rect">
            <a:avLst/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0" r="-2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037B8B-CD0D-F173-919C-D472B2993053}"/>
              </a:ext>
            </a:extLst>
          </p:cNvPr>
          <p:cNvSpPr txBox="1"/>
          <p:nvPr/>
        </p:nvSpPr>
        <p:spPr>
          <a:xfrm>
            <a:off x="1953503" y="915951"/>
            <a:ext cx="3111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Приматек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75A6A9D-4D98-19EA-663F-8B82BABB6FEC}"/>
              </a:ext>
            </a:extLst>
          </p:cNvPr>
          <p:cNvSpPr/>
          <p:nvPr/>
        </p:nvSpPr>
        <p:spPr>
          <a:xfrm>
            <a:off x="7321638" y="1502096"/>
            <a:ext cx="3942569" cy="235942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51FDD5-1185-D287-138A-B39D0BFA0ABF}"/>
              </a:ext>
            </a:extLst>
          </p:cNvPr>
          <p:cNvSpPr txBox="1"/>
          <p:nvPr/>
        </p:nvSpPr>
        <p:spPr>
          <a:xfrm>
            <a:off x="7552802" y="931523"/>
            <a:ext cx="32212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«Галактика»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6105F5D-F1A7-15B8-7B0B-BFDABF1B83AF}"/>
              </a:ext>
            </a:extLst>
          </p:cNvPr>
          <p:cNvSpPr/>
          <p:nvPr/>
        </p:nvSpPr>
        <p:spPr>
          <a:xfrm>
            <a:off x="1620646" y="4445406"/>
            <a:ext cx="3690925" cy="2256550"/>
          </a:xfrm>
          <a:prstGeom prst="rect">
            <a:avLst/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0" r="-2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C457AAD-9738-FEEC-1486-77B22D3BAB88}"/>
              </a:ext>
            </a:extLst>
          </p:cNvPr>
          <p:cNvSpPr/>
          <p:nvPr/>
        </p:nvSpPr>
        <p:spPr>
          <a:xfrm>
            <a:off x="7321638" y="4384737"/>
            <a:ext cx="4064000" cy="2317219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778295-A1FC-ECC8-8F9B-8A915785041F}"/>
              </a:ext>
            </a:extLst>
          </p:cNvPr>
          <p:cNvSpPr txBox="1"/>
          <p:nvPr/>
        </p:nvSpPr>
        <p:spPr>
          <a:xfrm>
            <a:off x="939087" y="3861517"/>
            <a:ext cx="5060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ПАО «Завод Буревестник»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B78FCF-C69E-1BDF-9CCF-483E72B33249}"/>
              </a:ext>
            </a:extLst>
          </p:cNvPr>
          <p:cNvSpPr txBox="1"/>
          <p:nvPr/>
        </p:nvSpPr>
        <p:spPr>
          <a:xfrm>
            <a:off x="6113115" y="3861517"/>
            <a:ext cx="6100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 АПГ Восточная Европа»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872865" y="6492875"/>
            <a:ext cx="340867" cy="365125"/>
          </a:xfrm>
        </p:spPr>
        <p:txBody>
          <a:bodyPr/>
          <a:lstStyle/>
          <a:p>
            <a:fld id="{E43606EA-0679-40EF-84DA-2714BB02259A}" type="slidenum">
              <a:rPr lang="ru-RU" smtClean="0">
                <a:solidFill>
                  <a:schemeClr val="tx1"/>
                </a:solidFill>
              </a:rPr>
              <a:t>9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38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3845</Words>
  <Application>Microsoft Office PowerPoint</Application>
  <PresentationFormat>Широкоэкранный</PresentationFormat>
  <Paragraphs>852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Courier New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Мыльникова Эльвира Анатольевна</dc:creator>
  <cp:lastModifiedBy>Мыльникова Эльвира Анатольевна</cp:lastModifiedBy>
  <cp:revision>117</cp:revision>
  <dcterms:created xsi:type="dcterms:W3CDTF">2024-02-21T08:19:27Z</dcterms:created>
  <dcterms:modified xsi:type="dcterms:W3CDTF">2024-02-28T09:28:50Z</dcterms:modified>
</cp:coreProperties>
</file>